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53" r:id="rId1"/>
  </p:sldMasterIdLst>
  <p:notesMasterIdLst>
    <p:notesMasterId r:id="rId23"/>
  </p:notesMasterIdLst>
  <p:handoutMasterIdLst>
    <p:handoutMasterId r:id="rId24"/>
  </p:handoutMasterIdLst>
  <p:sldIdLst>
    <p:sldId id="282" r:id="rId2"/>
    <p:sldId id="457" r:id="rId3"/>
    <p:sldId id="458" r:id="rId4"/>
    <p:sldId id="459" r:id="rId5"/>
    <p:sldId id="453" r:id="rId6"/>
    <p:sldId id="456" r:id="rId7"/>
    <p:sldId id="452" r:id="rId8"/>
    <p:sldId id="451" r:id="rId9"/>
    <p:sldId id="464" r:id="rId10"/>
    <p:sldId id="465" r:id="rId11"/>
    <p:sldId id="466" r:id="rId12"/>
    <p:sldId id="467" r:id="rId13"/>
    <p:sldId id="385" r:id="rId14"/>
    <p:sldId id="444" r:id="rId15"/>
    <p:sldId id="428" r:id="rId16"/>
    <p:sldId id="427" r:id="rId17"/>
    <p:sldId id="468" r:id="rId18"/>
    <p:sldId id="460" r:id="rId19"/>
    <p:sldId id="461" r:id="rId20"/>
    <p:sldId id="463" r:id="rId21"/>
    <p:sldId id="436"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110" charset="0"/>
        <a:ea typeface="+mn-ea"/>
        <a:cs typeface="+mn-cs"/>
      </a:defRPr>
    </a:lvl1pPr>
    <a:lvl2pPr marL="457200" algn="l" rtl="0" eaLnBrk="0" fontAlgn="base" hangingPunct="0">
      <a:spcBef>
        <a:spcPct val="0"/>
      </a:spcBef>
      <a:spcAft>
        <a:spcPct val="0"/>
      </a:spcAft>
      <a:defRPr kern="1200">
        <a:solidFill>
          <a:schemeClr val="tx1"/>
        </a:solidFill>
        <a:latin typeface="Verdana" pitchFamily="-110" charset="0"/>
        <a:ea typeface="+mn-ea"/>
        <a:cs typeface="+mn-cs"/>
      </a:defRPr>
    </a:lvl2pPr>
    <a:lvl3pPr marL="914400" algn="l" rtl="0" eaLnBrk="0" fontAlgn="base" hangingPunct="0">
      <a:spcBef>
        <a:spcPct val="0"/>
      </a:spcBef>
      <a:spcAft>
        <a:spcPct val="0"/>
      </a:spcAft>
      <a:defRPr kern="1200">
        <a:solidFill>
          <a:schemeClr val="tx1"/>
        </a:solidFill>
        <a:latin typeface="Verdana" pitchFamily="-110" charset="0"/>
        <a:ea typeface="+mn-ea"/>
        <a:cs typeface="+mn-cs"/>
      </a:defRPr>
    </a:lvl3pPr>
    <a:lvl4pPr marL="1371600" algn="l" rtl="0" eaLnBrk="0" fontAlgn="base" hangingPunct="0">
      <a:spcBef>
        <a:spcPct val="0"/>
      </a:spcBef>
      <a:spcAft>
        <a:spcPct val="0"/>
      </a:spcAft>
      <a:defRPr kern="1200">
        <a:solidFill>
          <a:schemeClr val="tx1"/>
        </a:solidFill>
        <a:latin typeface="Verdana" pitchFamily="-110" charset="0"/>
        <a:ea typeface="+mn-ea"/>
        <a:cs typeface="+mn-cs"/>
      </a:defRPr>
    </a:lvl4pPr>
    <a:lvl5pPr marL="1828800" algn="l" rtl="0" eaLnBrk="0" fontAlgn="base" hangingPunct="0">
      <a:spcBef>
        <a:spcPct val="0"/>
      </a:spcBef>
      <a:spcAft>
        <a:spcPct val="0"/>
      </a:spcAft>
      <a:defRPr kern="1200">
        <a:solidFill>
          <a:schemeClr val="tx1"/>
        </a:solidFill>
        <a:latin typeface="Verdana" pitchFamily="-110" charset="0"/>
        <a:ea typeface="+mn-ea"/>
        <a:cs typeface="+mn-cs"/>
      </a:defRPr>
    </a:lvl5pPr>
    <a:lvl6pPr marL="2286000" algn="l" defTabSz="457200" rtl="0" eaLnBrk="1" latinLnBrk="0" hangingPunct="1">
      <a:defRPr kern="1200">
        <a:solidFill>
          <a:schemeClr val="tx1"/>
        </a:solidFill>
        <a:latin typeface="Verdana" pitchFamily="-110" charset="0"/>
        <a:ea typeface="+mn-ea"/>
        <a:cs typeface="+mn-cs"/>
      </a:defRPr>
    </a:lvl6pPr>
    <a:lvl7pPr marL="2743200" algn="l" defTabSz="457200" rtl="0" eaLnBrk="1" latinLnBrk="0" hangingPunct="1">
      <a:defRPr kern="1200">
        <a:solidFill>
          <a:schemeClr val="tx1"/>
        </a:solidFill>
        <a:latin typeface="Verdana" pitchFamily="-110" charset="0"/>
        <a:ea typeface="+mn-ea"/>
        <a:cs typeface="+mn-cs"/>
      </a:defRPr>
    </a:lvl7pPr>
    <a:lvl8pPr marL="3200400" algn="l" defTabSz="457200" rtl="0" eaLnBrk="1" latinLnBrk="0" hangingPunct="1">
      <a:defRPr kern="1200">
        <a:solidFill>
          <a:schemeClr val="tx1"/>
        </a:solidFill>
        <a:latin typeface="Verdana" pitchFamily="-110" charset="0"/>
        <a:ea typeface="+mn-ea"/>
        <a:cs typeface="+mn-cs"/>
      </a:defRPr>
    </a:lvl8pPr>
    <a:lvl9pPr marL="3657600" algn="l" defTabSz="457200" rtl="0" eaLnBrk="1" latinLnBrk="0" hangingPunct="1">
      <a:defRPr kern="1200">
        <a:solidFill>
          <a:schemeClr val="tx1"/>
        </a:solidFill>
        <a:latin typeface="Verdana" pitchFamily="-110"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erkindd"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2B2B2"/>
    <a:srgbClr val="99CC00"/>
    <a:srgbClr val="000000"/>
    <a:srgbClr val="FFFF00"/>
    <a:srgbClr val="FF33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14" autoAdjust="0"/>
    <p:restoredTop sz="96618" autoAdjust="0"/>
  </p:normalViewPr>
  <p:slideViewPr>
    <p:cSldViewPr>
      <p:cViewPr>
        <p:scale>
          <a:sx n="150" d="100"/>
          <a:sy n="150" d="100"/>
        </p:scale>
        <p:origin x="-82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97"/>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notesMaster" Target="notesMasters/notesMaster1.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commentAuthors" Target="commentAuthors.xml"/><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5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10" charset="0"/>
              </a:defRPr>
            </a:lvl1pPr>
          </a:lstStyle>
          <a:p>
            <a:endParaRPr lang="en-US"/>
          </a:p>
        </p:txBody>
      </p:sp>
      <p:sp>
        <p:nvSpPr>
          <p:cNvPr id="102502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10" charset="0"/>
              </a:defRPr>
            </a:lvl1pPr>
          </a:lstStyle>
          <a:p>
            <a:fld id="{3056A828-01DA-B64D-91B9-B419B2E3AAF9}" type="datetimeFigureOut">
              <a:rPr lang="en-US"/>
              <a:pPr/>
              <a:t>4/9/12</a:t>
            </a:fld>
            <a:endParaRPr lang="en-US"/>
          </a:p>
        </p:txBody>
      </p:sp>
      <p:sp>
        <p:nvSpPr>
          <p:cNvPr id="102502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10" charset="0"/>
              </a:defRPr>
            </a:lvl1pPr>
          </a:lstStyle>
          <a:p>
            <a:endParaRPr lang="en-US"/>
          </a:p>
        </p:txBody>
      </p:sp>
      <p:sp>
        <p:nvSpPr>
          <p:cNvPr id="102502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110" charset="0"/>
              </a:defRPr>
            </a:lvl1pPr>
          </a:lstStyle>
          <a:p>
            <a:fld id="{AEB3A4B5-2632-CE40-81AD-E73EB0D2FC8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pitchFamily="-110" charset="0"/>
              </a:defRPr>
            </a:lvl1pPr>
          </a:lstStyle>
          <a:p>
            <a:endParaRPr lang="en-US"/>
          </a:p>
        </p:txBody>
      </p:sp>
      <p:sp>
        <p:nvSpPr>
          <p:cNvPr id="5109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pitchFamily="-110" charset="0"/>
              </a:defRPr>
            </a:lvl1pPr>
          </a:lstStyle>
          <a:p>
            <a:fld id="{23EFABA9-2FC2-6941-85EF-C5D0D97DC2C5}" type="datetimeFigureOut">
              <a:rPr lang="en-US"/>
              <a:pPr/>
              <a:t>4/9/12</a:t>
            </a:fld>
            <a:endParaRPr lang="en-US"/>
          </a:p>
        </p:txBody>
      </p:sp>
      <p:sp>
        <p:nvSpPr>
          <p:cNvPr id="510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09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09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pitchFamily="-110" charset="0"/>
              </a:defRPr>
            </a:lvl1pPr>
          </a:lstStyle>
          <a:p>
            <a:endParaRPr lang="en-US"/>
          </a:p>
        </p:txBody>
      </p:sp>
      <p:sp>
        <p:nvSpPr>
          <p:cNvPr id="5109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110" charset="0"/>
              </a:defRPr>
            </a:lvl1pPr>
          </a:lstStyle>
          <a:p>
            <a:fld id="{06F4565B-5970-3841-90D7-0147D34695B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110" charset="0"/>
        <a:ea typeface="+mn-ea"/>
        <a:cs typeface="+mn-cs"/>
      </a:defRPr>
    </a:lvl1pPr>
    <a:lvl2pPr marL="457200" algn="l" rtl="0" fontAlgn="base">
      <a:spcBef>
        <a:spcPct val="30000"/>
      </a:spcBef>
      <a:spcAft>
        <a:spcPct val="0"/>
      </a:spcAft>
      <a:defRPr sz="1200" kern="1200">
        <a:solidFill>
          <a:schemeClr val="tx1"/>
        </a:solidFill>
        <a:latin typeface="Calibri"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Calibri"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Calibri"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Calibri"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3" Type="http://schemas.openxmlformats.org/officeDocument/2006/relationships/hyperlink" Target="http://www.wingluke.org/.../mis-identity.html" TargetMode="Externa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r>
              <a:rPr lang="en-US"/>
              <a:t>http://eristic-ragemail.blogspot.com/2008/06/oreilly-and-lou-dobbs-speaking-point.html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r>
              <a:rPr lang="en-US"/>
              <a:t>http://www.i-italy.org/bloggers/3011/whites-leash-italian-americans-and-white-privilege-u-s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r>
              <a:rPr lang="en-US" dirty="0" smtClean="0">
                <a:hlinkClick r:id="rId3"/>
              </a:rPr>
              <a:t>www.wingluke.org/.../mis-identity.html</a:t>
            </a:r>
            <a:r>
              <a:rPr lang="en-US" dirty="0" smtClean="0"/>
              <a:t> “Say! Take this impossible thing back! We don’t want it over here!-Mm, mm! Not me!”-This racist cartoon, published in the San Francisco Call on August 13, 1910, not only reflected anti-immigration sentiments rampant throughout the United States but also captured faulty stereotypes with the turbaned Sikh </a:t>
            </a:r>
            <a:r>
              <a:rPr lang="en-US" dirty="0" err="1" smtClean="0"/>
              <a:t>mis</a:t>
            </a:r>
            <a:r>
              <a:rPr lang="en-US" dirty="0" smtClean="0"/>
              <a:t>-labeled as “Hindu” and depicted smoking, almost unheard of within the Sikh community.</a:t>
            </a:r>
          </a:p>
          <a:p>
            <a:r>
              <a:rPr lang="en-US" dirty="0" smtClean="0"/>
              <a:t>Photo credit: Bancroft Library, UC-Berkeley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r>
              <a:rPr lang="en-US" dirty="0" smtClean="0"/>
              <a:t>First 3 photos: http://</a:t>
            </a:r>
            <a:r>
              <a:rPr lang="en-US" dirty="0" err="1" smtClean="0"/>
              <a:t>www.appletreeblog.com</a:t>
            </a:r>
            <a:r>
              <a:rPr lang="en-US" dirty="0" smtClean="0"/>
              <a:t>/?cat=62 http://thetension.blogspot.com/2006_05_07_archive.html. </a:t>
            </a:r>
            <a:r>
              <a:rPr lang="en-US" dirty="0"/>
              <a:t>3</a:t>
            </a:r>
            <a:r>
              <a:rPr lang="en-US" baseline="30000" dirty="0"/>
              <a:t>rd</a:t>
            </a:r>
            <a:r>
              <a:rPr lang="en-US" dirty="0"/>
              <a:t>:“Change our NATIONAL ANTHEM?? How STUPID can you be... You're still ILLEGAL IN THIS LAND. Go back to YOUR COUNTRY!</a:t>
            </a:r>
            <a:r>
              <a:rPr lang="en-US" dirty="0" smtClean="0"/>
              <a:t>! Welcome </a:t>
            </a:r>
            <a:r>
              <a:rPr lang="en-US" dirty="0"/>
              <a:t>to AMERICA, AMIGO. Tell me how YOU LOVE IT... Show me your MEXICAN FLAG. I'LL SHOW YOU where to SHOVE IT!!</a:t>
            </a:r>
          </a:p>
          <a:p>
            <a:r>
              <a:rPr lang="en-US" dirty="0"/>
              <a:t>Patriot or idiot. Live Hawk or Dead Dove. Your choice!”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r>
              <a:rPr lang="en-US"/>
              <a:t>http://law.hamline.edu/library/faculty_archived_material.html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r>
              <a:rPr lang="en-US"/>
              <a:t>“They have suffered immigration. Now living in the reservations! Think about it.” </a:t>
            </a:r>
            <a:r>
              <a:rPr lang="en-US" sz="500"/>
              <a:t>“Yes to polenta. No to cous cous. Proud of our traditions.”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940034" name="Group 2"/>
          <p:cNvGrpSpPr>
            <a:grpSpLocks/>
          </p:cNvGrpSpPr>
          <p:nvPr/>
        </p:nvGrpSpPr>
        <p:grpSpPr bwMode="auto">
          <a:xfrm>
            <a:off x="0" y="0"/>
            <a:ext cx="9148763" cy="6851650"/>
            <a:chOff x="1" y="0"/>
            <a:chExt cx="5763" cy="4316"/>
          </a:xfrm>
        </p:grpSpPr>
        <p:sp>
          <p:nvSpPr>
            <p:cNvPr id="94003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4003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4003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grpSp>
          <p:nvGrpSpPr>
            <p:cNvPr id="940038" name="Group 6"/>
            <p:cNvGrpSpPr>
              <a:grpSpLocks/>
            </p:cNvGrpSpPr>
            <p:nvPr/>
          </p:nvGrpSpPr>
          <p:grpSpPr bwMode="auto">
            <a:xfrm>
              <a:off x="288" y="0"/>
              <a:ext cx="5098" cy="4316"/>
              <a:chOff x="288" y="0"/>
              <a:chExt cx="5098" cy="4316"/>
            </a:xfrm>
          </p:grpSpPr>
          <p:sp>
            <p:nvSpPr>
              <p:cNvPr id="94003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4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5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4005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grpSp>
        <p:sp>
          <p:nvSpPr>
            <p:cNvPr id="94005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4005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4005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endParaRPr lang="en-US"/>
            </a:p>
          </p:txBody>
        </p:sp>
        <p:sp>
          <p:nvSpPr>
            <p:cNvPr id="94005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rstTxWarp prst="textNoShape">
                <a:avLst/>
              </a:prstTxWarp>
            </a:bodyPr>
            <a:lstStyle/>
            <a:p>
              <a:endParaRPr lang="en-US"/>
            </a:p>
          </p:txBody>
        </p:sp>
        <p:sp>
          <p:nvSpPr>
            <p:cNvPr id="94005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rstTxWarp prst="textNoShape">
                <a:avLst/>
              </a:prstTxWarp>
            </a:bodyPr>
            <a:lstStyle/>
            <a:p>
              <a:endParaRPr lang="en-US"/>
            </a:p>
          </p:txBody>
        </p:sp>
        <p:sp>
          <p:nvSpPr>
            <p:cNvPr id="94005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endParaRPr lang="en-US"/>
            </a:p>
          </p:txBody>
        </p:sp>
        <p:sp>
          <p:nvSpPr>
            <p:cNvPr id="94005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rstTxWarp prst="textNoShape">
                <a:avLst/>
              </a:prstTxWarp>
            </a:bodyPr>
            <a:lstStyle/>
            <a:p>
              <a:endParaRPr lang="en-US"/>
            </a:p>
          </p:txBody>
        </p:sp>
        <p:sp>
          <p:nvSpPr>
            <p:cNvPr id="94005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rstTxWarp prst="textNoShape">
                <a:avLst/>
              </a:prstTxWarp>
            </a:bodyPr>
            <a:lstStyle/>
            <a:p>
              <a:endParaRPr lang="en-US"/>
            </a:p>
          </p:txBody>
        </p:sp>
        <p:sp>
          <p:nvSpPr>
            <p:cNvPr id="94006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grpSp>
          <p:nvGrpSpPr>
            <p:cNvPr id="940063" name="Group 31"/>
            <p:cNvGrpSpPr>
              <a:grpSpLocks/>
            </p:cNvGrpSpPr>
            <p:nvPr/>
          </p:nvGrpSpPr>
          <p:grpSpPr bwMode="auto">
            <a:xfrm>
              <a:off x="1" y="392"/>
              <a:ext cx="5758" cy="1571"/>
              <a:chOff x="1" y="392"/>
              <a:chExt cx="5758" cy="1571"/>
            </a:xfrm>
          </p:grpSpPr>
          <p:sp>
            <p:nvSpPr>
              <p:cNvPr id="94006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4006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grpSp>
        <p:sp>
          <p:nvSpPr>
            <p:cNvPr id="94006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sp>
          <p:nvSpPr>
            <p:cNvPr id="94007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grpSp>
      <p:sp>
        <p:nvSpPr>
          <p:cNvPr id="94007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4007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940073" name="Rectangle 41"/>
          <p:cNvSpPr>
            <a:spLocks noGrp="1" noChangeArrowheads="1"/>
          </p:cNvSpPr>
          <p:nvPr>
            <p:ph type="dt" sz="quarter" idx="2"/>
          </p:nvPr>
        </p:nvSpPr>
        <p:spPr/>
        <p:txBody>
          <a:bodyPr/>
          <a:lstStyle>
            <a:lvl1pPr>
              <a:defRPr/>
            </a:lvl1pPr>
          </a:lstStyle>
          <a:p>
            <a:fld id="{5DD569E3-0333-1A4F-BDAD-3E7AF6882547}" type="datetimeFigureOut">
              <a:rPr lang="en-US"/>
              <a:pPr/>
              <a:t>4/9/12</a:t>
            </a:fld>
            <a:endParaRPr lang="en-US"/>
          </a:p>
        </p:txBody>
      </p:sp>
      <p:sp>
        <p:nvSpPr>
          <p:cNvPr id="940074" name="Rectangle 42"/>
          <p:cNvSpPr>
            <a:spLocks noGrp="1" noChangeArrowheads="1"/>
          </p:cNvSpPr>
          <p:nvPr>
            <p:ph type="ftr" sz="quarter" idx="3"/>
          </p:nvPr>
        </p:nvSpPr>
        <p:spPr/>
        <p:txBody>
          <a:bodyPr/>
          <a:lstStyle>
            <a:lvl1pPr>
              <a:defRPr/>
            </a:lvl1pPr>
          </a:lstStyle>
          <a:p>
            <a:endParaRPr lang="en-US"/>
          </a:p>
        </p:txBody>
      </p:sp>
      <p:sp>
        <p:nvSpPr>
          <p:cNvPr id="940075" name="Rectangle 43"/>
          <p:cNvSpPr>
            <a:spLocks noGrp="1" noChangeArrowheads="1"/>
          </p:cNvSpPr>
          <p:nvPr>
            <p:ph type="sldNum" sz="quarter" idx="4"/>
          </p:nvPr>
        </p:nvSpPr>
        <p:spPr/>
        <p:txBody>
          <a:bodyPr/>
          <a:lstStyle>
            <a:lvl1pPr>
              <a:defRPr/>
            </a:lvl1pPr>
          </a:lstStyle>
          <a:p>
            <a:fld id="{72A4D8C6-72F6-2649-8E03-64ACB0434869}"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82462789-FC3C-F741-BEA4-E76AACC490F0}" type="datetimeFigureOut">
              <a:rPr lang="en-US"/>
              <a:pPr/>
              <a:t>4/9/12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A192ACE-3980-9A47-9463-D7FFE0F27F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8219C5BC-41F2-1841-BB40-A7DBD258F398}" type="datetimeFigureOut">
              <a:rPr lang="en-US"/>
              <a:pPr/>
              <a:t>4/9/12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B2D45AD-36E1-634C-AB57-B6DECB35A0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758A854-A1E2-2A44-8316-E43A685FC385}" type="datetimeFigureOut">
              <a:rPr lang="en-US"/>
              <a:pPr/>
              <a:t>4/9/12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5FE4E8F-13DB-D94C-8CBC-529DF8A843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B864FEF-D433-5D4D-AABB-32A206276196}" type="datetimeFigureOut">
              <a:rPr lang="en-US"/>
              <a:pPr/>
              <a:t>4/9/12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FB2B952-11DE-8045-AF32-E97A5FAF34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2F1B146F-2E8B-3147-92C8-EAAD021FC079}" type="datetimeFigureOut">
              <a:rPr lang="en-US"/>
              <a:pPr/>
              <a:t>4/9/12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69E3B9D-52DA-264D-A584-9746761F73A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733769B8-A5BF-3C42-BD87-E9BDCB7C3763}" type="datetimeFigureOut">
              <a:rPr lang="en-US"/>
              <a:pPr/>
              <a:t>4/9/12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FE2205E4-A79B-9240-8DB9-6E92B5672CE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EB039AA9-D38A-0F49-A6FE-C2BF9E0D14B3}" type="datetimeFigureOut">
              <a:rPr lang="en-US"/>
              <a:pPr/>
              <a:t>4/9/12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0D3EFE10-1D3C-8B40-BB76-E87310666C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040A1BA9-4D67-CF42-B6D3-F45ADAF5B4D1}" type="datetimeFigureOut">
              <a:rPr lang="en-US"/>
              <a:pPr/>
              <a:t>4/9/12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E136D4DA-2B60-DF4C-858A-72160055AF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E69D43CC-7362-0443-930E-1551D3D76AF8}" type="datetimeFigureOut">
              <a:rPr lang="en-US"/>
              <a:pPr/>
              <a:t>4/9/12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899BE85-513C-C142-8E82-0DF2E3B9A5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B03E1DC9-234C-F248-90EF-0AA10D4EFB6B}" type="datetimeFigureOut">
              <a:rPr lang="en-US"/>
              <a:pPr/>
              <a:t>4/9/12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D921F8D-174C-C04D-80BF-6D1196B9AA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939010" name="Group 2"/>
          <p:cNvGrpSpPr>
            <a:grpSpLocks/>
          </p:cNvGrpSpPr>
          <p:nvPr/>
        </p:nvGrpSpPr>
        <p:grpSpPr bwMode="auto">
          <a:xfrm>
            <a:off x="1588" y="0"/>
            <a:ext cx="9148762" cy="6851650"/>
            <a:chOff x="1" y="0"/>
            <a:chExt cx="5763" cy="4316"/>
          </a:xfrm>
        </p:grpSpPr>
        <p:sp>
          <p:nvSpPr>
            <p:cNvPr id="93901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3901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3901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grpSp>
          <p:nvGrpSpPr>
            <p:cNvPr id="939014" name="Group 6"/>
            <p:cNvGrpSpPr>
              <a:grpSpLocks/>
            </p:cNvGrpSpPr>
            <p:nvPr/>
          </p:nvGrpSpPr>
          <p:grpSpPr bwMode="auto">
            <a:xfrm>
              <a:off x="288" y="0"/>
              <a:ext cx="5098" cy="4316"/>
              <a:chOff x="288" y="0"/>
              <a:chExt cx="5098" cy="4316"/>
            </a:xfrm>
          </p:grpSpPr>
          <p:sp>
            <p:nvSpPr>
              <p:cNvPr id="93901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1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1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1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1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sp>
            <p:nvSpPr>
              <p:cNvPr id="93902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rstTxWarp prst="textNoShape">
                  <a:avLst/>
                </a:prstTxWarp>
              </a:bodyPr>
              <a:lstStyle/>
              <a:p>
                <a:endParaRPr lang="en-US"/>
              </a:p>
            </p:txBody>
          </p:sp>
        </p:grpSp>
        <p:sp>
          <p:nvSpPr>
            <p:cNvPr id="93902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3902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rstTxWarp prst="textNoShape">
                <a:avLst/>
              </a:prstTxWarp>
            </a:bodyPr>
            <a:lstStyle/>
            <a:p>
              <a:endParaRPr lang="en-US"/>
            </a:p>
          </p:txBody>
        </p:sp>
        <p:sp>
          <p:nvSpPr>
            <p:cNvPr id="93903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endParaRPr lang="en-US"/>
            </a:p>
          </p:txBody>
        </p:sp>
        <p:sp>
          <p:nvSpPr>
            <p:cNvPr id="93903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rstTxWarp prst="textNoShape">
                <a:avLst/>
              </a:prstTxWarp>
            </a:bodyPr>
            <a:lstStyle/>
            <a:p>
              <a:endParaRPr lang="en-US"/>
            </a:p>
          </p:txBody>
        </p:sp>
        <p:sp>
          <p:nvSpPr>
            <p:cNvPr id="93903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rstTxWarp prst="textNoShape">
                <a:avLst/>
              </a:prstTxWarp>
            </a:bodyPr>
            <a:lstStyle/>
            <a:p>
              <a:endParaRPr lang="en-US"/>
            </a:p>
          </p:txBody>
        </p:sp>
        <p:sp>
          <p:nvSpPr>
            <p:cNvPr id="93903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rstTxWarp prst="textNoShape">
                <a:avLst/>
              </a:prstTxWarp>
            </a:bodyPr>
            <a:lstStyle/>
            <a:p>
              <a:endParaRPr lang="en-US"/>
            </a:p>
          </p:txBody>
        </p:sp>
        <p:sp>
          <p:nvSpPr>
            <p:cNvPr id="93903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rstTxWarp prst="textNoShape">
                <a:avLst/>
              </a:prstTxWarp>
            </a:bodyPr>
            <a:lstStyle/>
            <a:p>
              <a:endParaRPr lang="en-US"/>
            </a:p>
          </p:txBody>
        </p:sp>
        <p:sp>
          <p:nvSpPr>
            <p:cNvPr id="93903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rstTxWarp prst="textNoShape">
                <a:avLst/>
              </a:prstTxWarp>
            </a:bodyPr>
            <a:lstStyle/>
            <a:p>
              <a:endParaRPr lang="en-US"/>
            </a:p>
          </p:txBody>
        </p:sp>
        <p:sp>
          <p:nvSpPr>
            <p:cNvPr id="93903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3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3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grpSp>
          <p:nvGrpSpPr>
            <p:cNvPr id="939039" name="Group 31"/>
            <p:cNvGrpSpPr>
              <a:grpSpLocks/>
            </p:cNvGrpSpPr>
            <p:nvPr/>
          </p:nvGrpSpPr>
          <p:grpSpPr bwMode="auto">
            <a:xfrm>
              <a:off x="1" y="392"/>
              <a:ext cx="5758" cy="1571"/>
              <a:chOff x="1" y="392"/>
              <a:chExt cx="5758" cy="1571"/>
            </a:xfrm>
          </p:grpSpPr>
          <p:sp>
            <p:nvSpPr>
              <p:cNvPr id="93904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4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4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4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sp>
            <p:nvSpPr>
              <p:cNvPr id="93904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prstTxWarp prst="textNoShape">
                  <a:avLst/>
                </a:prstTxWarp>
              </a:bodyPr>
              <a:lstStyle/>
              <a:p>
                <a:endParaRPr lang="en-US"/>
              </a:p>
            </p:txBody>
          </p:sp>
        </p:grpSp>
        <p:sp>
          <p:nvSpPr>
            <p:cNvPr id="93904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sp>
          <p:nvSpPr>
            <p:cNvPr id="93904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prstTxWarp prst="textNoShape">
                <a:avLst/>
              </a:prstTxWarp>
            </a:bodyPr>
            <a:lstStyle/>
            <a:p>
              <a:endParaRPr lang="en-US"/>
            </a:p>
          </p:txBody>
        </p:sp>
      </p:grpSp>
      <p:sp>
        <p:nvSpPr>
          <p:cNvPr id="93904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3904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fld id="{54A77B9E-B22D-1949-8143-5487618C680D}" type="datetimeFigureOut">
              <a:rPr lang="en-US"/>
              <a:pPr/>
              <a:t>4/9/12</a:t>
            </a:fld>
            <a:endParaRPr lang="en-US"/>
          </a:p>
        </p:txBody>
      </p:sp>
      <p:sp>
        <p:nvSpPr>
          <p:cNvPr id="93904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93905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BBCB8B25-3246-4544-B38F-C175FB978CDC}" type="slidenum">
              <a:rPr lang="en-US"/>
              <a:pPr/>
              <a:t>‹#›</a:t>
            </a:fld>
            <a:endParaRPr lang="en-US"/>
          </a:p>
        </p:txBody>
      </p:sp>
      <p:sp>
        <p:nvSpPr>
          <p:cNvPr id="9390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fontAlgn="base">
        <a:spcBef>
          <a:spcPct val="20000"/>
        </a:spcBef>
        <a:spcAft>
          <a:spcPct val="0"/>
        </a:spcAft>
        <a:buClr>
          <a:schemeClr val="hlink"/>
        </a:buClr>
        <a:buSzPct val="60000"/>
        <a:buFont typeface="Wingdings" pitchFamily="-110"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fontAlgn="base">
        <a:spcBef>
          <a:spcPct val="20000"/>
        </a:spcBef>
        <a:spcAft>
          <a:spcPct val="0"/>
        </a:spcAft>
        <a:buClr>
          <a:schemeClr val="accent2"/>
        </a:buClr>
        <a:buSzPct val="60000"/>
        <a:buFont typeface="Wingdings" pitchFamily="-110" charset="2"/>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fontAlgn="base">
        <a:spcBef>
          <a:spcPct val="20000"/>
        </a:spcBef>
        <a:spcAft>
          <a:spcPct val="0"/>
        </a:spcAft>
        <a:buClr>
          <a:schemeClr val="folHlink"/>
        </a:buClr>
        <a:buSzPct val="6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peabody.vanderbilt.edu/ccs/"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perkins@vanderbil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hyperlink" Target="http://4.bp.blogspot.com/_PRW_WGxqTbo/SEhRMwfG2wI/AAAAAAAAAUw/7ny1tILJrkg/s1600-h/nativist+toon.jpg" TargetMode="External"/><Relationship Id="rId7" Type="http://schemas.openxmlformats.org/officeDocument/2006/relationships/hyperlink" Target="http://4.bp.blogspot.com/_PRW_WGxqTbo/SEhTCGthwxI/AAAAAAAAAU4/hueIqCNtimw/s1600-h/anti-Irish+toon2.jp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3.bp.blogspot.com/_PRW_WGxqTbo/SEgSzRB_ASI/AAAAAAAAAUY/s9iYwq148r0/s1600-h/No+Irish+Need+Apply.jpg" TargetMode="External"/><Relationship Id="rId6"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wingluke.org/pages/sikhcommunitywebsite/SikhPhotos/WLAM%20-%20Sikh%20(Original%20Photos)/Misidentity/1_Racist%20Cartoon.jpg" TargetMode="External"/><Relationship Id="rId5"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image" Target="../media/image8.jpeg"/><Relationship Id="rId5"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 Id="rId6" Type="http://schemas.openxmlformats.org/officeDocument/2006/relationships/hyperlink" Target="http://news.yahoo.com/photo/060512/photos_ts/2006_05_12t135409_450x311_us_usa_immigration_border/pri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image" Target="../media/image1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ridiculousitaly.files.wordpress.com/2008/05/2008-05-08-lega-nord-native.gif" TargetMode="External"/><Relationship Id="rId5" Type="http://schemas.openxmlformats.org/officeDocument/2006/relationships/hyperlink" Target="http://www.haisentito.it/img/lega-nord.jpg"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cia.gov/library/publications/the-world-factbook" TargetMode="Externa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52400" y="609600"/>
            <a:ext cx="8991600" cy="1470025"/>
          </a:xfrm>
        </p:spPr>
        <p:txBody>
          <a:bodyPr/>
          <a:lstStyle/>
          <a:p>
            <a:r>
              <a:rPr lang="en-US" sz="4500" b="1"/>
              <a:t>Immigration &amp; </a:t>
            </a:r>
            <a:br>
              <a:rPr lang="en-US" sz="4500" b="1"/>
            </a:br>
            <a:r>
              <a:rPr lang="en-US" sz="4500" b="1"/>
              <a:t>Perceived Disorder:</a:t>
            </a:r>
            <a:br>
              <a:rPr lang="en-US" sz="4500" b="1"/>
            </a:br>
            <a:r>
              <a:rPr lang="en-US" sz="4500" b="1"/>
              <a:t>Fear of Crime or Xenophobia?</a:t>
            </a:r>
          </a:p>
        </p:txBody>
      </p:sp>
      <p:sp>
        <p:nvSpPr>
          <p:cNvPr id="54275" name="Rectangle 3"/>
          <p:cNvSpPr>
            <a:spLocks noGrp="1" noChangeArrowheads="1"/>
          </p:cNvSpPr>
          <p:nvPr>
            <p:ph type="subTitle" idx="1"/>
          </p:nvPr>
        </p:nvSpPr>
        <p:spPr>
          <a:xfrm>
            <a:off x="152400" y="2286000"/>
            <a:ext cx="8915400" cy="4495800"/>
          </a:xfrm>
        </p:spPr>
        <p:txBody>
          <a:bodyPr/>
          <a:lstStyle/>
          <a:p>
            <a:pPr>
              <a:lnSpc>
                <a:spcPct val="80000"/>
              </a:lnSpc>
            </a:pPr>
            <a:r>
              <a:rPr lang="en-US" sz="2400" b="1" dirty="0"/>
              <a:t>Douglas D. Perkins </a:t>
            </a:r>
            <a:r>
              <a:rPr lang="en-US" sz="1700" dirty="0">
                <a:hlinkClick r:id="rId3"/>
              </a:rPr>
              <a:t>d.perkins@vanderbilt.edu</a:t>
            </a:r>
            <a:r>
              <a:rPr lang="en-US" sz="2400" b="1" dirty="0"/>
              <a:t>, </a:t>
            </a:r>
          </a:p>
          <a:p>
            <a:pPr>
              <a:lnSpc>
                <a:spcPct val="80000"/>
              </a:lnSpc>
            </a:pPr>
            <a:r>
              <a:rPr lang="en-US" sz="2100" dirty="0"/>
              <a:t>Center for Community Studies </a:t>
            </a:r>
            <a:r>
              <a:rPr lang="en-US" sz="1800" dirty="0">
                <a:hlinkClick r:id="rId4"/>
              </a:rPr>
              <a:t>http://peabody.vanderbilt.edu/ccs/</a:t>
            </a:r>
            <a:endParaRPr lang="en-US" sz="2100" dirty="0"/>
          </a:p>
          <a:p>
            <a:pPr>
              <a:lnSpc>
                <a:spcPct val="80000"/>
              </a:lnSpc>
            </a:pPr>
            <a:r>
              <a:rPr lang="en-US" sz="2400" dirty="0"/>
              <a:t>Vanderbilt University, Nashville, USA</a:t>
            </a:r>
          </a:p>
          <a:p>
            <a:pPr>
              <a:lnSpc>
                <a:spcPct val="80000"/>
              </a:lnSpc>
            </a:pPr>
            <a:endParaRPr lang="it-IT" sz="2400" dirty="0"/>
          </a:p>
          <a:p>
            <a:pPr>
              <a:lnSpc>
                <a:spcPct val="80000"/>
              </a:lnSpc>
            </a:pPr>
            <a:r>
              <a:rPr lang="it-IT" sz="2400" dirty="0" err="1"/>
              <a:t>Plenary</a:t>
            </a:r>
            <a:r>
              <a:rPr lang="it-IT" sz="2400" dirty="0"/>
              <a:t> </a:t>
            </a:r>
            <a:r>
              <a:rPr lang="it-IT" sz="2400" dirty="0" err="1"/>
              <a:t>Panel</a:t>
            </a:r>
            <a:r>
              <a:rPr lang="it-IT" sz="2400" dirty="0"/>
              <a:t>: 7° Convegno Nazionale: </a:t>
            </a:r>
          </a:p>
          <a:p>
            <a:pPr>
              <a:lnSpc>
                <a:spcPct val="80000"/>
              </a:lnSpc>
            </a:pPr>
            <a:r>
              <a:rPr lang="it-IT" sz="2400" dirty="0"/>
              <a:t>La Prevenzione Nella Scuola E Nella Comunità:</a:t>
            </a:r>
          </a:p>
          <a:p>
            <a:pPr>
              <a:lnSpc>
                <a:spcPct val="80000"/>
              </a:lnSpc>
            </a:pPr>
            <a:r>
              <a:rPr lang="it-IT" sz="2400" dirty="0"/>
              <a:t>“Convivenze, paure e reti informali”</a:t>
            </a:r>
          </a:p>
          <a:p>
            <a:pPr>
              <a:lnSpc>
                <a:spcPct val="80000"/>
              </a:lnSpc>
            </a:pPr>
            <a:r>
              <a:rPr lang="it-IT" sz="2400" dirty="0" err="1"/>
              <a:t>Universita’</a:t>
            </a:r>
            <a:r>
              <a:rPr lang="it-IT" sz="2400" dirty="0"/>
              <a:t> Degli Studi Di Padova</a:t>
            </a:r>
          </a:p>
          <a:p>
            <a:pPr>
              <a:lnSpc>
                <a:spcPct val="80000"/>
              </a:lnSpc>
            </a:pPr>
            <a:r>
              <a:rPr lang="it-IT" sz="2400" dirty="0"/>
              <a:t>Dipartimento Di Psicologia</a:t>
            </a:r>
          </a:p>
          <a:p>
            <a:pPr>
              <a:lnSpc>
                <a:spcPct val="80000"/>
              </a:lnSpc>
            </a:pPr>
            <a:r>
              <a:rPr lang="it-IT" sz="2400" dirty="0"/>
              <a:t>Dello Sviluppo E Della Socializzazione</a:t>
            </a:r>
          </a:p>
          <a:p>
            <a:pPr>
              <a:lnSpc>
                <a:spcPct val="80000"/>
              </a:lnSpc>
            </a:pPr>
            <a:endParaRPr lang="en-US" altLang="zh-CN" sz="2400" dirty="0">
              <a:ea typeface="宋体" pitchFamily="-110" charset="-122"/>
              <a:cs typeface="宋体" pitchFamily="-110" charset="-122"/>
            </a:endParaRPr>
          </a:p>
          <a:p>
            <a:pPr>
              <a:lnSpc>
                <a:spcPct val="80000"/>
              </a:lnSpc>
            </a:pPr>
            <a:r>
              <a:rPr lang="en-US" altLang="zh-CN" sz="2400" dirty="0" err="1">
                <a:ea typeface="宋体" pitchFamily="-110" charset="-122"/>
                <a:cs typeface="宋体" pitchFamily="-110" charset="-122"/>
              </a:rPr>
              <a:t>Padova</a:t>
            </a:r>
            <a:r>
              <a:rPr lang="en-US" altLang="zh-CN" sz="2400" dirty="0">
                <a:ea typeface="宋体" pitchFamily="-110" charset="-122"/>
                <a:cs typeface="宋体" pitchFamily="-110" charset="-122"/>
              </a:rPr>
              <a:t>, 27 </a:t>
            </a:r>
            <a:r>
              <a:rPr lang="en-US" altLang="zh-CN" sz="2400" dirty="0" err="1">
                <a:ea typeface="宋体" pitchFamily="-110" charset="-122"/>
                <a:cs typeface="宋体" pitchFamily="-110" charset="-122"/>
              </a:rPr>
              <a:t>Giugno</a:t>
            </a:r>
            <a:r>
              <a:rPr lang="en-US" altLang="zh-CN" sz="2400" dirty="0">
                <a:ea typeface="宋体" pitchFamily="-110" charset="-122"/>
                <a:cs typeface="宋体" pitchFamily="-110" charset="-122"/>
              </a:rPr>
              <a:t> 2009</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76200" y="277813"/>
            <a:ext cx="8915400" cy="1139825"/>
          </a:xfrm>
        </p:spPr>
        <p:txBody>
          <a:bodyPr/>
          <a:lstStyle/>
          <a:p>
            <a:r>
              <a:rPr lang="en-US" altLang="zh-CN" sz="2800">
                <a:ea typeface="宋体" pitchFamily="-110" charset="-122"/>
                <a:cs typeface="宋体" pitchFamily="-110" charset="-122"/>
              </a:rPr>
              <a:t>Pager (2008): “The Republican ideal? National minorities and the criminal justice system in contemporary France.” </a:t>
            </a:r>
            <a:r>
              <a:rPr lang="en-US" altLang="zh-CN" sz="2800" i="1">
                <a:ea typeface="宋体" pitchFamily="-110" charset="-122"/>
                <a:cs typeface="宋体" pitchFamily="-110" charset="-122"/>
              </a:rPr>
              <a:t>Punishment &amp; Society</a:t>
            </a:r>
            <a:r>
              <a:rPr lang="en-US" altLang="zh-CN" sz="2800">
                <a:ea typeface="宋体" pitchFamily="-110" charset="-122"/>
                <a:cs typeface="宋体" pitchFamily="-110" charset="-122"/>
              </a:rPr>
              <a:t>.</a:t>
            </a:r>
            <a:endParaRPr lang="en-US" sz="2800"/>
          </a:p>
        </p:txBody>
      </p:sp>
      <p:sp>
        <p:nvSpPr>
          <p:cNvPr id="1018883" name="Rectangle 3"/>
          <p:cNvSpPr>
            <a:spLocks noGrp="1" noChangeArrowheads="1"/>
          </p:cNvSpPr>
          <p:nvPr>
            <p:ph type="body" idx="1"/>
          </p:nvPr>
        </p:nvSpPr>
        <p:spPr>
          <a:xfrm>
            <a:off x="0" y="1600200"/>
            <a:ext cx="8991600" cy="5257800"/>
          </a:xfrm>
        </p:spPr>
        <p:txBody>
          <a:bodyPr/>
          <a:lstStyle/>
          <a:p>
            <a:pPr>
              <a:lnSpc>
                <a:spcPct val="80000"/>
              </a:lnSpc>
            </a:pPr>
            <a:r>
              <a:rPr lang="en-US" altLang="zh-CN" sz="2400">
                <a:ea typeface="宋体" pitchFamily="-110" charset="-122"/>
                <a:cs typeface="宋体" pitchFamily="-110" charset="-122"/>
              </a:rPr>
              <a:t>Growing concerns in France about perceived levels of social disorder and delinquency in immigrant neighborhoods</a:t>
            </a:r>
          </a:p>
          <a:p>
            <a:pPr>
              <a:lnSpc>
                <a:spcPct val="80000"/>
              </a:lnSpc>
            </a:pPr>
            <a:r>
              <a:rPr lang="en-US" altLang="zh-CN" sz="2400">
                <a:ea typeface="宋体" pitchFamily="-110" charset="-122"/>
                <a:cs typeface="宋体" pitchFamily="-110" charset="-122"/>
              </a:rPr>
              <a:t>Variable geographic dispersion of immigrants</a:t>
            </a:r>
          </a:p>
          <a:p>
            <a:pPr>
              <a:lnSpc>
                <a:spcPct val="80000"/>
              </a:lnSpc>
            </a:pPr>
            <a:r>
              <a:rPr lang="en-US" altLang="zh-CN" sz="2400">
                <a:ea typeface="宋体" pitchFamily="-110" charset="-122"/>
                <a:cs typeface="宋体" pitchFamily="-110" charset="-122"/>
              </a:rPr>
              <a:t>Compared punishment regimes across départements in France</a:t>
            </a:r>
          </a:p>
          <a:p>
            <a:pPr>
              <a:lnSpc>
                <a:spcPct val="80000"/>
              </a:lnSpc>
            </a:pPr>
            <a:r>
              <a:rPr lang="en-US" altLang="zh-CN" sz="2400">
                <a:ea typeface="宋体" pitchFamily="-110" charset="-122"/>
                <a:cs typeface="宋体" pitchFamily="-110" charset="-122"/>
              </a:rPr>
              <a:t>Strong association between the presence of immigrants &amp; increased police surveillance, broadening court jurisdiction, &amp; harsher penalties</a:t>
            </a:r>
          </a:p>
          <a:p>
            <a:pPr>
              <a:lnSpc>
                <a:spcPct val="80000"/>
              </a:lnSpc>
            </a:pPr>
            <a:r>
              <a:rPr lang="en-US" altLang="zh-CN" sz="2400">
                <a:ea typeface="宋体" pitchFamily="-110" charset="-122"/>
                <a:cs typeface="宋体" pitchFamily="-110" charset="-122"/>
              </a:rPr>
              <a:t>Immigrants=6% of population in France, 30% of prison population</a:t>
            </a:r>
          </a:p>
          <a:p>
            <a:pPr>
              <a:lnSpc>
                <a:spcPct val="80000"/>
              </a:lnSpc>
            </a:pPr>
            <a:r>
              <a:rPr lang="en-US" altLang="zh-CN" sz="2400">
                <a:ea typeface="宋体" pitchFamily="-110" charset="-122"/>
                <a:cs typeface="宋体" pitchFamily="-110" charset="-122"/>
              </a:rPr>
              <a:t>How would Italy compare?</a:t>
            </a:r>
          </a:p>
          <a:p>
            <a:pPr>
              <a:lnSpc>
                <a:spcPct val="80000"/>
              </a:lnSpc>
            </a:pPr>
            <a:r>
              <a:rPr lang="en-US" altLang="zh-CN" sz="2400">
                <a:ea typeface="宋体" pitchFamily="-110" charset="-122"/>
                <a:cs typeface="宋体" pitchFamily="-110" charset="-122"/>
              </a:rPr>
              <a:t>More research needed on social and political influences on the development and implementation of crime control and correctional strategies</a:t>
            </a:r>
          </a:p>
          <a:p>
            <a:pPr>
              <a:lnSpc>
                <a:spcPct val="80000"/>
              </a:lnSpc>
              <a:buFont typeface="Wingdings" pitchFamily="-110" charset="2"/>
              <a:buNone/>
            </a:pPr>
            <a:endParaRPr lang="en-US"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endParaRPr lang="en-US"/>
          </a:p>
        </p:txBody>
      </p:sp>
      <p:sp>
        <p:nvSpPr>
          <p:cNvPr id="1019907" name="Rectangle 3"/>
          <p:cNvSpPr>
            <a:spLocks noGrp="1" noChangeArrowheads="1"/>
          </p:cNvSpPr>
          <p:nvPr>
            <p:ph type="body" idx="1"/>
          </p:nvPr>
        </p:nvSpPr>
        <p:spPr>
          <a:xfrm>
            <a:off x="228600" y="1600200"/>
            <a:ext cx="8763000" cy="5105400"/>
          </a:xfrm>
        </p:spPr>
        <p:txBody>
          <a:bodyPr/>
          <a:lstStyle/>
          <a:p>
            <a:r>
              <a:rPr lang="en-US" altLang="zh-CN" sz="2800">
                <a:ea typeface="宋体" pitchFamily="-110" charset="-122"/>
                <a:cs typeface="宋体" pitchFamily="-110" charset="-122"/>
              </a:rPr>
              <a:t>Immigrants are more likely to be </a:t>
            </a:r>
            <a:r>
              <a:rPr lang="en-US" altLang="zh-CN" sz="2800" u="sng">
                <a:ea typeface="宋体" pitchFamily="-110" charset="-122"/>
                <a:cs typeface="宋体" pitchFamily="-110" charset="-122"/>
              </a:rPr>
              <a:t>victims</a:t>
            </a:r>
            <a:r>
              <a:rPr lang="en-US" altLang="zh-CN" sz="2800">
                <a:ea typeface="宋体" pitchFamily="-110" charset="-122"/>
                <a:cs typeface="宋体" pitchFamily="-110" charset="-122"/>
              </a:rPr>
              <a:t> of crime than are native residents (Martens, 2000)</a:t>
            </a:r>
          </a:p>
          <a:p>
            <a:pPr lvl="1"/>
            <a:r>
              <a:rPr lang="en-US" altLang="zh-CN" sz="2400">
                <a:ea typeface="宋体" pitchFamily="-110" charset="-122"/>
                <a:cs typeface="宋体" pitchFamily="-110" charset="-122"/>
              </a:rPr>
              <a:t>Immigrants who appear non-European are more often victims than are other immigrants. Those who are young, single, live in a large city, and reside in public housing are the most victimized and are most fearful</a:t>
            </a:r>
          </a:p>
          <a:p>
            <a:r>
              <a:rPr lang="en-US" sz="2800"/>
              <a:t>Immigrants have even more to fear since 11 September, 2001 (Collins, 2007; Naber, 2006)</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p:txBody>
          <a:bodyPr/>
          <a:lstStyle/>
          <a:p>
            <a:r>
              <a:rPr lang="en-US" altLang="zh-CN" sz="4000">
                <a:ea typeface="宋体" pitchFamily="-110" charset="-122"/>
                <a:cs typeface="宋体" pitchFamily="-110" charset="-122"/>
              </a:rPr>
              <a:t>Native Xenophobia and Perceptions of Disorder</a:t>
            </a:r>
            <a:endParaRPr lang="en-US" sz="4000"/>
          </a:p>
        </p:txBody>
      </p:sp>
      <p:sp>
        <p:nvSpPr>
          <p:cNvPr id="1020931" name="Rectangle 3"/>
          <p:cNvSpPr>
            <a:spLocks noGrp="1" noChangeArrowheads="1"/>
          </p:cNvSpPr>
          <p:nvPr>
            <p:ph type="body" idx="1"/>
          </p:nvPr>
        </p:nvSpPr>
        <p:spPr>
          <a:xfrm>
            <a:off x="457200" y="1600200"/>
            <a:ext cx="8458200" cy="4953000"/>
          </a:xfrm>
        </p:spPr>
        <p:txBody>
          <a:bodyPr/>
          <a:lstStyle/>
          <a:p>
            <a:r>
              <a:rPr lang="en-US" altLang="zh-CN" sz="2800">
                <a:ea typeface="宋体" pitchFamily="-110" charset="-122"/>
                <a:cs typeface="宋体" pitchFamily="-110" charset="-122"/>
              </a:rPr>
              <a:t>Less about crime and more about feelings of insecurity due to perceived job displacement, territorial invasion, inadequate integration of newly arriving immigrants, interethnic confrontation, and a threat to native identity (Avramov &amp; Cliquet, 2007; El Yamani, Juteau, &amp; McAndrew, 1993)</a:t>
            </a:r>
          </a:p>
          <a:p>
            <a:r>
              <a:rPr lang="en-US" altLang="zh-CN" sz="2800">
                <a:ea typeface="宋体" pitchFamily="-110" charset="-122"/>
                <a:cs typeface="宋体" pitchFamily="-110" charset="-122"/>
              </a:rPr>
              <a:t>News and popular media have exploited those fears (Casella &amp; Massari, 2007; El Yamani et al, 1993) </a:t>
            </a:r>
            <a:endParaRPr lang="en-US"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228600" y="304800"/>
            <a:ext cx="8763000" cy="1139825"/>
          </a:xfrm>
        </p:spPr>
        <p:txBody>
          <a:bodyPr/>
          <a:lstStyle/>
          <a:p>
            <a:r>
              <a:rPr lang="en-US" sz="3600"/>
              <a:t>Much recent research attention to immigrant acculturation &amp; [individual] immigrant youth outcomes</a:t>
            </a:r>
          </a:p>
        </p:txBody>
      </p:sp>
      <p:sp>
        <p:nvSpPr>
          <p:cNvPr id="886787" name="Rectangle 3"/>
          <p:cNvSpPr>
            <a:spLocks noGrp="1" noChangeArrowheads="1"/>
          </p:cNvSpPr>
          <p:nvPr>
            <p:ph type="body" idx="1"/>
          </p:nvPr>
        </p:nvSpPr>
        <p:spPr>
          <a:xfrm>
            <a:off x="0" y="1752600"/>
            <a:ext cx="9144000" cy="5562600"/>
          </a:xfrm>
        </p:spPr>
        <p:txBody>
          <a:bodyPr/>
          <a:lstStyle/>
          <a:p>
            <a:pPr>
              <a:lnSpc>
                <a:spcPct val="80000"/>
              </a:lnSpc>
            </a:pPr>
            <a:r>
              <a:rPr lang="en-US" sz="2000">
                <a:effectLst/>
              </a:rPr>
              <a:t>USA: extensive research</a:t>
            </a:r>
            <a:r>
              <a:rPr lang="en-US" altLang="zh-CN" sz="2000">
                <a:effectLst/>
                <a:ea typeface="宋体" pitchFamily="-110" charset="-122"/>
                <a:cs typeface="宋体" pitchFamily="-110" charset="-122"/>
              </a:rPr>
              <a:t> including July 2009 special issue of </a:t>
            </a:r>
            <a:r>
              <a:rPr lang="en-US" altLang="zh-CN" sz="2000" i="1">
                <a:effectLst/>
                <a:ea typeface="宋体" pitchFamily="-110" charset="-122"/>
                <a:cs typeface="宋体" pitchFamily="-110" charset="-122"/>
              </a:rPr>
              <a:t>Journal of Primary Prevention</a:t>
            </a:r>
            <a:r>
              <a:rPr lang="en-US" altLang="zh-CN" sz="2000">
                <a:effectLst/>
                <a:ea typeface="宋体" pitchFamily="-110" charset="-122"/>
                <a:cs typeface="宋体" pitchFamily="-110" charset="-122"/>
              </a:rPr>
              <a:t> on acculturation &amp; immigrant adolescent health</a:t>
            </a:r>
            <a:endParaRPr lang="en-US" sz="2000">
              <a:effectLst/>
            </a:endParaRPr>
          </a:p>
          <a:p>
            <a:pPr>
              <a:lnSpc>
                <a:spcPct val="80000"/>
              </a:lnSpc>
            </a:pPr>
            <a:r>
              <a:rPr lang="en-US" sz="2000">
                <a:effectLst/>
              </a:rPr>
              <a:t>Britain (Timotijevic &amp; Breakwell, 2000)</a:t>
            </a:r>
          </a:p>
          <a:p>
            <a:pPr>
              <a:lnSpc>
                <a:spcPct val="80000"/>
              </a:lnSpc>
            </a:pPr>
            <a:r>
              <a:rPr lang="en-US" sz="2000">
                <a:effectLst/>
              </a:rPr>
              <a:t>Finland (Liebkind &amp; Jasinskaja-Lahti, 2000)</a:t>
            </a:r>
          </a:p>
          <a:p>
            <a:pPr>
              <a:lnSpc>
                <a:spcPct val="80000"/>
              </a:lnSpc>
            </a:pPr>
            <a:r>
              <a:rPr lang="en-US" sz="2000">
                <a:effectLst/>
              </a:rPr>
              <a:t>Australia, Canada, Finland, France, Germany, Israel, Netherlands, New Zealand, Norway, Portugal, Sweden, UK, US (Berry, Phinney, Sam &amp; Vedder, 2006)</a:t>
            </a:r>
          </a:p>
          <a:p>
            <a:pPr>
              <a:lnSpc>
                <a:spcPct val="80000"/>
              </a:lnSpc>
            </a:pPr>
            <a:r>
              <a:rPr lang="en-US" sz="2000">
                <a:effectLst/>
              </a:rPr>
              <a:t>Ireland &amp; UK (Fong, 2008)</a:t>
            </a:r>
          </a:p>
          <a:p>
            <a:pPr>
              <a:lnSpc>
                <a:spcPct val="80000"/>
              </a:lnSpc>
            </a:pPr>
            <a:r>
              <a:rPr lang="en-US" sz="2000">
                <a:effectLst/>
              </a:rPr>
              <a:t>Germany &amp; Israel (Slonim-Nevo, Mirsky, Rubinstein &amp; Nauck, 2009)</a:t>
            </a:r>
            <a:endParaRPr lang="en-US" sz="2000"/>
          </a:p>
          <a:p>
            <a:pPr>
              <a:lnSpc>
                <a:spcPct val="80000"/>
              </a:lnSpc>
            </a:pPr>
            <a:r>
              <a:rPr lang="en-US" sz="2000"/>
              <a:t>Italia (</a:t>
            </a:r>
            <a:r>
              <a:rPr lang="en-US" sz="2000" b="1" u="sng"/>
              <a:t>1500</a:t>
            </a:r>
            <a:r>
              <a:rPr lang="en-US" sz="2000"/>
              <a:t> publications on immigration, racism &amp; multiculturalism in Italy @ http://www.cirsdig.it/Pubblicazioni/Maritano.pdf.pdf ):</a:t>
            </a:r>
          </a:p>
          <a:p>
            <a:pPr lvl="1">
              <a:lnSpc>
                <a:spcPct val="80000"/>
              </a:lnSpc>
            </a:pPr>
            <a:r>
              <a:rPr lang="en-US" sz="1800"/>
              <a:t>Torino (</a:t>
            </a:r>
            <a:r>
              <a:rPr lang="en-US" sz="1800">
                <a:effectLst/>
              </a:rPr>
              <a:t>Carter, 1997; Ricucci, 2008)</a:t>
            </a:r>
            <a:endParaRPr lang="en-US" sz="1800"/>
          </a:p>
          <a:p>
            <a:pPr lvl="1">
              <a:lnSpc>
                <a:spcPct val="80000"/>
              </a:lnSpc>
            </a:pPr>
            <a:r>
              <a:rPr lang="en-US" sz="1800"/>
              <a:t>Roma (Francescato)</a:t>
            </a:r>
          </a:p>
          <a:p>
            <a:pPr lvl="1">
              <a:lnSpc>
                <a:spcPct val="80000"/>
              </a:lnSpc>
            </a:pPr>
            <a:r>
              <a:rPr lang="en-US" sz="1800"/>
              <a:t>Genova (Migliorini, Rania &amp; Cardinali)</a:t>
            </a:r>
          </a:p>
          <a:p>
            <a:pPr lvl="1">
              <a:lnSpc>
                <a:spcPct val="80000"/>
              </a:lnSpc>
            </a:pPr>
            <a:r>
              <a:rPr lang="en-US" sz="1800"/>
              <a:t>Padova &amp; Aosta (Cristini, Scacchi &amp; Santinello)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0" y="152400"/>
            <a:ext cx="9144000" cy="1139825"/>
          </a:xfrm>
        </p:spPr>
        <p:txBody>
          <a:bodyPr/>
          <a:lstStyle/>
          <a:p>
            <a:r>
              <a:rPr lang="en-US" sz="2800"/>
              <a:t>But until recently, too little focus on policy and other macro-societal influences, political acculturation, &amp; host community responses to immigrants and immigration</a:t>
            </a:r>
          </a:p>
        </p:txBody>
      </p:sp>
      <p:sp>
        <p:nvSpPr>
          <p:cNvPr id="964611" name="Rectangle 3"/>
          <p:cNvSpPr>
            <a:spLocks noGrp="1" noChangeArrowheads="1"/>
          </p:cNvSpPr>
          <p:nvPr>
            <p:ph type="body" idx="1"/>
          </p:nvPr>
        </p:nvSpPr>
        <p:spPr>
          <a:xfrm>
            <a:off x="0" y="1447800"/>
            <a:ext cx="9144000" cy="5410200"/>
          </a:xfrm>
        </p:spPr>
        <p:txBody>
          <a:bodyPr/>
          <a:lstStyle/>
          <a:p>
            <a:pPr>
              <a:lnSpc>
                <a:spcPct val="80000"/>
              </a:lnSpc>
              <a:buFont typeface="Wingdings" pitchFamily="-110" charset="2"/>
              <a:buNone/>
            </a:pPr>
            <a:r>
              <a:rPr lang="en-US" sz="1800"/>
              <a:t>Recent Exceptions:</a:t>
            </a:r>
          </a:p>
          <a:p>
            <a:pPr lvl="1">
              <a:lnSpc>
                <a:spcPct val="80000"/>
              </a:lnSpc>
            </a:pPr>
            <a:r>
              <a:rPr lang="en-US" sz="1800">
                <a:effectLst/>
              </a:rPr>
              <a:t>Dec. 2008 Special Section of </a:t>
            </a:r>
            <a:r>
              <a:rPr lang="en-US" sz="1800" i="1"/>
              <a:t>AJCP </a:t>
            </a:r>
            <a:r>
              <a:rPr lang="en-US" sz="1800">
                <a:effectLst/>
              </a:rPr>
              <a:t>on ‘‘The Other Side of Acculturation: Changes among Host Individuals and Communities in Their Adaptation to Immigrant Populations’’</a:t>
            </a:r>
          </a:p>
          <a:p>
            <a:pPr lvl="2">
              <a:lnSpc>
                <a:spcPct val="80000"/>
              </a:lnSpc>
            </a:pPr>
            <a:r>
              <a:rPr lang="en-US" sz="1800">
                <a:effectLst/>
              </a:rPr>
              <a:t>Reconceptualizes acculturation by focusing more on ecological processes, historical contexts, and power inequities</a:t>
            </a:r>
          </a:p>
          <a:p>
            <a:pPr>
              <a:lnSpc>
                <a:spcPct val="80000"/>
              </a:lnSpc>
            </a:pPr>
            <a:r>
              <a:rPr lang="en-US" sz="1800" u="sng"/>
              <a:t>Italy:</a:t>
            </a:r>
            <a:r>
              <a:rPr lang="en-US" sz="1800"/>
              <a:t> </a:t>
            </a:r>
          </a:p>
          <a:p>
            <a:pPr lvl="1">
              <a:lnSpc>
                <a:spcPct val="80000"/>
              </a:lnSpc>
            </a:pPr>
            <a:r>
              <a:rPr lang="en-US" sz="1800">
                <a:effectLst/>
              </a:rPr>
              <a:t>Grillo, R. D., &amp; Pratt, J. C. (Eds.). (2002). </a:t>
            </a:r>
            <a:r>
              <a:rPr lang="en-US" sz="1800" i="1">
                <a:effectLst/>
              </a:rPr>
              <a:t>The politics of recognizing difference: Multiculturalism Italian-style</a:t>
            </a:r>
            <a:r>
              <a:rPr lang="en-US" sz="1800">
                <a:effectLst/>
              </a:rPr>
              <a:t>. Ashgate. </a:t>
            </a:r>
            <a:r>
              <a:rPr lang="en-US" sz="1800">
                <a:solidFill>
                  <a:srgbClr val="FFFF00"/>
                </a:solidFill>
                <a:effectLst/>
              </a:rPr>
              <a:t>[incl. “An obsession with cultural difference: representations of immigrants in Turin” by Maritano]</a:t>
            </a:r>
          </a:p>
          <a:p>
            <a:pPr lvl="1">
              <a:lnSpc>
                <a:spcPct val="80000"/>
              </a:lnSpc>
            </a:pPr>
            <a:r>
              <a:rPr lang="en-US" sz="1800">
                <a:effectLst/>
              </a:rPr>
              <a:t>Prezza et al (2008). Territorial Sense of Community, Ethnic Prejudice and Political Orientation. </a:t>
            </a:r>
            <a:r>
              <a:rPr lang="en-US" sz="1800" i="1">
                <a:effectLst/>
              </a:rPr>
              <a:t>JCASP</a:t>
            </a:r>
            <a:r>
              <a:rPr lang="en-US" sz="1800">
                <a:effectLst/>
              </a:rPr>
              <a:t>.</a:t>
            </a:r>
          </a:p>
          <a:p>
            <a:pPr lvl="1">
              <a:lnSpc>
                <a:spcPct val="80000"/>
              </a:lnSpc>
            </a:pPr>
            <a:r>
              <a:rPr lang="en-US" sz="1800" u="sng"/>
              <a:t>Community practice in Italy</a:t>
            </a:r>
            <a:r>
              <a:rPr lang="en-US" sz="1800"/>
              <a:t>: Martini Associati projects.</a:t>
            </a:r>
            <a:endParaRPr lang="en-US" sz="1800">
              <a:effectLst/>
            </a:endParaRPr>
          </a:p>
          <a:p>
            <a:pPr>
              <a:lnSpc>
                <a:spcPct val="80000"/>
              </a:lnSpc>
            </a:pPr>
            <a:r>
              <a:rPr lang="en-US" sz="1800" u="sng">
                <a:effectLst/>
              </a:rPr>
              <a:t>Germany</a:t>
            </a:r>
            <a:r>
              <a:rPr lang="en-US" sz="1800">
                <a:effectLst/>
              </a:rPr>
              <a:t>: Simon &amp; Ruhs (2008). Identity and politicization among Turkish migrants in Germany: The role of dual identification. </a:t>
            </a:r>
            <a:r>
              <a:rPr lang="en-US" sz="1800" i="1">
                <a:effectLst/>
              </a:rPr>
              <a:t>Journal of Personality and Social Psychology.</a:t>
            </a:r>
            <a:endParaRPr lang="en-US" sz="1800"/>
          </a:p>
          <a:p>
            <a:pPr>
              <a:lnSpc>
                <a:spcPct val="80000"/>
              </a:lnSpc>
            </a:pPr>
            <a:r>
              <a:rPr lang="en-US" sz="1800" u="sng">
                <a:effectLst/>
              </a:rPr>
              <a:t>Spain, Belgium &amp; Italy:</a:t>
            </a:r>
            <a:r>
              <a:rPr lang="en-US" sz="1800">
                <a:effectLst/>
              </a:rPr>
              <a:t> </a:t>
            </a:r>
            <a:r>
              <a:rPr lang="en-US" sz="1800"/>
              <a:t>García-Ramírez, Paloma, Suarez-Balcazar &amp; Balcazar (in press). Building International Collaborative Capacity: Contributions of Community Psychologists to a European Network. </a:t>
            </a:r>
            <a:r>
              <a:rPr lang="en-US" sz="1800" i="1"/>
              <a:t>AJCP</a:t>
            </a:r>
            <a:r>
              <a:rPr lang="en-US" sz="1800"/>
              <a:t>.</a:t>
            </a:r>
          </a:p>
          <a:p>
            <a:pPr lvl="1">
              <a:lnSpc>
                <a:spcPct val="80000"/>
              </a:lnSpc>
            </a:pPr>
            <a:endParaRPr lang="en-US" sz="140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8226" name="Rectangle 2"/>
          <p:cNvSpPr>
            <a:spLocks noGrp="1" noChangeArrowheads="1"/>
          </p:cNvSpPr>
          <p:nvPr>
            <p:ph type="title" idx="4294967295"/>
          </p:nvPr>
        </p:nvSpPr>
        <p:spPr>
          <a:xfrm>
            <a:off x="228600" y="228600"/>
            <a:ext cx="8839200" cy="609600"/>
          </a:xfrm>
        </p:spPr>
        <p:txBody>
          <a:bodyPr/>
          <a:lstStyle/>
          <a:p>
            <a:pPr>
              <a:lnSpc>
                <a:spcPct val="80000"/>
              </a:lnSpc>
            </a:pPr>
            <a:r>
              <a:rPr lang="en-US" sz="2400" b="1">
                <a:ea typeface="Times New Roman" pitchFamily="-110" charset="0"/>
                <a:cs typeface="Times New Roman" pitchFamily="-110" charset="0"/>
              </a:rPr>
              <a:t>Comprehensive Ecological Model for Analyzing power Dynamics across 4 Domains of Capital &amp; 3 Levels</a:t>
            </a:r>
            <a:r>
              <a:rPr lang="en-US">
                <a:ea typeface="Times New Roman" pitchFamily="-110" charset="0"/>
                <a:cs typeface="Times New Roman" pitchFamily="-110" charset="0"/>
              </a:rPr>
              <a:t> </a:t>
            </a:r>
          </a:p>
        </p:txBody>
      </p:sp>
      <p:sp>
        <p:nvSpPr>
          <p:cNvPr id="948227"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28"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29"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0" name="Line 6"/>
          <p:cNvSpPr>
            <a:spLocks noChangeShapeType="1"/>
          </p:cNvSpPr>
          <p:nvPr/>
        </p:nvSpPr>
        <p:spPr bwMode="auto">
          <a:xfrm flipV="1">
            <a:off x="8458200" y="1600200"/>
            <a:ext cx="533400" cy="14097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1" name="Line 7"/>
          <p:cNvSpPr>
            <a:spLocks noChangeShapeType="1"/>
          </p:cNvSpPr>
          <p:nvPr/>
        </p:nvSpPr>
        <p:spPr bwMode="auto">
          <a:xfrm flipV="1">
            <a:off x="8458200" y="4648200"/>
            <a:ext cx="533400" cy="2209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2"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3"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4"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5"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6"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7"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8"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39"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40"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41"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48242" name="Rectangle 18"/>
          <p:cNvSpPr>
            <a:spLocks noChangeArrowheads="1"/>
          </p:cNvSpPr>
          <p:nvPr/>
        </p:nvSpPr>
        <p:spPr bwMode="auto">
          <a:xfrm>
            <a:off x="0" y="914400"/>
            <a:ext cx="9144000" cy="2128838"/>
          </a:xfrm>
          <a:prstGeom prst="rect">
            <a:avLst/>
          </a:prstGeom>
          <a:noFill/>
          <a:ln w="12700" cap="sq">
            <a:noFill/>
            <a:miter lim="800000"/>
            <a:headEnd type="none" w="sm" len="sm"/>
            <a:tailEnd type="none" w="sm" len="sm"/>
          </a:ln>
          <a:effectLst/>
        </p:spPr>
        <p:txBody>
          <a:bodyPr>
            <a:prstTxWarp prst="textNoShape">
              <a:avLst/>
            </a:prstTxWarp>
            <a:spAutoFit/>
          </a:bodyPr>
          <a:lstStyle/>
          <a:p>
            <a:r>
              <a:rPr kumimoji="1" lang="en-US" sz="1400" b="1">
                <a:latin typeface="Times New Roman" pitchFamily="-110" charset="0"/>
                <a:ea typeface="Times New Roman" pitchFamily="-110" charset="0"/>
                <a:cs typeface="Times New Roman" pitchFamily="-110" charset="0"/>
              </a:rPr>
              <a:t>Consequence or stage of empowerment/wellness:         Oppression	Liberation/Empowerment        Wellness</a:t>
            </a:r>
          </a:p>
          <a:p>
            <a:r>
              <a:rPr kumimoji="1" lang="en-US" sz="1400" b="1">
                <a:latin typeface="Times New Roman" pitchFamily="-110" charset="0"/>
                <a:ea typeface="Times New Roman" pitchFamily="-110" charset="0"/>
                <a:cs typeface="Times New Roman" pitchFamily="-110" charset="0"/>
              </a:rPr>
              <a:t>			           	           (state)	          (process)	     (outcome)</a:t>
            </a:r>
          </a:p>
          <a:p>
            <a:endParaRPr kumimoji="1" lang="en-US" sz="1400" b="1">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Domain of		        Political:			        [POLITICAL  CAPITAL]</a:t>
            </a:r>
          </a:p>
          <a:p>
            <a:r>
              <a:rPr kumimoji="1" lang="en-US" sz="1400" b="1">
                <a:latin typeface="Times New Roman" pitchFamily="-110" charset="0"/>
                <a:ea typeface="Times New Roman" pitchFamily="-110" charset="0"/>
                <a:cs typeface="Times New Roman" pitchFamily="-110" charset="0"/>
              </a:rPr>
              <a:t>Environment/Capital:</a:t>
            </a:r>
          </a:p>
          <a:p>
            <a:r>
              <a:rPr kumimoji="1" lang="en-US" sz="1400" b="1">
                <a:latin typeface="Times New Roman" pitchFamily="-110" charset="0"/>
                <a:ea typeface="Times New Roman" pitchFamily="-110" charset="0"/>
                <a:cs typeface="Times New Roman" pitchFamily="-110" charset="0"/>
              </a:rPr>
              <a:t>		Economic:				[FINANCIAL   CAPITAL]</a:t>
            </a:r>
          </a:p>
          <a:p>
            <a:r>
              <a:rPr kumimoji="1" lang="en-US" sz="800" b="1">
                <a:latin typeface="Times New Roman" pitchFamily="-110" charset="0"/>
              </a:rPr>
              <a:t/>
            </a:r>
            <a:br>
              <a:rPr kumimoji="1" lang="en-US" sz="800" b="1">
                <a:latin typeface="Times New Roman" pitchFamily="-110" charset="0"/>
              </a:rPr>
            </a:br>
            <a:r>
              <a:rPr kumimoji="1" lang="en-US" sz="1400" b="1">
                <a:latin typeface="Times New Roman" pitchFamily="-110" charset="0"/>
                <a:ea typeface="Times New Roman" pitchFamily="-110" charset="0"/>
                <a:cs typeface="Times New Roman" pitchFamily="-110" charset="0"/>
              </a:rPr>
              <a:t>	               Physical:			          [PHYSICAL  CAPITAL]</a:t>
            </a:r>
          </a:p>
          <a:p>
            <a:r>
              <a:rPr kumimoji="1" lang="en-US" sz="1400" b="1">
                <a:latin typeface="Times New Roman" pitchFamily="-110" charset="0"/>
                <a:ea typeface="Times New Roman" pitchFamily="-110" charset="0"/>
                <a:cs typeface="Times New Roman" pitchFamily="-110" charset="0"/>
              </a:rPr>
              <a:t>Level of Analysis/</a:t>
            </a:r>
          </a:p>
          <a:p>
            <a:r>
              <a:rPr kumimoji="1" lang="en-US" sz="1400" b="1">
                <a:latin typeface="Times New Roman" pitchFamily="-110" charset="0"/>
                <a:ea typeface="Times New Roman" pitchFamily="-110" charset="0"/>
                <a:cs typeface="Times New Roman" pitchFamily="-110" charset="0"/>
              </a:rPr>
              <a:t>Intervention:     Socio-cultural:			   [SOCIAL  CAPITAL]</a:t>
            </a:r>
          </a:p>
        </p:txBody>
      </p:sp>
      <p:grpSp>
        <p:nvGrpSpPr>
          <p:cNvPr id="948243" name="Group 19"/>
          <p:cNvGrpSpPr>
            <a:grpSpLocks/>
          </p:cNvGrpSpPr>
          <p:nvPr/>
        </p:nvGrpSpPr>
        <p:grpSpPr bwMode="auto">
          <a:xfrm>
            <a:off x="0" y="2962275"/>
            <a:ext cx="8458200" cy="3895725"/>
            <a:chOff x="-3" y="2395"/>
            <a:chExt cx="5303" cy="2598"/>
          </a:xfrm>
        </p:grpSpPr>
        <p:grpSp>
          <p:nvGrpSpPr>
            <p:cNvPr id="948244" name="Group 20"/>
            <p:cNvGrpSpPr>
              <a:grpSpLocks/>
            </p:cNvGrpSpPr>
            <p:nvPr/>
          </p:nvGrpSpPr>
          <p:grpSpPr bwMode="auto">
            <a:xfrm>
              <a:off x="0" y="2398"/>
              <a:ext cx="5297" cy="2592"/>
              <a:chOff x="0" y="2398"/>
              <a:chExt cx="5297" cy="2592"/>
            </a:xfrm>
          </p:grpSpPr>
          <p:grpSp>
            <p:nvGrpSpPr>
              <p:cNvPr id="948245" name="Group 21"/>
              <p:cNvGrpSpPr>
                <a:grpSpLocks/>
              </p:cNvGrpSpPr>
              <p:nvPr/>
            </p:nvGrpSpPr>
            <p:grpSpPr bwMode="auto">
              <a:xfrm>
                <a:off x="0" y="2398"/>
                <a:ext cx="1077" cy="960"/>
                <a:chOff x="0" y="2398"/>
                <a:chExt cx="1077" cy="960"/>
              </a:xfrm>
            </p:grpSpPr>
            <p:sp>
              <p:nvSpPr>
                <p:cNvPr id="948246" name="Rectangle 22"/>
                <p:cNvSpPr>
                  <a:spLocks noChangeArrowheads="1"/>
                </p:cNvSpPr>
                <p:nvPr/>
              </p:nvSpPr>
              <p:spPr bwMode="auto">
                <a:xfrm>
                  <a:off x="43" y="2398"/>
                  <a:ext cx="991" cy="960"/>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Macro/ Collective/ Structural/ Community</a:t>
                  </a:r>
                  <a:endParaRPr kumimoji="1" lang="en-US">
                    <a:latin typeface="Times New Roman" pitchFamily="-110" charset="0"/>
                  </a:endParaRPr>
                </a:p>
              </p:txBody>
            </p:sp>
            <p:sp>
              <p:nvSpPr>
                <p:cNvPr id="948247" name="Rectangle 23"/>
                <p:cNvSpPr>
                  <a:spLocks noChangeArrowheads="1"/>
                </p:cNvSpPr>
                <p:nvPr/>
              </p:nvSpPr>
              <p:spPr bwMode="auto">
                <a:xfrm>
                  <a:off x="0" y="2398"/>
                  <a:ext cx="1077" cy="960"/>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48" name="Group 24"/>
              <p:cNvGrpSpPr>
                <a:grpSpLocks/>
              </p:cNvGrpSpPr>
              <p:nvPr/>
            </p:nvGrpSpPr>
            <p:grpSpPr bwMode="auto">
              <a:xfrm>
                <a:off x="1077" y="2398"/>
                <a:ext cx="1434" cy="960"/>
                <a:chOff x="1077" y="2398"/>
                <a:chExt cx="1434" cy="960"/>
              </a:xfrm>
            </p:grpSpPr>
            <p:sp>
              <p:nvSpPr>
                <p:cNvPr id="948249" name="Rectangle 25"/>
                <p:cNvSpPr>
                  <a:spLocks noChangeArrowheads="1"/>
                </p:cNvSpPr>
                <p:nvPr/>
              </p:nvSpPr>
              <p:spPr bwMode="auto">
                <a:xfrm>
                  <a:off x="1120" y="2398"/>
                  <a:ext cx="1348"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political &amp; economic structures in society that threaten social wellness; both oppressed populations &amp; reactive actions of policy makers &amp; stakeholders.</a:t>
                  </a:r>
                  <a:endParaRPr kumimoji="1" lang="en-US" sz="1300">
                    <a:latin typeface="Times New Roman" pitchFamily="-110" charset="0"/>
                  </a:endParaRPr>
                </a:p>
              </p:txBody>
            </p:sp>
            <p:sp>
              <p:nvSpPr>
                <p:cNvPr id="948250" name="Rectangle 26"/>
                <p:cNvSpPr>
                  <a:spLocks noChangeArrowheads="1"/>
                </p:cNvSpPr>
                <p:nvPr/>
              </p:nvSpPr>
              <p:spPr bwMode="auto">
                <a:xfrm>
                  <a:off x="1077" y="2398"/>
                  <a:ext cx="1434" cy="960"/>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51" name="Group 27"/>
              <p:cNvGrpSpPr>
                <a:grpSpLocks/>
              </p:cNvGrpSpPr>
              <p:nvPr/>
            </p:nvGrpSpPr>
            <p:grpSpPr bwMode="auto">
              <a:xfrm>
                <a:off x="2511" y="2398"/>
                <a:ext cx="1378" cy="960"/>
                <a:chOff x="2511" y="2398"/>
                <a:chExt cx="1378" cy="960"/>
              </a:xfrm>
            </p:grpSpPr>
            <p:sp>
              <p:nvSpPr>
                <p:cNvPr id="948252" name="Rectangle 28"/>
                <p:cNvSpPr>
                  <a:spLocks noChangeArrowheads="1"/>
                </p:cNvSpPr>
                <p:nvPr/>
              </p:nvSpPr>
              <p:spPr bwMode="auto">
                <a:xfrm>
                  <a:off x="2554" y="2398"/>
                  <a:ext cx="129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collective social action, community organizing &amp; networks; movements,  techniques, community processes &amp; societal policies that lead to attainment of popular goals</a:t>
                  </a:r>
                  <a:endParaRPr kumimoji="1" lang="en-US" sz="1300">
                    <a:latin typeface="Times New Roman" pitchFamily="-110" charset="0"/>
                  </a:endParaRPr>
                </a:p>
              </p:txBody>
            </p:sp>
            <p:sp>
              <p:nvSpPr>
                <p:cNvPr id="948253" name="Rectangle 29"/>
                <p:cNvSpPr>
                  <a:spLocks noChangeArrowheads="1"/>
                </p:cNvSpPr>
                <p:nvPr/>
              </p:nvSpPr>
              <p:spPr bwMode="auto">
                <a:xfrm>
                  <a:off x="2511" y="2398"/>
                  <a:ext cx="1378" cy="960"/>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54" name="Group 30"/>
              <p:cNvGrpSpPr>
                <a:grpSpLocks/>
              </p:cNvGrpSpPr>
              <p:nvPr/>
            </p:nvGrpSpPr>
            <p:grpSpPr bwMode="auto">
              <a:xfrm>
                <a:off x="3889" y="2398"/>
                <a:ext cx="1408" cy="960"/>
                <a:chOff x="3889" y="2398"/>
                <a:chExt cx="1408" cy="960"/>
              </a:xfrm>
            </p:grpSpPr>
            <p:sp>
              <p:nvSpPr>
                <p:cNvPr id="948255" name="Rectangle 31"/>
                <p:cNvSpPr>
                  <a:spLocks noChangeArrowheads="1"/>
                </p:cNvSpPr>
                <p:nvPr/>
              </p:nvSpPr>
              <p:spPr bwMode="auto">
                <a:xfrm>
                  <a:off x="3932" y="2398"/>
                  <a:ext cx="132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macro-level social variables that affect human wellness. Scrutinizes social policies for optimal promotion of community wellness</a:t>
                  </a:r>
                  <a:endParaRPr kumimoji="1" lang="en-US" sz="1300">
                    <a:latin typeface="Times New Roman" pitchFamily="-110" charset="0"/>
                  </a:endParaRPr>
                </a:p>
              </p:txBody>
            </p:sp>
            <p:sp>
              <p:nvSpPr>
                <p:cNvPr id="948256" name="Rectangle 32"/>
                <p:cNvSpPr>
                  <a:spLocks noChangeArrowheads="1"/>
                </p:cNvSpPr>
                <p:nvPr/>
              </p:nvSpPr>
              <p:spPr bwMode="auto">
                <a:xfrm>
                  <a:off x="3889" y="2398"/>
                  <a:ext cx="1408" cy="960"/>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57" name="Group 33"/>
              <p:cNvGrpSpPr>
                <a:grpSpLocks/>
              </p:cNvGrpSpPr>
              <p:nvPr/>
            </p:nvGrpSpPr>
            <p:grpSpPr bwMode="auto">
              <a:xfrm>
                <a:off x="0" y="3358"/>
                <a:ext cx="1077" cy="768"/>
                <a:chOff x="0" y="3358"/>
                <a:chExt cx="1077" cy="768"/>
              </a:xfrm>
            </p:grpSpPr>
            <p:sp>
              <p:nvSpPr>
                <p:cNvPr id="948258" name="Rectangle 34"/>
                <p:cNvSpPr>
                  <a:spLocks noChangeArrowheads="1"/>
                </p:cNvSpPr>
                <p:nvPr/>
              </p:nvSpPr>
              <p:spPr bwMode="auto">
                <a:xfrm>
                  <a:off x="43" y="3358"/>
                  <a:ext cx="991" cy="768"/>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Meso/</a:t>
                  </a:r>
                </a:p>
                <a:p>
                  <a:r>
                    <a:rPr kumimoji="1" lang="en-US">
                      <a:latin typeface="Times New Roman" pitchFamily="-110" charset="0"/>
                      <a:ea typeface="Times New Roman" pitchFamily="-110" charset="0"/>
                      <a:cs typeface="Times New Roman" pitchFamily="-110" charset="0"/>
                    </a:rPr>
                    <a:t>Organizational Group/</a:t>
                  </a:r>
                </a:p>
                <a:p>
                  <a:r>
                    <a:rPr kumimoji="1" lang="en-US">
                      <a:latin typeface="Times New Roman" pitchFamily="-110" charset="0"/>
                      <a:ea typeface="Times New Roman" pitchFamily="-110" charset="0"/>
                      <a:cs typeface="Times New Roman" pitchFamily="-110" charset="0"/>
                    </a:rPr>
                    <a:t>Relational</a:t>
                  </a:r>
                  <a:endParaRPr kumimoji="1" lang="en-US">
                    <a:latin typeface="Times New Roman" pitchFamily="-110" charset="0"/>
                  </a:endParaRPr>
                </a:p>
              </p:txBody>
            </p:sp>
            <p:sp>
              <p:nvSpPr>
                <p:cNvPr id="948259" name="Rectangle 35"/>
                <p:cNvSpPr>
                  <a:spLocks noChangeArrowheads="1"/>
                </p:cNvSpPr>
                <p:nvPr/>
              </p:nvSpPr>
              <p:spPr bwMode="auto">
                <a:xfrm>
                  <a:off x="0" y="3358"/>
                  <a:ext cx="1077" cy="768"/>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60" name="Group 36"/>
              <p:cNvGrpSpPr>
                <a:grpSpLocks/>
              </p:cNvGrpSpPr>
              <p:nvPr/>
            </p:nvGrpSpPr>
            <p:grpSpPr bwMode="auto">
              <a:xfrm>
                <a:off x="1077" y="3358"/>
                <a:ext cx="1434" cy="768"/>
                <a:chOff x="1077" y="3358"/>
                <a:chExt cx="1434" cy="768"/>
              </a:xfrm>
            </p:grpSpPr>
            <p:sp>
              <p:nvSpPr>
                <p:cNvPr id="948261" name="Rectangle 37"/>
                <p:cNvSpPr>
                  <a:spLocks noChangeArrowheads="1"/>
                </p:cNvSpPr>
                <p:nvPr/>
              </p:nvSpPr>
              <p:spPr bwMode="auto">
                <a:xfrm>
                  <a:off x="1120" y="3358"/>
                  <a:ext cx="1348"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organizations that violate standards of social justice for workers &amp; communities; group inequities in social wellness</a:t>
                  </a:r>
                  <a:endParaRPr kumimoji="1" lang="en-US" sz="1300">
                    <a:latin typeface="Times New Roman" pitchFamily="-110" charset="0"/>
                  </a:endParaRPr>
                </a:p>
              </p:txBody>
            </p:sp>
            <p:sp>
              <p:nvSpPr>
                <p:cNvPr id="948262" name="Rectangle 38"/>
                <p:cNvSpPr>
                  <a:spLocks noChangeArrowheads="1"/>
                </p:cNvSpPr>
                <p:nvPr/>
              </p:nvSpPr>
              <p:spPr bwMode="auto">
                <a:xfrm>
                  <a:off x="1077" y="3358"/>
                  <a:ext cx="1434" cy="768"/>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63" name="Group 39"/>
              <p:cNvGrpSpPr>
                <a:grpSpLocks/>
              </p:cNvGrpSpPr>
              <p:nvPr/>
            </p:nvGrpSpPr>
            <p:grpSpPr bwMode="auto">
              <a:xfrm>
                <a:off x="2511" y="3358"/>
                <a:ext cx="1378" cy="768"/>
                <a:chOff x="2511" y="3358"/>
                <a:chExt cx="1378" cy="768"/>
              </a:xfrm>
            </p:grpSpPr>
            <p:sp>
              <p:nvSpPr>
                <p:cNvPr id="948264" name="Rectangle 40"/>
                <p:cNvSpPr>
                  <a:spLocks noChangeArrowheads="1"/>
                </p:cNvSpPr>
                <p:nvPr/>
              </p:nvSpPr>
              <p:spPr bwMode="auto">
                <a:xfrm>
                  <a:off x="2554" y="3358"/>
                  <a:ext cx="1292" cy="768"/>
                </a:xfrm>
                <a:prstGeom prst="rect">
                  <a:avLst/>
                </a:prstGeom>
                <a:noFill/>
                <a:ln w="12700" cap="sq">
                  <a:solidFill>
                    <a:srgbClr val="000000"/>
                  </a:solidFill>
                  <a:miter lim="800000"/>
                  <a:headEnd type="none" w="sm" len="sm"/>
                  <a:tailEnd type="none" w="sm" len="sm"/>
                </a:ln>
                <a:effectLst/>
              </p:spPr>
              <p:txBody>
                <a:bodyPr lIns="45720" rIns="45720">
                  <a:prstTxWarp prst="textNoShape">
                    <a:avLst/>
                  </a:prstTxWarp>
                </a:bodyPr>
                <a:lstStyle/>
                <a:p>
                  <a:r>
                    <a:rPr kumimoji="1" lang="en-US" sz="1200">
                      <a:latin typeface="Times New Roman" pitchFamily="-110" charset="0"/>
                      <a:ea typeface="Times New Roman" pitchFamily="-110" charset="0"/>
                      <a:cs typeface="Times New Roman" pitchFamily="-110" charset="0"/>
                    </a:rPr>
                    <a:t>both change in organizations creating social problems &amp; org. learning, decision-making, &amp; development in groups &amp; institutions addressing social oppression &amp; justice</a:t>
                  </a:r>
                  <a:endParaRPr kumimoji="1" lang="en-US" sz="1200">
                    <a:latin typeface="Times New Roman" pitchFamily="-110" charset="0"/>
                  </a:endParaRPr>
                </a:p>
              </p:txBody>
            </p:sp>
            <p:sp>
              <p:nvSpPr>
                <p:cNvPr id="948265" name="Rectangle 41"/>
                <p:cNvSpPr>
                  <a:spLocks noChangeArrowheads="1"/>
                </p:cNvSpPr>
                <p:nvPr/>
              </p:nvSpPr>
              <p:spPr bwMode="auto">
                <a:xfrm>
                  <a:off x="2511" y="3358"/>
                  <a:ext cx="1378" cy="768"/>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66" name="Group 42"/>
              <p:cNvGrpSpPr>
                <a:grpSpLocks/>
              </p:cNvGrpSpPr>
              <p:nvPr/>
            </p:nvGrpSpPr>
            <p:grpSpPr bwMode="auto">
              <a:xfrm>
                <a:off x="3889" y="3358"/>
                <a:ext cx="1408" cy="768"/>
                <a:chOff x="3889" y="3358"/>
                <a:chExt cx="1408" cy="768"/>
              </a:xfrm>
            </p:grpSpPr>
            <p:sp>
              <p:nvSpPr>
                <p:cNvPr id="948267" name="Rectangle 43"/>
                <p:cNvSpPr>
                  <a:spLocks noChangeArrowheads="1"/>
                </p:cNvSpPr>
                <p:nvPr/>
              </p:nvSpPr>
              <p:spPr bwMode="auto">
                <a:xfrm>
                  <a:off x="3932" y="3358"/>
                  <a:ext cx="132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identifies/promotes participatory organizational opportunities &amp; methods of reducing social threats &amp; enhancing social wellness</a:t>
                  </a:r>
                  <a:endParaRPr kumimoji="1" lang="en-US" sz="1300">
                    <a:latin typeface="Times New Roman" pitchFamily="-110" charset="0"/>
                  </a:endParaRPr>
                </a:p>
              </p:txBody>
            </p:sp>
            <p:sp>
              <p:nvSpPr>
                <p:cNvPr id="948268" name="Rectangle 44"/>
                <p:cNvSpPr>
                  <a:spLocks noChangeArrowheads="1"/>
                </p:cNvSpPr>
                <p:nvPr/>
              </p:nvSpPr>
              <p:spPr bwMode="auto">
                <a:xfrm>
                  <a:off x="3889" y="3358"/>
                  <a:ext cx="1408" cy="768"/>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69" name="Group 45"/>
              <p:cNvGrpSpPr>
                <a:grpSpLocks/>
              </p:cNvGrpSpPr>
              <p:nvPr/>
            </p:nvGrpSpPr>
            <p:grpSpPr bwMode="auto">
              <a:xfrm>
                <a:off x="0" y="4126"/>
                <a:ext cx="1077" cy="864"/>
                <a:chOff x="0" y="4126"/>
                <a:chExt cx="1077" cy="864"/>
              </a:xfrm>
            </p:grpSpPr>
            <p:sp>
              <p:nvSpPr>
                <p:cNvPr id="948270" name="Rectangle 46"/>
                <p:cNvSpPr>
                  <a:spLocks noChangeArrowheads="1"/>
                </p:cNvSpPr>
                <p:nvPr/>
              </p:nvSpPr>
              <p:spPr bwMode="auto">
                <a:xfrm>
                  <a:off x="43" y="4126"/>
                  <a:ext cx="991" cy="864"/>
                </a:xfrm>
                <a:prstGeom prst="rect">
                  <a:avLst/>
                </a:prstGeom>
                <a:noFill/>
                <a:ln w="12700" cap="sq">
                  <a:solidFill>
                    <a:srgbClr val="000000"/>
                  </a:solidFill>
                  <a:miter lim="800000"/>
                  <a:headEnd type="none" w="sm" len="sm"/>
                  <a:tailEnd type="none" w="sm" len="sm"/>
                </a:ln>
                <a:effectLst/>
              </p:spPr>
              <p:txBody>
                <a:bodyPr lIns="0" rIns="0" anchor="ctr">
                  <a:prstTxWarp prst="textNoShape">
                    <a:avLst/>
                  </a:prstTxWarp>
                </a:bodyPr>
                <a:lstStyle/>
                <a:p>
                  <a:r>
                    <a:rPr kumimoji="1" lang="en-US" sz="1600">
                      <a:latin typeface="Times New Roman" pitchFamily="-110" charset="0"/>
                      <a:ea typeface="Times New Roman" pitchFamily="-110" charset="0"/>
                      <a:cs typeface="Times New Roman" pitchFamily="-110" charset="0"/>
                    </a:rPr>
                    <a:t>Micro/Individual/ Personal/</a:t>
                  </a:r>
                </a:p>
                <a:p>
                  <a:r>
                    <a:rPr kumimoji="1" lang="en-US" sz="1600">
                      <a:latin typeface="Times New Roman" pitchFamily="-110" charset="0"/>
                      <a:ea typeface="Times New Roman" pitchFamily="-110" charset="0"/>
                      <a:cs typeface="Times New Roman" pitchFamily="-110" charset="0"/>
                    </a:rPr>
                    <a:t>Psychological</a:t>
                  </a:r>
                  <a:r>
                    <a:rPr kumimoji="1" lang="en-US" sz="1200">
                      <a:latin typeface="Times New Roman" pitchFamily="-110" charset="0"/>
                      <a:ea typeface="Times New Roman" pitchFamily="-110" charset="0"/>
                      <a:cs typeface="Times New Roman" pitchFamily="-110" charset="0"/>
                    </a:rPr>
                    <a:t> (emotional, cognitive, behavioral, spiritual):</a:t>
                  </a:r>
                  <a:endParaRPr kumimoji="1" lang="en-US" sz="2400">
                    <a:latin typeface="Times New Roman" pitchFamily="-110" charset="0"/>
                  </a:endParaRPr>
                </a:p>
              </p:txBody>
            </p:sp>
            <p:sp>
              <p:nvSpPr>
                <p:cNvPr id="948271" name="Rectangle 47"/>
                <p:cNvSpPr>
                  <a:spLocks noChangeArrowheads="1"/>
                </p:cNvSpPr>
                <p:nvPr/>
              </p:nvSpPr>
              <p:spPr bwMode="auto">
                <a:xfrm>
                  <a:off x="0" y="4126"/>
                  <a:ext cx="1077" cy="864"/>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72" name="Group 48"/>
              <p:cNvGrpSpPr>
                <a:grpSpLocks/>
              </p:cNvGrpSpPr>
              <p:nvPr/>
            </p:nvGrpSpPr>
            <p:grpSpPr bwMode="auto">
              <a:xfrm>
                <a:off x="1077" y="4126"/>
                <a:ext cx="1434" cy="864"/>
                <a:chOff x="1077" y="4126"/>
                <a:chExt cx="1434" cy="864"/>
              </a:xfrm>
            </p:grpSpPr>
            <p:sp>
              <p:nvSpPr>
                <p:cNvPr id="948273" name="Rectangle 49"/>
                <p:cNvSpPr>
                  <a:spLocks noChangeArrowheads="1"/>
                </p:cNvSpPr>
                <p:nvPr/>
              </p:nvSpPr>
              <p:spPr bwMode="auto">
                <a:xfrm>
                  <a:off x="1120" y="4126"/>
                  <a:ext cx="1348"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latin typeface="Times New Roman" pitchFamily="-110" charset="0"/>
                      <a:ea typeface="Times New Roman" pitchFamily="-110" charset="0"/>
                      <a:cs typeface="Times New Roman" pitchFamily="-110" charset="0"/>
                    </a:rPr>
                    <a:t>relationship between setting-level social conditions &amp; individual powerlessness, helplessness, internalized oppression, guilt, &amp; physical &amp; mental problems</a:t>
                  </a:r>
                  <a:endParaRPr kumimoji="1" lang="en-US" sz="1300">
                    <a:latin typeface="Times New Roman" pitchFamily="-110" charset="0"/>
                  </a:endParaRPr>
                </a:p>
              </p:txBody>
            </p:sp>
            <p:sp>
              <p:nvSpPr>
                <p:cNvPr id="948274" name="Rectangle 50"/>
                <p:cNvSpPr>
                  <a:spLocks noChangeArrowheads="1"/>
                </p:cNvSpPr>
                <p:nvPr/>
              </p:nvSpPr>
              <p:spPr bwMode="auto">
                <a:xfrm>
                  <a:off x="1077" y="4126"/>
                  <a:ext cx="1434" cy="864"/>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75" name="Group 51"/>
              <p:cNvGrpSpPr>
                <a:grpSpLocks/>
              </p:cNvGrpSpPr>
              <p:nvPr/>
            </p:nvGrpSpPr>
            <p:grpSpPr bwMode="auto">
              <a:xfrm>
                <a:off x="2511" y="4126"/>
                <a:ext cx="1378" cy="864"/>
                <a:chOff x="2511" y="4126"/>
                <a:chExt cx="1378" cy="864"/>
              </a:xfrm>
            </p:grpSpPr>
            <p:sp>
              <p:nvSpPr>
                <p:cNvPr id="948276" name="Rectangle 52"/>
                <p:cNvSpPr>
                  <a:spLocks noChangeArrowheads="1"/>
                </p:cNvSpPr>
                <p:nvPr/>
              </p:nvSpPr>
              <p:spPr bwMode="auto">
                <a:xfrm>
                  <a:off x="2554" y="4126"/>
                  <a:ext cx="129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200">
                      <a:latin typeface="Times New Roman" pitchFamily="-110" charset="0"/>
                      <a:ea typeface="Times New Roman" pitchFamily="-110" charset="0"/>
                      <a:cs typeface="Times New Roman" pitchFamily="-110" charset="0"/>
                    </a:rPr>
                    <a:t>individual human capital (skills, knowledge), behaviors, &amp; beliefs that affect immediate conditions; social &amp; political consciousness, activism, leadership, &amp; self-efficacy</a:t>
                  </a:r>
                  <a:endParaRPr kumimoji="1" lang="en-US" sz="1200">
                    <a:latin typeface="Times New Roman" pitchFamily="-110" charset="0"/>
                  </a:endParaRPr>
                </a:p>
              </p:txBody>
            </p:sp>
            <p:sp>
              <p:nvSpPr>
                <p:cNvPr id="948277" name="Rectangle 53"/>
                <p:cNvSpPr>
                  <a:spLocks noChangeArrowheads="1"/>
                </p:cNvSpPr>
                <p:nvPr/>
              </p:nvSpPr>
              <p:spPr bwMode="auto">
                <a:xfrm>
                  <a:off x="2511" y="4126"/>
                  <a:ext cx="1378" cy="864"/>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48278" name="Group 54"/>
              <p:cNvGrpSpPr>
                <a:grpSpLocks/>
              </p:cNvGrpSpPr>
              <p:nvPr/>
            </p:nvGrpSpPr>
            <p:grpSpPr bwMode="auto">
              <a:xfrm>
                <a:off x="3889" y="4126"/>
                <a:ext cx="1408" cy="864"/>
                <a:chOff x="3889" y="4126"/>
                <a:chExt cx="1408" cy="864"/>
              </a:xfrm>
            </p:grpSpPr>
            <p:sp>
              <p:nvSpPr>
                <p:cNvPr id="948279" name="Rectangle 55"/>
                <p:cNvSpPr>
                  <a:spLocks noChangeArrowheads="1"/>
                </p:cNvSpPr>
                <p:nvPr/>
              </p:nvSpPr>
              <p:spPr bwMode="auto">
                <a:xfrm>
                  <a:off x="3932" y="4126"/>
                  <a:ext cx="132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200">
                      <a:latin typeface="Times New Roman" pitchFamily="-110" charset="0"/>
                      <a:ea typeface="Times New Roman" pitchFamily="-110" charset="0"/>
                      <a:cs typeface="Times New Roman" pitchFamily="-110" charset="0"/>
                    </a:rPr>
                    <a:t>relationship between social variables &amp; personal wellness; dynamics promoting self-determination, pride, empowerment, health, personal growth, meaning &amp; spirituality</a:t>
                  </a:r>
                  <a:endParaRPr kumimoji="1" lang="en-US" sz="1200">
                    <a:latin typeface="Times New Roman" pitchFamily="-110" charset="0"/>
                  </a:endParaRPr>
                </a:p>
              </p:txBody>
            </p:sp>
            <p:sp>
              <p:nvSpPr>
                <p:cNvPr id="948280" name="Rectangle 56"/>
                <p:cNvSpPr>
                  <a:spLocks noChangeArrowheads="1"/>
                </p:cNvSpPr>
                <p:nvPr/>
              </p:nvSpPr>
              <p:spPr bwMode="auto">
                <a:xfrm>
                  <a:off x="3889" y="4126"/>
                  <a:ext cx="1408" cy="864"/>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sp>
          <p:nvSpPr>
            <p:cNvPr id="948281" name="Rectangle 57"/>
            <p:cNvSpPr>
              <a:spLocks noChangeArrowheads="1"/>
            </p:cNvSpPr>
            <p:nvPr/>
          </p:nvSpPr>
          <p:spPr bwMode="auto">
            <a:xfrm>
              <a:off x="-3" y="2395"/>
              <a:ext cx="5303" cy="2598"/>
            </a:xfrm>
            <a:prstGeom prst="rect">
              <a:avLst/>
            </a:prstGeom>
            <a:noFill/>
            <a:ln w="12700" cap="sq">
              <a:solidFill>
                <a:srgbClr val="000000"/>
              </a:solidFill>
              <a:miter lim="800000"/>
              <a:headEnd type="none" w="sm" len="sm"/>
              <a:tailEnd type="none" w="sm" len="sm"/>
            </a:ln>
            <a:effectLst/>
          </p:spPr>
          <p:txBody>
            <a:bodyPr wrap="none">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5938" name="Rectangle 2"/>
          <p:cNvSpPr>
            <a:spLocks noGrp="1" noChangeArrowheads="1"/>
          </p:cNvSpPr>
          <p:nvPr>
            <p:ph type="title" idx="4294967295"/>
          </p:nvPr>
        </p:nvSpPr>
        <p:spPr>
          <a:xfrm>
            <a:off x="304800" y="0"/>
            <a:ext cx="8534400" cy="685800"/>
          </a:xfrm>
        </p:spPr>
        <p:txBody>
          <a:bodyPr/>
          <a:lstStyle/>
          <a:p>
            <a:r>
              <a:rPr lang="en-US" sz="2400" b="1">
                <a:solidFill>
                  <a:srgbClr val="FFFF00"/>
                </a:solidFill>
                <a:ea typeface="Times New Roman" pitchFamily="-110" charset="0"/>
                <a:cs typeface="Times New Roman" pitchFamily="-110" charset="0"/>
              </a:rPr>
              <a:t>Comprehensive Model for Action Research </a:t>
            </a:r>
            <a:br>
              <a:rPr lang="en-US" sz="2400" b="1">
                <a:solidFill>
                  <a:srgbClr val="FFFF00"/>
                </a:solidFill>
                <a:ea typeface="Times New Roman" pitchFamily="-110" charset="0"/>
                <a:cs typeface="Times New Roman" pitchFamily="-110" charset="0"/>
              </a:rPr>
            </a:br>
            <a:r>
              <a:rPr lang="en-US" sz="2400" b="1">
                <a:solidFill>
                  <a:srgbClr val="FFFF00"/>
                </a:solidFill>
                <a:ea typeface="Times New Roman" pitchFamily="-110" charset="0"/>
                <a:cs typeface="Times New Roman" pitchFamily="-110" charset="0"/>
              </a:rPr>
              <a:t>on Immigrant Communities: </a:t>
            </a:r>
            <a:r>
              <a:rPr lang="en-US" sz="2400" b="1" u="sng">
                <a:solidFill>
                  <a:srgbClr val="FFFF00"/>
                </a:solidFill>
                <a:ea typeface="Times New Roman" pitchFamily="-110" charset="0"/>
                <a:cs typeface="Times New Roman" pitchFamily="-110" charset="0"/>
              </a:rPr>
              <a:t>Socio-cultural Context</a:t>
            </a:r>
            <a:endParaRPr lang="en-US" u="sng">
              <a:solidFill>
                <a:srgbClr val="FFFF00"/>
              </a:solidFill>
              <a:ea typeface="Times New Roman" pitchFamily="-110" charset="0"/>
              <a:cs typeface="Times New Roman" pitchFamily="-110" charset="0"/>
            </a:endParaRPr>
          </a:p>
        </p:txBody>
      </p:sp>
      <p:sp>
        <p:nvSpPr>
          <p:cNvPr id="935939"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0"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1"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2" name="Line 6"/>
          <p:cNvSpPr>
            <a:spLocks noChangeShapeType="1"/>
          </p:cNvSpPr>
          <p:nvPr/>
        </p:nvSpPr>
        <p:spPr bwMode="auto">
          <a:xfrm flipV="1">
            <a:off x="8458200" y="1600200"/>
            <a:ext cx="533400" cy="14097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3" name="Line 7"/>
          <p:cNvSpPr>
            <a:spLocks noChangeShapeType="1"/>
          </p:cNvSpPr>
          <p:nvPr/>
        </p:nvSpPr>
        <p:spPr bwMode="auto">
          <a:xfrm flipV="1">
            <a:off x="8458200" y="4648200"/>
            <a:ext cx="533400" cy="2209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4"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5"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6"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7"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8"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49"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50"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51"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52"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53"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935954" name="Rectangle 18"/>
          <p:cNvSpPr>
            <a:spLocks noChangeArrowheads="1"/>
          </p:cNvSpPr>
          <p:nvPr/>
        </p:nvSpPr>
        <p:spPr bwMode="auto">
          <a:xfrm>
            <a:off x="0" y="762000"/>
            <a:ext cx="9144000" cy="2219325"/>
          </a:xfrm>
          <a:prstGeom prst="rect">
            <a:avLst/>
          </a:prstGeom>
          <a:noFill/>
          <a:ln w="12700" cap="sq">
            <a:noFill/>
            <a:miter lim="800000"/>
            <a:headEnd type="none" w="sm" len="sm"/>
            <a:tailEnd type="none" w="sm" len="sm"/>
          </a:ln>
          <a:effectLst/>
        </p:spPr>
        <p:txBody>
          <a:bodyPr>
            <a:prstTxWarp prst="textNoShape">
              <a:avLst/>
            </a:prstTxWarp>
            <a:spAutoFit/>
          </a:bodyPr>
          <a:lstStyle/>
          <a:p>
            <a:r>
              <a:rPr kumimoji="1" lang="en-US" sz="1400" b="1">
                <a:latin typeface="Times New Roman" pitchFamily="-110" charset="0"/>
                <a:ea typeface="Times New Roman" pitchFamily="-110" charset="0"/>
                <a:cs typeface="Times New Roman" pitchFamily="-110" charset="0"/>
              </a:rPr>
              <a:t>Consequence or stage of empowerment/wellness:         Oppression	Liberation/Empowerment        Wellness</a:t>
            </a:r>
          </a:p>
          <a:p>
            <a:r>
              <a:rPr kumimoji="1" lang="en-US" sz="1400" b="1">
                <a:latin typeface="Times New Roman" pitchFamily="-110" charset="0"/>
                <a:ea typeface="Times New Roman" pitchFamily="-110" charset="0"/>
                <a:cs typeface="Times New Roman" pitchFamily="-110" charset="0"/>
              </a:rPr>
              <a:t>			           	           (state)	          (process)	     (outcome)</a:t>
            </a:r>
          </a:p>
          <a:p>
            <a:endParaRPr kumimoji="1" lang="en-US" sz="1400" b="1">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Domain of		        Political:    	</a:t>
            </a:r>
          </a:p>
          <a:p>
            <a:r>
              <a:rPr kumimoji="1" lang="en-US" sz="1400" b="1">
                <a:latin typeface="Times New Roman" pitchFamily="-110" charset="0"/>
                <a:ea typeface="Times New Roman" pitchFamily="-110" charset="0"/>
                <a:cs typeface="Times New Roman" pitchFamily="-110" charset="0"/>
              </a:rPr>
              <a:t>Environment/Capital: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		Economic:</a:t>
            </a:r>
            <a:endParaRPr kumimoji="1" lang="en-US" sz="1400" b="1">
              <a:solidFill>
                <a:srgbClr val="FFFF00"/>
              </a:solidFill>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rPr>
              <a:t/>
            </a:r>
            <a:br>
              <a:rPr kumimoji="1" lang="en-US" sz="1400">
                <a:solidFill>
                  <a:srgbClr val="FFFF00"/>
                </a:solidFill>
                <a:latin typeface="Times New Roman" pitchFamily="-110" charset="0"/>
              </a:rPr>
            </a:br>
            <a:r>
              <a:rPr kumimoji="1" lang="en-US" sz="800" b="1">
                <a:latin typeface="Times New Roman" pitchFamily="-110" charset="0"/>
              </a:rPr>
              <a:t>	</a:t>
            </a:r>
            <a:r>
              <a:rPr kumimoji="1" lang="en-US" sz="1400" b="1">
                <a:latin typeface="Times New Roman" pitchFamily="-110" charset="0"/>
                <a:ea typeface="Times New Roman" pitchFamily="-110" charset="0"/>
                <a:cs typeface="Times New Roman" pitchFamily="-110" charset="0"/>
              </a:rPr>
              <a:t>               Physical: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Level of Analysis/</a:t>
            </a:r>
          </a:p>
          <a:p>
            <a:r>
              <a:rPr kumimoji="1" lang="en-US" sz="1400" b="1">
                <a:latin typeface="Times New Roman" pitchFamily="-110" charset="0"/>
                <a:ea typeface="Times New Roman" pitchFamily="-110" charset="0"/>
                <a:cs typeface="Times New Roman" pitchFamily="-110" charset="0"/>
              </a:rPr>
              <a:t>Intervention:     Socio-cultural:</a:t>
            </a:r>
          </a:p>
        </p:txBody>
      </p:sp>
      <p:grpSp>
        <p:nvGrpSpPr>
          <p:cNvPr id="935955" name="Group 19"/>
          <p:cNvGrpSpPr>
            <a:grpSpLocks/>
          </p:cNvGrpSpPr>
          <p:nvPr/>
        </p:nvGrpSpPr>
        <p:grpSpPr bwMode="auto">
          <a:xfrm>
            <a:off x="0" y="2962275"/>
            <a:ext cx="8458200" cy="3895725"/>
            <a:chOff x="-3" y="2395"/>
            <a:chExt cx="5303" cy="2598"/>
          </a:xfrm>
        </p:grpSpPr>
        <p:grpSp>
          <p:nvGrpSpPr>
            <p:cNvPr id="935956" name="Group 20"/>
            <p:cNvGrpSpPr>
              <a:grpSpLocks/>
            </p:cNvGrpSpPr>
            <p:nvPr/>
          </p:nvGrpSpPr>
          <p:grpSpPr bwMode="auto">
            <a:xfrm>
              <a:off x="0" y="2398"/>
              <a:ext cx="5297" cy="2592"/>
              <a:chOff x="0" y="2398"/>
              <a:chExt cx="5297" cy="2592"/>
            </a:xfrm>
          </p:grpSpPr>
          <p:grpSp>
            <p:nvGrpSpPr>
              <p:cNvPr id="935957" name="Group 21"/>
              <p:cNvGrpSpPr>
                <a:grpSpLocks/>
              </p:cNvGrpSpPr>
              <p:nvPr/>
            </p:nvGrpSpPr>
            <p:grpSpPr bwMode="auto">
              <a:xfrm>
                <a:off x="0" y="2398"/>
                <a:ext cx="1077" cy="960"/>
                <a:chOff x="0" y="2398"/>
                <a:chExt cx="1077" cy="960"/>
              </a:xfrm>
            </p:grpSpPr>
            <p:sp>
              <p:nvSpPr>
                <p:cNvPr id="935958" name="Rectangle 22"/>
                <p:cNvSpPr>
                  <a:spLocks noChangeArrowheads="1"/>
                </p:cNvSpPr>
                <p:nvPr/>
              </p:nvSpPr>
              <p:spPr bwMode="auto">
                <a:xfrm>
                  <a:off x="43" y="2398"/>
                  <a:ext cx="991" cy="960"/>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Macro/ Collective/ Structural/ Community</a:t>
                  </a:r>
                  <a:endParaRPr kumimoji="1" lang="en-US">
                    <a:latin typeface="Times New Roman" pitchFamily="-110" charset="0"/>
                  </a:endParaRPr>
                </a:p>
              </p:txBody>
            </p:sp>
            <p:sp>
              <p:nvSpPr>
                <p:cNvPr id="935959"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60" name="Group 24"/>
              <p:cNvGrpSpPr>
                <a:grpSpLocks/>
              </p:cNvGrpSpPr>
              <p:nvPr/>
            </p:nvGrpSpPr>
            <p:grpSpPr bwMode="auto">
              <a:xfrm>
                <a:off x="1077" y="2398"/>
                <a:ext cx="1434" cy="960"/>
                <a:chOff x="1077" y="2398"/>
                <a:chExt cx="1434" cy="960"/>
              </a:xfrm>
            </p:grpSpPr>
            <p:sp>
              <p:nvSpPr>
                <p:cNvPr id="935961" name="Rectangle 25"/>
                <p:cNvSpPr>
                  <a:spLocks noChangeArrowheads="1"/>
                </p:cNvSpPr>
                <p:nvPr/>
              </p:nvSpPr>
              <p:spPr bwMode="auto">
                <a:xfrm>
                  <a:off x="1120" y="2398"/>
                  <a:ext cx="1348"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rPr>
                    <a:t>oppressive influences of both original and host cultures; help solve social problems in countries of origin that contribute to immigration</a:t>
                  </a:r>
                </a:p>
                <a:p>
                  <a:endParaRPr kumimoji="1" lang="en-US" sz="1400">
                    <a:solidFill>
                      <a:srgbClr val="FFFF00"/>
                    </a:solidFill>
                    <a:latin typeface="Times New Roman" pitchFamily="-110" charset="0"/>
                  </a:endParaRPr>
                </a:p>
              </p:txBody>
            </p:sp>
            <p:sp>
              <p:nvSpPr>
                <p:cNvPr id="935962"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63" name="Group 27"/>
              <p:cNvGrpSpPr>
                <a:grpSpLocks/>
              </p:cNvGrpSpPr>
              <p:nvPr/>
            </p:nvGrpSpPr>
            <p:grpSpPr bwMode="auto">
              <a:xfrm>
                <a:off x="2511" y="2398"/>
                <a:ext cx="1378" cy="960"/>
                <a:chOff x="2511" y="2398"/>
                <a:chExt cx="1378" cy="960"/>
              </a:xfrm>
            </p:grpSpPr>
            <p:sp>
              <p:nvSpPr>
                <p:cNvPr id="935964" name="Rectangle 28"/>
                <p:cNvSpPr>
                  <a:spLocks noChangeArrowheads="1"/>
                </p:cNvSpPr>
                <p:nvPr/>
              </p:nvSpPr>
              <p:spPr bwMode="auto">
                <a:xfrm>
                  <a:off x="2554" y="2398"/>
                  <a:ext cx="129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societal processes, structures &amp; policies promoting organizing &amp; participation by migrants &amp; acceptance &amp; inclusion by host communities</a:t>
                  </a:r>
                </a:p>
              </p:txBody>
            </p:sp>
            <p:sp>
              <p:nvSpPr>
                <p:cNvPr id="935965"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66" name="Group 30"/>
              <p:cNvGrpSpPr>
                <a:grpSpLocks/>
              </p:cNvGrpSpPr>
              <p:nvPr/>
            </p:nvGrpSpPr>
            <p:grpSpPr bwMode="auto">
              <a:xfrm>
                <a:off x="3889" y="2398"/>
                <a:ext cx="1408" cy="960"/>
                <a:chOff x="3889" y="2398"/>
                <a:chExt cx="1408" cy="960"/>
              </a:xfrm>
            </p:grpSpPr>
            <p:sp>
              <p:nvSpPr>
                <p:cNvPr id="935967" name="Rectangle 31"/>
                <p:cNvSpPr>
                  <a:spLocks noChangeArrowheads="1"/>
                </p:cNvSpPr>
                <p:nvPr/>
              </p:nvSpPr>
              <p:spPr bwMode="auto">
                <a:xfrm>
                  <a:off x="3932" y="2398"/>
                  <a:ext cx="132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policies &amp; other macro variables affecting migrant community wellness (eg, places &amp; accomodations for religious &amp; other cultural practices)</a:t>
                  </a:r>
                  <a:endParaRPr kumimoji="1" lang="en-US" sz="1300">
                    <a:solidFill>
                      <a:srgbClr val="FFFF00"/>
                    </a:solidFill>
                    <a:latin typeface="Times New Roman" pitchFamily="-110" charset="0"/>
                  </a:endParaRPr>
                </a:p>
              </p:txBody>
            </p:sp>
            <p:sp>
              <p:nvSpPr>
                <p:cNvPr id="935968"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69" name="Group 33"/>
              <p:cNvGrpSpPr>
                <a:grpSpLocks/>
              </p:cNvGrpSpPr>
              <p:nvPr/>
            </p:nvGrpSpPr>
            <p:grpSpPr bwMode="auto">
              <a:xfrm>
                <a:off x="0" y="3358"/>
                <a:ext cx="1077" cy="768"/>
                <a:chOff x="0" y="3358"/>
                <a:chExt cx="1077" cy="768"/>
              </a:xfrm>
            </p:grpSpPr>
            <p:sp>
              <p:nvSpPr>
                <p:cNvPr id="935970" name="Rectangle 34"/>
                <p:cNvSpPr>
                  <a:spLocks noChangeArrowheads="1"/>
                </p:cNvSpPr>
                <p:nvPr/>
              </p:nvSpPr>
              <p:spPr bwMode="auto">
                <a:xfrm>
                  <a:off x="43" y="3358"/>
                  <a:ext cx="991" cy="768"/>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Meso/</a:t>
                  </a:r>
                </a:p>
                <a:p>
                  <a:r>
                    <a:rPr kumimoji="1" lang="en-US">
                      <a:latin typeface="Times New Roman" pitchFamily="-110" charset="0"/>
                      <a:ea typeface="Times New Roman" pitchFamily="-110" charset="0"/>
                      <a:cs typeface="Times New Roman" pitchFamily="-110" charset="0"/>
                    </a:rPr>
                    <a:t>Organizational Group/</a:t>
                  </a:r>
                </a:p>
                <a:p>
                  <a:r>
                    <a:rPr kumimoji="1" lang="en-US">
                      <a:latin typeface="Times New Roman" pitchFamily="-110" charset="0"/>
                      <a:ea typeface="Times New Roman" pitchFamily="-110" charset="0"/>
                      <a:cs typeface="Times New Roman" pitchFamily="-110" charset="0"/>
                    </a:rPr>
                    <a:t>Relational</a:t>
                  </a:r>
                  <a:endParaRPr kumimoji="1" lang="en-US">
                    <a:latin typeface="Times New Roman" pitchFamily="-110" charset="0"/>
                  </a:endParaRPr>
                </a:p>
              </p:txBody>
            </p:sp>
            <p:sp>
              <p:nvSpPr>
                <p:cNvPr id="935971"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72" name="Group 36"/>
              <p:cNvGrpSpPr>
                <a:grpSpLocks/>
              </p:cNvGrpSpPr>
              <p:nvPr/>
            </p:nvGrpSpPr>
            <p:grpSpPr bwMode="auto">
              <a:xfrm>
                <a:off x="1077" y="3358"/>
                <a:ext cx="1434" cy="768"/>
                <a:chOff x="1077" y="3358"/>
                <a:chExt cx="1434" cy="768"/>
              </a:xfrm>
            </p:grpSpPr>
            <p:sp>
              <p:nvSpPr>
                <p:cNvPr id="935973" name="Rectangle 37"/>
                <p:cNvSpPr>
                  <a:spLocks noChangeArrowheads="1"/>
                </p:cNvSpPr>
                <p:nvPr/>
              </p:nvSpPr>
              <p:spPr bwMode="auto">
                <a:xfrm>
                  <a:off x="1120" y="3358"/>
                  <a:ext cx="1348" cy="768"/>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organizations that violate standards of social justice for immigrant workers &amp; communities; setting-level influences on family &amp; individual powerlessness</a:t>
                  </a:r>
                </a:p>
              </p:txBody>
            </p:sp>
            <p:sp>
              <p:nvSpPr>
                <p:cNvPr id="935974"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75" name="Group 39"/>
              <p:cNvGrpSpPr>
                <a:grpSpLocks/>
              </p:cNvGrpSpPr>
              <p:nvPr/>
            </p:nvGrpSpPr>
            <p:grpSpPr bwMode="auto">
              <a:xfrm>
                <a:off x="2511" y="3358"/>
                <a:ext cx="1378" cy="768"/>
                <a:chOff x="2511" y="3358"/>
                <a:chExt cx="1378" cy="768"/>
              </a:xfrm>
            </p:grpSpPr>
            <p:sp>
              <p:nvSpPr>
                <p:cNvPr id="935976" name="Rectangle 40"/>
                <p:cNvSpPr>
                  <a:spLocks noChangeArrowheads="1"/>
                </p:cNvSpPr>
                <p:nvPr/>
              </p:nvSpPr>
              <p:spPr bwMode="auto">
                <a:xfrm>
                  <a:off x="2554" y="3358"/>
                  <a:ext cx="1292" cy="768"/>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change in organizations affecting immigrants; migrant worker &amp; client participation in org. decisions, esp. those affecting immigrants</a:t>
                  </a:r>
                </a:p>
              </p:txBody>
            </p:sp>
            <p:sp>
              <p:nvSpPr>
                <p:cNvPr id="935977"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78" name="Group 42"/>
              <p:cNvGrpSpPr>
                <a:grpSpLocks/>
              </p:cNvGrpSpPr>
              <p:nvPr/>
            </p:nvGrpSpPr>
            <p:grpSpPr bwMode="auto">
              <a:xfrm>
                <a:off x="3889" y="3358"/>
                <a:ext cx="1408" cy="768"/>
                <a:chOff x="3889" y="3358"/>
                <a:chExt cx="1408" cy="768"/>
              </a:xfrm>
            </p:grpSpPr>
            <p:sp>
              <p:nvSpPr>
                <p:cNvPr id="935979" name="Rectangle 43"/>
                <p:cNvSpPr>
                  <a:spLocks noChangeArrowheads="1"/>
                </p:cNvSpPr>
                <p:nvPr/>
              </p:nvSpPr>
              <p:spPr bwMode="auto">
                <a:xfrm>
                  <a:off x="3932" y="3358"/>
                  <a:ext cx="132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Identify &amp; promote organized opportunities &amp; methods of reducing social threats to, &amp; enhancing social wellness of, migrants</a:t>
                  </a:r>
                  <a:endParaRPr kumimoji="1" lang="en-US" sz="1300">
                    <a:solidFill>
                      <a:srgbClr val="FFFF00"/>
                    </a:solidFill>
                    <a:latin typeface="Times New Roman" pitchFamily="-110" charset="0"/>
                  </a:endParaRPr>
                </a:p>
              </p:txBody>
            </p:sp>
            <p:sp>
              <p:nvSpPr>
                <p:cNvPr id="935980"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81" name="Group 45"/>
              <p:cNvGrpSpPr>
                <a:grpSpLocks/>
              </p:cNvGrpSpPr>
              <p:nvPr/>
            </p:nvGrpSpPr>
            <p:grpSpPr bwMode="auto">
              <a:xfrm>
                <a:off x="0" y="4126"/>
                <a:ext cx="1077" cy="864"/>
                <a:chOff x="0" y="4126"/>
                <a:chExt cx="1077" cy="864"/>
              </a:xfrm>
            </p:grpSpPr>
            <p:sp>
              <p:nvSpPr>
                <p:cNvPr id="935982" name="Rectangle 46"/>
                <p:cNvSpPr>
                  <a:spLocks noChangeArrowheads="1"/>
                </p:cNvSpPr>
                <p:nvPr/>
              </p:nvSpPr>
              <p:spPr bwMode="auto">
                <a:xfrm>
                  <a:off x="43" y="4126"/>
                  <a:ext cx="991" cy="864"/>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sz="1600">
                      <a:latin typeface="Times New Roman" pitchFamily="-110" charset="0"/>
                      <a:ea typeface="Times New Roman" pitchFamily="-110" charset="0"/>
                      <a:cs typeface="Times New Roman" pitchFamily="-110" charset="0"/>
                    </a:rPr>
                    <a:t>Micro/IndividualPersonal/</a:t>
                  </a:r>
                </a:p>
                <a:p>
                  <a:r>
                    <a:rPr kumimoji="1" lang="en-US" sz="1600">
                      <a:latin typeface="Times New Roman" pitchFamily="-110" charset="0"/>
                      <a:ea typeface="Times New Roman" pitchFamily="-110" charset="0"/>
                      <a:cs typeface="Times New Roman" pitchFamily="-110" charset="0"/>
                    </a:rPr>
                    <a:t>Psychological</a:t>
                  </a:r>
                  <a:r>
                    <a:rPr kumimoji="1" lang="en-US" sz="1200">
                      <a:latin typeface="Times New Roman" pitchFamily="-110" charset="0"/>
                      <a:ea typeface="Times New Roman" pitchFamily="-110" charset="0"/>
                      <a:cs typeface="Times New Roman" pitchFamily="-110" charset="0"/>
                    </a:rPr>
                    <a:t> (emotional, cognitive, behavioral, spiritual):</a:t>
                  </a:r>
                  <a:endParaRPr kumimoji="1" lang="en-US" sz="2400">
                    <a:latin typeface="Times New Roman" pitchFamily="-110" charset="0"/>
                  </a:endParaRPr>
                </a:p>
              </p:txBody>
            </p:sp>
            <p:sp>
              <p:nvSpPr>
                <p:cNvPr id="935983"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84" name="Group 48"/>
              <p:cNvGrpSpPr>
                <a:grpSpLocks/>
              </p:cNvGrpSpPr>
              <p:nvPr/>
            </p:nvGrpSpPr>
            <p:grpSpPr bwMode="auto">
              <a:xfrm>
                <a:off x="1077" y="4126"/>
                <a:ext cx="1434" cy="864"/>
                <a:chOff x="1077" y="4126"/>
                <a:chExt cx="1434" cy="864"/>
              </a:xfrm>
            </p:grpSpPr>
            <p:sp>
              <p:nvSpPr>
                <p:cNvPr id="935985" name="Rectangle 49"/>
                <p:cNvSpPr>
                  <a:spLocks noChangeArrowheads="1"/>
                </p:cNvSpPr>
                <p:nvPr/>
              </p:nvSpPr>
              <p:spPr bwMode="auto">
                <a:xfrm>
                  <a:off x="1120" y="4126"/>
                  <a:ext cx="1348"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endParaRPr kumimoji="1" lang="en-US" sz="1300">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ea typeface="Times New Roman" pitchFamily="-110" charset="0"/>
                      <a:cs typeface="Times New Roman" pitchFamily="-110" charset="0"/>
                    </a:rPr>
                    <a:t>oppressive migrant family cultural practices &amp; micro-social dynamics, helplessness, stigma</a:t>
                  </a:r>
                  <a:endParaRPr kumimoji="1" lang="en-US" sz="1400">
                    <a:solidFill>
                      <a:srgbClr val="FFFF00"/>
                    </a:solidFill>
                    <a:latin typeface="Times New Roman" pitchFamily="-110" charset="0"/>
                  </a:endParaRPr>
                </a:p>
              </p:txBody>
            </p:sp>
            <p:sp>
              <p:nvSpPr>
                <p:cNvPr id="935986"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87" name="Group 51"/>
              <p:cNvGrpSpPr>
                <a:grpSpLocks/>
              </p:cNvGrpSpPr>
              <p:nvPr/>
            </p:nvGrpSpPr>
            <p:grpSpPr bwMode="auto">
              <a:xfrm>
                <a:off x="2511" y="4126"/>
                <a:ext cx="1378" cy="864"/>
                <a:chOff x="2511" y="4126"/>
                <a:chExt cx="1378" cy="864"/>
              </a:xfrm>
            </p:grpSpPr>
            <p:sp>
              <p:nvSpPr>
                <p:cNvPr id="935988" name="Rectangle 52"/>
                <p:cNvSpPr>
                  <a:spLocks noChangeArrowheads="1"/>
                </p:cNvSpPr>
                <p:nvPr/>
              </p:nvSpPr>
              <p:spPr bwMode="auto">
                <a:xfrm>
                  <a:off x="2554" y="4126"/>
                  <a:ext cx="1292" cy="864"/>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human capital (skills, knowledge), behaviors, beliefs affecting immigrants; migrant social/political consciousness, activism, leadership, &amp; self-efficacy</a:t>
                  </a:r>
                  <a:endParaRPr kumimoji="1" lang="en-US" sz="1300">
                    <a:solidFill>
                      <a:srgbClr val="FFFF00"/>
                    </a:solidFill>
                    <a:latin typeface="Times New Roman" pitchFamily="-110" charset="0"/>
                  </a:endParaRPr>
                </a:p>
              </p:txBody>
            </p:sp>
            <p:sp>
              <p:nvSpPr>
                <p:cNvPr id="935989"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935990" name="Group 54"/>
              <p:cNvGrpSpPr>
                <a:grpSpLocks/>
              </p:cNvGrpSpPr>
              <p:nvPr/>
            </p:nvGrpSpPr>
            <p:grpSpPr bwMode="auto">
              <a:xfrm>
                <a:off x="3889" y="4126"/>
                <a:ext cx="1408" cy="864"/>
                <a:chOff x="3889" y="4126"/>
                <a:chExt cx="1408" cy="864"/>
              </a:xfrm>
            </p:grpSpPr>
            <p:sp>
              <p:nvSpPr>
                <p:cNvPr id="935991" name="Rectangle 55"/>
                <p:cNvSpPr>
                  <a:spLocks noChangeArrowheads="1"/>
                </p:cNvSpPr>
                <p:nvPr/>
              </p:nvSpPr>
              <p:spPr bwMode="auto">
                <a:xfrm>
                  <a:off x="3932" y="4126"/>
                  <a:ext cx="132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Strengths &amp; social supports of immigrant families &amp; cultures promoting personal wellness</a:t>
                  </a:r>
                  <a:endParaRPr kumimoji="1" lang="en-US" sz="1400">
                    <a:solidFill>
                      <a:srgbClr val="FFFF00"/>
                    </a:solidFill>
                    <a:latin typeface="Times New Roman" pitchFamily="-110" charset="0"/>
                  </a:endParaRPr>
                </a:p>
              </p:txBody>
            </p:sp>
            <p:sp>
              <p:nvSpPr>
                <p:cNvPr id="935992"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sp>
          <p:nvSpPr>
            <p:cNvPr id="935993"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ffectLst/>
          </p:spPr>
          <p:txBody>
            <a:bodyPr wrap="none">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2978" name="Text Box 7"/>
          <p:cNvSpPr txBox="1">
            <a:spLocks noChangeArrowheads="1"/>
          </p:cNvSpPr>
          <p:nvPr/>
        </p:nvSpPr>
        <p:spPr bwMode="auto">
          <a:xfrm>
            <a:off x="0" y="5657850"/>
            <a:ext cx="8839200" cy="12001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a:solidFill>
                  <a:srgbClr val="66FF33"/>
                </a:solidFill>
                <a:latin typeface="Times New Roman" pitchFamily="-110" charset="0"/>
                <a:ea typeface="Times New Roman" pitchFamily="-110" charset="0"/>
                <a:cs typeface="Times New Roman" pitchFamily="-110" charset="0"/>
              </a:rPr>
              <a:t>Schools</a:t>
            </a:r>
            <a:r>
              <a:rPr lang="en-US">
                <a:latin typeface="Times New Roman" pitchFamily="-110" charset="0"/>
                <a:ea typeface="Times New Roman" pitchFamily="-110" charset="0"/>
                <a:cs typeface="Times New Roman" pitchFamily="-110" charset="0"/>
              </a:rPr>
              <a:t>				</a:t>
            </a:r>
            <a:r>
              <a:rPr lang="en-US">
                <a:solidFill>
                  <a:srgbClr val="00FFFF"/>
                </a:solidFill>
                <a:latin typeface="Times New Roman" pitchFamily="-110" charset="0"/>
                <a:ea typeface="Times New Roman" pitchFamily="-110" charset="0"/>
                <a:cs typeface="Times New Roman" pitchFamily="-110" charset="0"/>
              </a:rPr>
              <a:t>Churches			</a:t>
            </a:r>
            <a:r>
              <a:rPr lang="en-US">
                <a:solidFill>
                  <a:srgbClr val="FF9900"/>
                </a:solidFill>
                <a:latin typeface="Times New Roman" pitchFamily="-110" charset="0"/>
                <a:ea typeface="Times New Roman" pitchFamily="-110" charset="0"/>
                <a:cs typeface="Times New Roman" pitchFamily="-110" charset="0"/>
              </a:rPr>
              <a:t>Human Service</a:t>
            </a:r>
            <a:endParaRPr lang="en-US">
              <a:solidFill>
                <a:srgbClr val="00FFFF"/>
              </a:solidFill>
              <a:latin typeface="Times New Roman" pitchFamily="-110" charset="0"/>
              <a:ea typeface="Times New Roman" pitchFamily="-110" charset="0"/>
              <a:cs typeface="Times New Roman" pitchFamily="-110" charset="0"/>
            </a:endParaRPr>
          </a:p>
          <a:p>
            <a:pPr eaLnBrk="1" hangingPunct="1">
              <a:spcBef>
                <a:spcPct val="50000"/>
              </a:spcBef>
            </a:pPr>
            <a:r>
              <a:rPr lang="en-US">
                <a:solidFill>
                  <a:srgbClr val="FF0000"/>
                </a:solidFill>
                <a:latin typeface="Times New Roman" pitchFamily="-110" charset="0"/>
                <a:ea typeface="Times New Roman" pitchFamily="-110" charset="0"/>
                <a:cs typeface="Times New Roman" pitchFamily="-110" charset="0"/>
              </a:rPr>
              <a:t>Neighborhood Organizations</a:t>
            </a:r>
            <a:r>
              <a:rPr lang="en-US">
                <a:latin typeface="Times New Roman" pitchFamily="-110" charset="0"/>
                <a:ea typeface="Times New Roman" pitchFamily="-110" charset="0"/>
                <a:cs typeface="Times New Roman" pitchFamily="-110" charset="0"/>
              </a:rPr>
              <a:t>		</a:t>
            </a:r>
            <a:r>
              <a:rPr lang="en-US">
                <a:solidFill>
                  <a:srgbClr val="BABAF8"/>
                </a:solidFill>
                <a:latin typeface="Times New Roman" pitchFamily="-110" charset="0"/>
                <a:ea typeface="Times New Roman" pitchFamily="-110" charset="0"/>
                <a:cs typeface="Times New Roman" pitchFamily="-110" charset="0"/>
              </a:rPr>
              <a:t>Governmental Orgs</a:t>
            </a:r>
            <a:r>
              <a:rPr lang="en-US">
                <a:latin typeface="Times New Roman" pitchFamily="-110" charset="0"/>
                <a:ea typeface="Times New Roman" pitchFamily="-110" charset="0"/>
                <a:cs typeface="Times New Roman" pitchFamily="-110" charset="0"/>
              </a:rPr>
              <a:t>		</a:t>
            </a:r>
            <a:r>
              <a:rPr lang="en-US">
                <a:solidFill>
                  <a:srgbClr val="FFFF00"/>
                </a:solidFill>
                <a:latin typeface="Times New Roman" pitchFamily="-110" charset="0"/>
                <a:ea typeface="Times New Roman" pitchFamily="-110" charset="0"/>
                <a:cs typeface="Times New Roman" pitchFamily="-110" charset="0"/>
              </a:rPr>
              <a:t>Youth</a:t>
            </a:r>
            <a:r>
              <a:rPr lang="en-US">
                <a:latin typeface="Times New Roman" pitchFamily="-110" charset="0"/>
                <a:ea typeface="Times New Roman" pitchFamily="-110" charset="0"/>
                <a:cs typeface="Times New Roman" pitchFamily="-110" charset="0"/>
              </a:rPr>
              <a:t>	</a:t>
            </a:r>
            <a:endParaRPr lang="en-US">
              <a:solidFill>
                <a:srgbClr val="9900CC"/>
              </a:solidFill>
              <a:latin typeface="Times New Roman" pitchFamily="-110" charset="0"/>
              <a:ea typeface="Times New Roman" pitchFamily="-110" charset="0"/>
              <a:cs typeface="Times New Roman" pitchFamily="-110" charset="0"/>
            </a:endParaRPr>
          </a:p>
          <a:p>
            <a:pPr eaLnBrk="1" hangingPunct="1">
              <a:spcBef>
                <a:spcPct val="50000"/>
              </a:spcBef>
            </a:pPr>
            <a:r>
              <a:rPr lang="en-US">
                <a:solidFill>
                  <a:srgbClr val="9900CC"/>
                </a:solidFill>
                <a:latin typeface="Times New Roman" pitchFamily="-110" charset="0"/>
                <a:ea typeface="Times New Roman" pitchFamily="-110" charset="0"/>
                <a:cs typeface="Times New Roman" pitchFamily="-110" charset="0"/>
              </a:rPr>
              <a:t>Immigrant Organizations</a:t>
            </a:r>
            <a:r>
              <a:rPr lang="en-US">
                <a:latin typeface="Times New Roman" pitchFamily="-110" charset="0"/>
                <a:ea typeface="Times New Roman" pitchFamily="-110" charset="0"/>
                <a:cs typeface="Times New Roman" pitchFamily="-110" charset="0"/>
              </a:rPr>
              <a:t>		Health &amp; Mental Health 		</a:t>
            </a:r>
            <a:endParaRPr lang="en-US">
              <a:solidFill>
                <a:schemeClr val="bg1"/>
              </a:solidFill>
              <a:latin typeface="Times New Roman" pitchFamily="-110" charset="0"/>
              <a:ea typeface="Times New Roman" pitchFamily="-110" charset="0"/>
              <a:cs typeface="Times New Roman" pitchFamily="-110" charset="0"/>
            </a:endParaRPr>
          </a:p>
        </p:txBody>
      </p:sp>
      <p:pic>
        <p:nvPicPr>
          <p:cNvPr id="1022979" name="Picture 5"/>
          <p:cNvPicPr>
            <a:picLocks noGrp="1" noChangeAspect="1" noChangeArrowheads="1"/>
          </p:cNvPicPr>
          <p:nvPr>
            <p:ph idx="4294967295"/>
          </p:nvPr>
        </p:nvPicPr>
        <p:blipFill>
          <a:blip r:embed="rId2"/>
          <a:srcRect/>
          <a:stretch>
            <a:fillRect/>
          </a:stretch>
        </p:blipFill>
        <p:spPr>
          <a:xfrm>
            <a:off x="609600" y="219075"/>
            <a:ext cx="7878763" cy="5116513"/>
          </a:xfrm>
          <a:noFill/>
        </p:spPr>
      </p:pic>
      <p:sp>
        <p:nvSpPr>
          <p:cNvPr id="1022980" name="Rectangle 5"/>
          <p:cNvSpPr>
            <a:spLocks noChangeArrowheads="1"/>
          </p:cNvSpPr>
          <p:nvPr/>
        </p:nvSpPr>
        <p:spPr bwMode="auto">
          <a:xfrm>
            <a:off x="6248400" y="228600"/>
            <a:ext cx="2209800" cy="1016000"/>
          </a:xfrm>
          <a:prstGeom prst="rect">
            <a:avLst/>
          </a:prstGeom>
          <a:noFill/>
          <a:ln w="9525">
            <a:solidFill>
              <a:schemeClr val="tx1"/>
            </a:solidFill>
            <a:miter lim="800000"/>
            <a:headEnd/>
            <a:tailEnd/>
          </a:ln>
        </p:spPr>
        <p:txBody>
          <a:bodyPr>
            <a:prstTxWarp prst="textNoShape">
              <a:avLst/>
            </a:prstTxWarp>
            <a:spAutoFit/>
          </a:bodyPr>
          <a:lstStyle/>
          <a:p>
            <a:pPr eaLnBrk="1" hangingPunct="1"/>
            <a:r>
              <a:rPr lang="en-US" sz="2000" b="1">
                <a:latin typeface="Arial" pitchFamily="-110" charset="0"/>
                <a:ea typeface="Arial" pitchFamily="-110" charset="0"/>
                <a:cs typeface="Arial" pitchFamily="-110" charset="0"/>
              </a:rPr>
              <a:t>Youth Violence </a:t>
            </a:r>
          </a:p>
          <a:p>
            <a:pPr eaLnBrk="1" hangingPunct="1"/>
            <a:r>
              <a:rPr lang="en-US" sz="2000" b="1">
                <a:latin typeface="Arial" pitchFamily="-110" charset="0"/>
                <a:ea typeface="Arial" pitchFamily="-110" charset="0"/>
                <a:cs typeface="Arial" pitchFamily="-110" charset="0"/>
              </a:rPr>
              <a:t>Prevention Collaboration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2738" name="Rectangle 2"/>
          <p:cNvSpPr>
            <a:spLocks noGrp="1" noChangeArrowheads="1"/>
          </p:cNvSpPr>
          <p:nvPr>
            <p:ph type="title" idx="4294967295"/>
          </p:nvPr>
        </p:nvSpPr>
        <p:spPr>
          <a:xfrm>
            <a:off x="152400" y="0"/>
            <a:ext cx="8839200" cy="685800"/>
          </a:xfrm>
        </p:spPr>
        <p:txBody>
          <a:bodyPr/>
          <a:lstStyle/>
          <a:p>
            <a:r>
              <a:rPr lang="en-US" sz="2400" b="1">
                <a:solidFill>
                  <a:srgbClr val="FFFF00"/>
                </a:solidFill>
                <a:ea typeface="Times New Roman" pitchFamily="-110" charset="0"/>
                <a:cs typeface="Times New Roman" pitchFamily="-110" charset="0"/>
              </a:rPr>
              <a:t>Comprehensive Model for Action Research </a:t>
            </a:r>
            <a:br>
              <a:rPr lang="en-US" sz="2400" b="1">
                <a:solidFill>
                  <a:srgbClr val="FFFF00"/>
                </a:solidFill>
                <a:ea typeface="Times New Roman" pitchFamily="-110" charset="0"/>
                <a:cs typeface="Times New Roman" pitchFamily="-110" charset="0"/>
              </a:rPr>
            </a:br>
            <a:r>
              <a:rPr lang="en-US" sz="2400" b="1">
                <a:solidFill>
                  <a:srgbClr val="FFFF00"/>
                </a:solidFill>
                <a:ea typeface="Times New Roman" pitchFamily="-110" charset="0"/>
                <a:cs typeface="Times New Roman" pitchFamily="-110" charset="0"/>
              </a:rPr>
              <a:t>on Immigrant Communities: </a:t>
            </a:r>
            <a:r>
              <a:rPr lang="en-US" sz="2400" b="1" u="sng">
                <a:solidFill>
                  <a:srgbClr val="FFFF00"/>
                </a:solidFill>
                <a:ea typeface="Times New Roman" pitchFamily="-110" charset="0"/>
                <a:cs typeface="Times New Roman" pitchFamily="-110" charset="0"/>
              </a:rPr>
              <a:t>Physical Environment Context</a:t>
            </a:r>
            <a:endParaRPr lang="en-US" u="sng">
              <a:solidFill>
                <a:srgbClr val="FFFF00"/>
              </a:solidFill>
              <a:ea typeface="Times New Roman" pitchFamily="-110" charset="0"/>
              <a:cs typeface="Times New Roman" pitchFamily="-110" charset="0"/>
            </a:endParaRPr>
          </a:p>
        </p:txBody>
      </p:sp>
      <p:sp>
        <p:nvSpPr>
          <p:cNvPr id="1012739"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0"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1"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2" name="Line 6"/>
          <p:cNvSpPr>
            <a:spLocks noChangeShapeType="1"/>
          </p:cNvSpPr>
          <p:nvPr/>
        </p:nvSpPr>
        <p:spPr bwMode="auto">
          <a:xfrm flipV="1">
            <a:off x="8458200" y="1600200"/>
            <a:ext cx="533400" cy="14097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3" name="Line 7"/>
          <p:cNvSpPr>
            <a:spLocks noChangeShapeType="1"/>
          </p:cNvSpPr>
          <p:nvPr/>
        </p:nvSpPr>
        <p:spPr bwMode="auto">
          <a:xfrm flipV="1">
            <a:off x="8458200" y="4648200"/>
            <a:ext cx="533400" cy="2209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4"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5"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6"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7"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8"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49"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50"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51"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52"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53"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2754" name="Rectangle 18"/>
          <p:cNvSpPr>
            <a:spLocks noChangeArrowheads="1"/>
          </p:cNvSpPr>
          <p:nvPr/>
        </p:nvSpPr>
        <p:spPr bwMode="auto">
          <a:xfrm>
            <a:off x="0" y="762000"/>
            <a:ext cx="9144000" cy="2219325"/>
          </a:xfrm>
          <a:prstGeom prst="rect">
            <a:avLst/>
          </a:prstGeom>
          <a:noFill/>
          <a:ln w="12700" cap="sq">
            <a:noFill/>
            <a:miter lim="800000"/>
            <a:headEnd type="none" w="sm" len="sm"/>
            <a:tailEnd type="none" w="sm" len="sm"/>
          </a:ln>
          <a:effectLst/>
        </p:spPr>
        <p:txBody>
          <a:bodyPr>
            <a:prstTxWarp prst="textNoShape">
              <a:avLst/>
            </a:prstTxWarp>
            <a:spAutoFit/>
          </a:bodyPr>
          <a:lstStyle/>
          <a:p>
            <a:r>
              <a:rPr kumimoji="1" lang="en-US" sz="1400" b="1">
                <a:latin typeface="Times New Roman" pitchFamily="-110" charset="0"/>
                <a:ea typeface="Times New Roman" pitchFamily="-110" charset="0"/>
                <a:cs typeface="Times New Roman" pitchFamily="-110" charset="0"/>
              </a:rPr>
              <a:t>Consequence or stage of empowerment/wellness:         Oppression	Liberation/Empowerment        Wellness</a:t>
            </a:r>
          </a:p>
          <a:p>
            <a:r>
              <a:rPr kumimoji="1" lang="en-US" sz="1400" b="1">
                <a:latin typeface="Times New Roman" pitchFamily="-110" charset="0"/>
                <a:ea typeface="Times New Roman" pitchFamily="-110" charset="0"/>
                <a:cs typeface="Times New Roman" pitchFamily="-110" charset="0"/>
              </a:rPr>
              <a:t>			           	           (state)	          (process)	     (outcome)</a:t>
            </a:r>
          </a:p>
          <a:p>
            <a:endParaRPr kumimoji="1" lang="en-US" sz="1400" b="1">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Domain of		        Political:    	</a:t>
            </a:r>
          </a:p>
          <a:p>
            <a:r>
              <a:rPr kumimoji="1" lang="en-US" sz="1400" b="1">
                <a:latin typeface="Times New Roman" pitchFamily="-110" charset="0"/>
                <a:ea typeface="Times New Roman" pitchFamily="-110" charset="0"/>
                <a:cs typeface="Times New Roman" pitchFamily="-110" charset="0"/>
              </a:rPr>
              <a:t>Environment/Capital: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		Economic:</a:t>
            </a:r>
            <a:endParaRPr kumimoji="1" lang="en-US" sz="1400" b="1">
              <a:solidFill>
                <a:srgbClr val="FFFF00"/>
              </a:solidFill>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rPr>
              <a:t/>
            </a:r>
            <a:br>
              <a:rPr kumimoji="1" lang="en-US" sz="1400">
                <a:solidFill>
                  <a:srgbClr val="FFFF00"/>
                </a:solidFill>
                <a:latin typeface="Times New Roman" pitchFamily="-110" charset="0"/>
              </a:rPr>
            </a:br>
            <a:r>
              <a:rPr kumimoji="1" lang="en-US" sz="800" b="1">
                <a:latin typeface="Times New Roman" pitchFamily="-110" charset="0"/>
              </a:rPr>
              <a:t>	</a:t>
            </a:r>
            <a:r>
              <a:rPr kumimoji="1" lang="en-US" sz="1400" b="1">
                <a:latin typeface="Times New Roman" pitchFamily="-110" charset="0"/>
                <a:ea typeface="Times New Roman" pitchFamily="-110" charset="0"/>
                <a:cs typeface="Times New Roman" pitchFamily="-110" charset="0"/>
              </a:rPr>
              <a:t>              Sociocultural: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Level of Analysis/</a:t>
            </a:r>
          </a:p>
          <a:p>
            <a:r>
              <a:rPr kumimoji="1" lang="en-US" sz="1400" b="1">
                <a:latin typeface="Times New Roman" pitchFamily="-110" charset="0"/>
                <a:ea typeface="Times New Roman" pitchFamily="-110" charset="0"/>
                <a:cs typeface="Times New Roman" pitchFamily="-110" charset="0"/>
              </a:rPr>
              <a:t>Intervention:     Physical:</a:t>
            </a:r>
          </a:p>
        </p:txBody>
      </p:sp>
      <p:grpSp>
        <p:nvGrpSpPr>
          <p:cNvPr id="1012755" name="Group 19"/>
          <p:cNvGrpSpPr>
            <a:grpSpLocks/>
          </p:cNvGrpSpPr>
          <p:nvPr/>
        </p:nvGrpSpPr>
        <p:grpSpPr bwMode="auto">
          <a:xfrm>
            <a:off x="0" y="2962275"/>
            <a:ext cx="8458200" cy="3895725"/>
            <a:chOff x="-3" y="2395"/>
            <a:chExt cx="5303" cy="2598"/>
          </a:xfrm>
        </p:grpSpPr>
        <p:grpSp>
          <p:nvGrpSpPr>
            <p:cNvPr id="1012756" name="Group 20"/>
            <p:cNvGrpSpPr>
              <a:grpSpLocks/>
            </p:cNvGrpSpPr>
            <p:nvPr/>
          </p:nvGrpSpPr>
          <p:grpSpPr bwMode="auto">
            <a:xfrm>
              <a:off x="0" y="2398"/>
              <a:ext cx="5297" cy="2592"/>
              <a:chOff x="0" y="2398"/>
              <a:chExt cx="5297" cy="2592"/>
            </a:xfrm>
          </p:grpSpPr>
          <p:grpSp>
            <p:nvGrpSpPr>
              <p:cNvPr id="1012757" name="Group 21"/>
              <p:cNvGrpSpPr>
                <a:grpSpLocks/>
              </p:cNvGrpSpPr>
              <p:nvPr/>
            </p:nvGrpSpPr>
            <p:grpSpPr bwMode="auto">
              <a:xfrm>
                <a:off x="0" y="2398"/>
                <a:ext cx="1077" cy="960"/>
                <a:chOff x="0" y="2398"/>
                <a:chExt cx="1077" cy="960"/>
              </a:xfrm>
            </p:grpSpPr>
            <p:sp>
              <p:nvSpPr>
                <p:cNvPr id="1012758" name="Rectangle 22"/>
                <p:cNvSpPr>
                  <a:spLocks noChangeArrowheads="1"/>
                </p:cNvSpPr>
                <p:nvPr/>
              </p:nvSpPr>
              <p:spPr bwMode="auto">
                <a:xfrm>
                  <a:off x="43" y="2398"/>
                  <a:ext cx="991" cy="960"/>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Macro/ Collective/ Structural/ Community</a:t>
                  </a:r>
                  <a:endParaRPr kumimoji="1" lang="en-US">
                    <a:latin typeface="Times New Roman" pitchFamily="-110" charset="0"/>
                  </a:endParaRPr>
                </a:p>
              </p:txBody>
            </p:sp>
            <p:sp>
              <p:nvSpPr>
                <p:cNvPr id="1012759"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60" name="Group 24"/>
              <p:cNvGrpSpPr>
                <a:grpSpLocks/>
              </p:cNvGrpSpPr>
              <p:nvPr/>
            </p:nvGrpSpPr>
            <p:grpSpPr bwMode="auto">
              <a:xfrm>
                <a:off x="1077" y="2398"/>
                <a:ext cx="1434" cy="960"/>
                <a:chOff x="1077" y="2398"/>
                <a:chExt cx="1434" cy="960"/>
              </a:xfrm>
            </p:grpSpPr>
            <p:sp>
              <p:nvSpPr>
                <p:cNvPr id="1012761" name="Rectangle 25"/>
                <p:cNvSpPr>
                  <a:spLocks noChangeArrowheads="1"/>
                </p:cNvSpPr>
                <p:nvPr/>
              </p:nvSpPr>
              <p:spPr bwMode="auto">
                <a:xfrm>
                  <a:off x="1120" y="2398"/>
                  <a:ext cx="1348" cy="960"/>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rPr>
                    <a:t>Document environmental policies that discriminiate against immigrant communities and their impact; Help solve env. problems in countries of origin that contribute to immigration</a:t>
                  </a:r>
                </a:p>
              </p:txBody>
            </p:sp>
            <p:sp>
              <p:nvSpPr>
                <p:cNvPr id="1012762"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63" name="Group 27"/>
              <p:cNvGrpSpPr>
                <a:grpSpLocks/>
              </p:cNvGrpSpPr>
              <p:nvPr/>
            </p:nvGrpSpPr>
            <p:grpSpPr bwMode="auto">
              <a:xfrm>
                <a:off x="2511" y="2398"/>
                <a:ext cx="1378" cy="960"/>
                <a:chOff x="2511" y="2398"/>
                <a:chExt cx="1378" cy="960"/>
              </a:xfrm>
            </p:grpSpPr>
            <p:sp>
              <p:nvSpPr>
                <p:cNvPr id="1012764" name="Rectangle 28"/>
                <p:cNvSpPr>
                  <a:spLocks noChangeArrowheads="1"/>
                </p:cNvSpPr>
                <p:nvPr/>
              </p:nvSpPr>
              <p:spPr bwMode="auto">
                <a:xfrm>
                  <a:off x="2554" y="2398"/>
                  <a:ext cx="1292" cy="960"/>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Community organizing &amp; network theories; compares movements, strategies; seeks to understand &amp; enhance structures that lead to environmental justice for immigrants</a:t>
                  </a:r>
                </a:p>
              </p:txBody>
            </p:sp>
            <p:sp>
              <p:nvSpPr>
                <p:cNvPr id="1012765"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66" name="Group 30"/>
              <p:cNvGrpSpPr>
                <a:grpSpLocks/>
              </p:cNvGrpSpPr>
              <p:nvPr/>
            </p:nvGrpSpPr>
            <p:grpSpPr bwMode="auto">
              <a:xfrm>
                <a:off x="3889" y="2398"/>
                <a:ext cx="1408" cy="960"/>
                <a:chOff x="3889" y="2398"/>
                <a:chExt cx="1408" cy="960"/>
              </a:xfrm>
            </p:grpSpPr>
            <p:sp>
              <p:nvSpPr>
                <p:cNvPr id="1012767" name="Rectangle 31"/>
                <p:cNvSpPr>
                  <a:spLocks noChangeArrowheads="1"/>
                </p:cNvSpPr>
                <p:nvPr/>
              </p:nvSpPr>
              <p:spPr bwMode="auto">
                <a:xfrm>
                  <a:off x="3932" y="2398"/>
                  <a:ext cx="1322" cy="960"/>
                </a:xfrm>
                <a:prstGeom prst="rect">
                  <a:avLst/>
                </a:prstGeom>
                <a:noFill/>
                <a:ln w="12700" cap="sq">
                  <a:solidFill>
                    <a:srgbClr val="000000"/>
                  </a:solidFill>
                  <a:miter lim="800000"/>
                  <a:headEnd type="none" w="sm" len="sm"/>
                  <a:tailEnd type="none" w="sm" len="sm"/>
                </a:ln>
                <a:effectLst/>
              </p:spPr>
              <p:txBody>
                <a:bodyPr lIns="0" rIns="0">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Design policies to promote healthy physical conditions in  workplace &amp; ethnic neighborhoods [e.g, placement of industrial &amp; contaminated sites]</a:t>
                  </a:r>
                </a:p>
              </p:txBody>
            </p:sp>
            <p:sp>
              <p:nvSpPr>
                <p:cNvPr id="1012768"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69" name="Group 33"/>
              <p:cNvGrpSpPr>
                <a:grpSpLocks/>
              </p:cNvGrpSpPr>
              <p:nvPr/>
            </p:nvGrpSpPr>
            <p:grpSpPr bwMode="auto">
              <a:xfrm>
                <a:off x="0" y="3358"/>
                <a:ext cx="1077" cy="768"/>
                <a:chOff x="0" y="3358"/>
                <a:chExt cx="1077" cy="768"/>
              </a:xfrm>
            </p:grpSpPr>
            <p:sp>
              <p:nvSpPr>
                <p:cNvPr id="1012770" name="Rectangle 34"/>
                <p:cNvSpPr>
                  <a:spLocks noChangeArrowheads="1"/>
                </p:cNvSpPr>
                <p:nvPr/>
              </p:nvSpPr>
              <p:spPr bwMode="auto">
                <a:xfrm>
                  <a:off x="43" y="3358"/>
                  <a:ext cx="991" cy="768"/>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Meso/</a:t>
                  </a:r>
                </a:p>
                <a:p>
                  <a:r>
                    <a:rPr kumimoji="1" lang="en-US">
                      <a:latin typeface="Times New Roman" pitchFamily="-110" charset="0"/>
                      <a:ea typeface="Times New Roman" pitchFamily="-110" charset="0"/>
                      <a:cs typeface="Times New Roman" pitchFamily="-110" charset="0"/>
                    </a:rPr>
                    <a:t>Organizational Group/</a:t>
                  </a:r>
                </a:p>
                <a:p>
                  <a:r>
                    <a:rPr kumimoji="1" lang="en-US">
                      <a:latin typeface="Times New Roman" pitchFamily="-110" charset="0"/>
                      <a:ea typeface="Times New Roman" pitchFamily="-110" charset="0"/>
                      <a:cs typeface="Times New Roman" pitchFamily="-110" charset="0"/>
                    </a:rPr>
                    <a:t>Relational</a:t>
                  </a:r>
                  <a:endParaRPr kumimoji="1" lang="en-US">
                    <a:latin typeface="Times New Roman" pitchFamily="-110" charset="0"/>
                  </a:endParaRPr>
                </a:p>
              </p:txBody>
            </p:sp>
            <p:sp>
              <p:nvSpPr>
                <p:cNvPr id="1012771"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72" name="Group 36"/>
              <p:cNvGrpSpPr>
                <a:grpSpLocks/>
              </p:cNvGrpSpPr>
              <p:nvPr/>
            </p:nvGrpSpPr>
            <p:grpSpPr bwMode="auto">
              <a:xfrm>
                <a:off x="1077" y="3358"/>
                <a:ext cx="1434" cy="768"/>
                <a:chOff x="1077" y="3358"/>
                <a:chExt cx="1434" cy="768"/>
              </a:xfrm>
            </p:grpSpPr>
            <p:sp>
              <p:nvSpPr>
                <p:cNvPr id="1012773" name="Rectangle 37"/>
                <p:cNvSpPr>
                  <a:spLocks noChangeArrowheads="1"/>
                </p:cNvSpPr>
                <p:nvPr/>
              </p:nvSpPr>
              <p:spPr bwMode="auto">
                <a:xfrm>
                  <a:off x="1120" y="3358"/>
                  <a:ext cx="1348" cy="768"/>
                </a:xfrm>
                <a:prstGeom prst="rect">
                  <a:avLst/>
                </a:prstGeom>
                <a:noFill/>
                <a:ln w="12700" cap="sq">
                  <a:solidFill>
                    <a:srgbClr val="000000"/>
                  </a:solidFill>
                  <a:miter lim="800000"/>
                  <a:headEnd type="none" w="sm" len="sm"/>
                  <a:tailEnd type="none" w="sm" len="sm"/>
                </a:ln>
                <a:effectLst/>
              </p:spPr>
              <p:txBody>
                <a:bodyPr lIns="0" tIns="0" r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Examines organizations that violate standards of environmental justice for migrant workers &amp; communities</a:t>
                  </a:r>
                </a:p>
              </p:txBody>
            </p:sp>
            <p:sp>
              <p:nvSpPr>
                <p:cNvPr id="1012774"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75" name="Group 39"/>
              <p:cNvGrpSpPr>
                <a:grpSpLocks/>
              </p:cNvGrpSpPr>
              <p:nvPr/>
            </p:nvGrpSpPr>
            <p:grpSpPr bwMode="auto">
              <a:xfrm>
                <a:off x="2511" y="3358"/>
                <a:ext cx="1378" cy="768"/>
                <a:chOff x="2511" y="3358"/>
                <a:chExt cx="1378" cy="768"/>
              </a:xfrm>
            </p:grpSpPr>
            <p:sp>
              <p:nvSpPr>
                <p:cNvPr id="1012776" name="Rectangle 40"/>
                <p:cNvSpPr>
                  <a:spLocks noChangeArrowheads="1"/>
                </p:cNvSpPr>
                <p:nvPr/>
              </p:nvSpPr>
              <p:spPr bwMode="auto">
                <a:xfrm>
                  <a:off x="2554" y="3358"/>
                  <a:ext cx="1292" cy="768"/>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Identify/promote participatory opportunities for immigrants in groups &amp; institutions addressing env. risks</a:t>
                  </a:r>
                </a:p>
              </p:txBody>
            </p:sp>
            <p:sp>
              <p:nvSpPr>
                <p:cNvPr id="1012777"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78" name="Group 42"/>
              <p:cNvGrpSpPr>
                <a:grpSpLocks/>
              </p:cNvGrpSpPr>
              <p:nvPr/>
            </p:nvGrpSpPr>
            <p:grpSpPr bwMode="auto">
              <a:xfrm>
                <a:off x="3889" y="3358"/>
                <a:ext cx="1408" cy="768"/>
                <a:chOff x="3889" y="3358"/>
                <a:chExt cx="1408" cy="768"/>
              </a:xfrm>
            </p:grpSpPr>
            <p:sp>
              <p:nvSpPr>
                <p:cNvPr id="1012779" name="Rectangle 43"/>
                <p:cNvSpPr>
                  <a:spLocks noChangeArrowheads="1"/>
                </p:cNvSpPr>
                <p:nvPr/>
              </p:nvSpPr>
              <p:spPr bwMode="auto">
                <a:xfrm>
                  <a:off x="3932" y="3358"/>
                  <a:ext cx="1322" cy="768"/>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methods of reducing environmental threats &amp; enhancing environmental wellness in minority communities</a:t>
                  </a:r>
                </a:p>
              </p:txBody>
            </p:sp>
            <p:sp>
              <p:nvSpPr>
                <p:cNvPr id="1012780"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81" name="Group 45"/>
              <p:cNvGrpSpPr>
                <a:grpSpLocks/>
              </p:cNvGrpSpPr>
              <p:nvPr/>
            </p:nvGrpSpPr>
            <p:grpSpPr bwMode="auto">
              <a:xfrm>
                <a:off x="0" y="4126"/>
                <a:ext cx="1077" cy="864"/>
                <a:chOff x="0" y="4126"/>
                <a:chExt cx="1077" cy="864"/>
              </a:xfrm>
            </p:grpSpPr>
            <p:sp>
              <p:nvSpPr>
                <p:cNvPr id="1012782" name="Rectangle 46"/>
                <p:cNvSpPr>
                  <a:spLocks noChangeArrowheads="1"/>
                </p:cNvSpPr>
                <p:nvPr/>
              </p:nvSpPr>
              <p:spPr bwMode="auto">
                <a:xfrm>
                  <a:off x="43" y="4126"/>
                  <a:ext cx="991" cy="864"/>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sz="1600">
                      <a:latin typeface="Times New Roman" pitchFamily="-110" charset="0"/>
                      <a:ea typeface="Times New Roman" pitchFamily="-110" charset="0"/>
                      <a:cs typeface="Times New Roman" pitchFamily="-110" charset="0"/>
                    </a:rPr>
                    <a:t>Micro/IndividualPersonal/</a:t>
                  </a:r>
                </a:p>
                <a:p>
                  <a:r>
                    <a:rPr kumimoji="1" lang="en-US" sz="1600">
                      <a:latin typeface="Times New Roman" pitchFamily="-110" charset="0"/>
                      <a:ea typeface="Times New Roman" pitchFamily="-110" charset="0"/>
                      <a:cs typeface="Times New Roman" pitchFamily="-110" charset="0"/>
                    </a:rPr>
                    <a:t>Psychological</a:t>
                  </a:r>
                  <a:r>
                    <a:rPr kumimoji="1" lang="en-US" sz="1200">
                      <a:latin typeface="Times New Roman" pitchFamily="-110" charset="0"/>
                      <a:ea typeface="Times New Roman" pitchFamily="-110" charset="0"/>
                      <a:cs typeface="Times New Roman" pitchFamily="-110" charset="0"/>
                    </a:rPr>
                    <a:t> (emotional, cognitive, behavioral, spiritual):</a:t>
                  </a:r>
                  <a:endParaRPr kumimoji="1" lang="en-US" sz="2400">
                    <a:latin typeface="Times New Roman" pitchFamily="-110" charset="0"/>
                  </a:endParaRPr>
                </a:p>
              </p:txBody>
            </p:sp>
            <p:sp>
              <p:nvSpPr>
                <p:cNvPr id="1012783"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84" name="Group 48"/>
              <p:cNvGrpSpPr>
                <a:grpSpLocks/>
              </p:cNvGrpSpPr>
              <p:nvPr/>
            </p:nvGrpSpPr>
            <p:grpSpPr bwMode="auto">
              <a:xfrm>
                <a:off x="1077" y="4126"/>
                <a:ext cx="1434" cy="864"/>
                <a:chOff x="1077" y="4126"/>
                <a:chExt cx="1434" cy="864"/>
              </a:xfrm>
            </p:grpSpPr>
            <p:sp>
              <p:nvSpPr>
                <p:cNvPr id="1012785" name="Rectangle 49"/>
                <p:cNvSpPr>
                  <a:spLocks noChangeArrowheads="1"/>
                </p:cNvSpPr>
                <p:nvPr/>
              </p:nvSpPr>
              <p:spPr bwMode="auto">
                <a:xfrm>
                  <a:off x="1120" y="4126"/>
                  <a:ext cx="1348"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Study setting-level env. features/conditions &amp; their effects on individual powerlessness, helplessness, internalized oppression among migrants</a:t>
                  </a:r>
                </a:p>
              </p:txBody>
            </p:sp>
            <p:sp>
              <p:nvSpPr>
                <p:cNvPr id="1012786"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87" name="Group 51"/>
              <p:cNvGrpSpPr>
                <a:grpSpLocks/>
              </p:cNvGrpSpPr>
              <p:nvPr/>
            </p:nvGrpSpPr>
            <p:grpSpPr bwMode="auto">
              <a:xfrm>
                <a:off x="2511" y="4126"/>
                <a:ext cx="1378" cy="864"/>
                <a:chOff x="2511" y="4126"/>
                <a:chExt cx="1378" cy="864"/>
              </a:xfrm>
            </p:grpSpPr>
            <p:sp>
              <p:nvSpPr>
                <p:cNvPr id="1012788" name="Rectangle 52"/>
                <p:cNvSpPr>
                  <a:spLocks noChangeArrowheads="1"/>
                </p:cNvSpPr>
                <p:nvPr/>
              </p:nvSpPr>
              <p:spPr bwMode="auto">
                <a:xfrm>
                  <a:off x="2554" y="4126"/>
                  <a:ext cx="1292" cy="864"/>
                </a:xfrm>
                <a:prstGeom prst="rect">
                  <a:avLst/>
                </a:prstGeom>
                <a:noFill/>
                <a:ln w="12700" cap="sq">
                  <a:solidFill>
                    <a:srgbClr val="000000"/>
                  </a:solidFill>
                  <a:miter lim="800000"/>
                  <a:headEnd type="none" w="sm" len="sm"/>
                  <a:tailEnd type="none" w="sm" len="sm"/>
                </a:ln>
                <a:effectLst/>
              </p:spPr>
              <p:txBody>
                <a:bodyPr lIns="0" tIns="0" rIns="0">
                  <a:prstTxWarp prst="textNoShape">
                    <a:avLst/>
                  </a:prstTxWarp>
                </a:bodyPr>
                <a:lstStyle/>
                <a:p>
                  <a:r>
                    <a:rPr kumimoji="1" lang="en-US" sz="1300">
                      <a:solidFill>
                        <a:srgbClr val="FFFF00"/>
                      </a:solidFill>
                      <a:latin typeface="Times New Roman" pitchFamily="-110" charset="0"/>
                    </a:rPr>
                    <a:t>Behaviors &amp; beliefs affecting individuals’ immediate environment; immigrants’ environmental consciousness, activism, leadership, &amp; self-efficacy</a:t>
                  </a:r>
                </a:p>
              </p:txBody>
            </p:sp>
            <p:sp>
              <p:nvSpPr>
                <p:cNvPr id="1012789"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2790" name="Group 54"/>
              <p:cNvGrpSpPr>
                <a:grpSpLocks/>
              </p:cNvGrpSpPr>
              <p:nvPr/>
            </p:nvGrpSpPr>
            <p:grpSpPr bwMode="auto">
              <a:xfrm>
                <a:off x="3889" y="4126"/>
                <a:ext cx="1408" cy="864"/>
                <a:chOff x="3889" y="4126"/>
                <a:chExt cx="1408" cy="864"/>
              </a:xfrm>
            </p:grpSpPr>
            <p:sp>
              <p:nvSpPr>
                <p:cNvPr id="1012791" name="Rectangle 55"/>
                <p:cNvSpPr>
                  <a:spLocks noChangeArrowheads="1"/>
                </p:cNvSpPr>
                <p:nvPr/>
              </p:nvSpPr>
              <p:spPr bwMode="auto">
                <a:xfrm>
                  <a:off x="3932" y="4126"/>
                  <a:ext cx="1322" cy="864"/>
                </a:xfrm>
                <a:prstGeom prst="rect">
                  <a:avLst/>
                </a:prstGeom>
                <a:noFill/>
                <a:ln w="12700" cap="sq">
                  <a:solidFill>
                    <a:srgbClr val="000000"/>
                  </a:solidFill>
                  <a:miter lim="800000"/>
                  <a:headEnd type="none" w="sm" len="sm"/>
                  <a:tailEnd type="none" w="sm" len="sm"/>
                </a:ln>
                <a:effectLst/>
              </p:spPr>
              <p:txBody>
                <a:bodyPr lIns="0" tIns="0" rIns="0" bIns="0">
                  <a:prstTxWarp prst="textNoShape">
                    <a:avLst/>
                  </a:prstTxWarp>
                </a:bodyPr>
                <a:lstStyle/>
                <a:p>
                  <a:r>
                    <a:rPr kumimoji="1" lang="en-US" sz="1300">
                      <a:solidFill>
                        <a:srgbClr val="FFFF00"/>
                      </a:solidFill>
                      <a:latin typeface="Times New Roman" pitchFamily="-110" charset="0"/>
                    </a:rPr>
                    <a:t>Relationship between env. variables &amp; personal wellness; Identifies culturally sensitive dynamics promoting self-determination, health, personal growth, meaning</a:t>
                  </a:r>
                </a:p>
              </p:txBody>
            </p:sp>
            <p:sp>
              <p:nvSpPr>
                <p:cNvPr id="1012792"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sp>
          <p:nvSpPr>
            <p:cNvPr id="1012793"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ffectLst/>
          </p:spPr>
          <p:txBody>
            <a:bodyPr wrap="none">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62" name="Rectangle 2"/>
          <p:cNvSpPr>
            <a:spLocks noGrp="1" noChangeArrowheads="1"/>
          </p:cNvSpPr>
          <p:nvPr>
            <p:ph type="title" idx="4294967295"/>
          </p:nvPr>
        </p:nvSpPr>
        <p:spPr>
          <a:xfrm>
            <a:off x="304800" y="0"/>
            <a:ext cx="8534400" cy="685800"/>
          </a:xfrm>
        </p:spPr>
        <p:txBody>
          <a:bodyPr/>
          <a:lstStyle/>
          <a:p>
            <a:r>
              <a:rPr lang="en-US" sz="2400" b="1">
                <a:solidFill>
                  <a:srgbClr val="FFFF00"/>
                </a:solidFill>
                <a:ea typeface="Times New Roman" pitchFamily="-110" charset="0"/>
                <a:cs typeface="Times New Roman" pitchFamily="-110" charset="0"/>
              </a:rPr>
              <a:t>Comprehensive Model for Action Research </a:t>
            </a:r>
            <a:br>
              <a:rPr lang="en-US" sz="2400" b="1">
                <a:solidFill>
                  <a:srgbClr val="FFFF00"/>
                </a:solidFill>
                <a:ea typeface="Times New Roman" pitchFamily="-110" charset="0"/>
                <a:cs typeface="Times New Roman" pitchFamily="-110" charset="0"/>
              </a:rPr>
            </a:br>
            <a:r>
              <a:rPr lang="en-US" sz="2400" b="1">
                <a:solidFill>
                  <a:srgbClr val="FFFF00"/>
                </a:solidFill>
                <a:ea typeface="Times New Roman" pitchFamily="-110" charset="0"/>
                <a:cs typeface="Times New Roman" pitchFamily="-110" charset="0"/>
              </a:rPr>
              <a:t>on Immigrant Communities: </a:t>
            </a:r>
            <a:r>
              <a:rPr lang="en-US" sz="2400" b="1" u="sng">
                <a:solidFill>
                  <a:srgbClr val="FFFF00"/>
                </a:solidFill>
                <a:ea typeface="Times New Roman" pitchFamily="-110" charset="0"/>
                <a:cs typeface="Times New Roman" pitchFamily="-110" charset="0"/>
              </a:rPr>
              <a:t>Economic Context</a:t>
            </a:r>
            <a:endParaRPr lang="en-US" u="sng">
              <a:solidFill>
                <a:srgbClr val="FFFF00"/>
              </a:solidFill>
              <a:ea typeface="Times New Roman" pitchFamily="-110" charset="0"/>
              <a:cs typeface="Times New Roman" pitchFamily="-110" charset="0"/>
            </a:endParaRPr>
          </a:p>
        </p:txBody>
      </p:sp>
      <p:sp>
        <p:nvSpPr>
          <p:cNvPr id="1013763"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4"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5"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6" name="Line 6"/>
          <p:cNvSpPr>
            <a:spLocks noChangeShapeType="1"/>
          </p:cNvSpPr>
          <p:nvPr/>
        </p:nvSpPr>
        <p:spPr bwMode="auto">
          <a:xfrm flipV="1">
            <a:off x="8458200" y="1600200"/>
            <a:ext cx="533400" cy="14097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7" name="Line 7"/>
          <p:cNvSpPr>
            <a:spLocks noChangeShapeType="1"/>
          </p:cNvSpPr>
          <p:nvPr/>
        </p:nvSpPr>
        <p:spPr bwMode="auto">
          <a:xfrm flipV="1">
            <a:off x="8458200" y="4648200"/>
            <a:ext cx="533400" cy="2209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8"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69"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0"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1"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2"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3"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4"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5"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6"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7"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3778" name="Rectangle 18"/>
          <p:cNvSpPr>
            <a:spLocks noChangeArrowheads="1"/>
          </p:cNvSpPr>
          <p:nvPr/>
        </p:nvSpPr>
        <p:spPr bwMode="auto">
          <a:xfrm>
            <a:off x="0" y="762000"/>
            <a:ext cx="9144000" cy="2219325"/>
          </a:xfrm>
          <a:prstGeom prst="rect">
            <a:avLst/>
          </a:prstGeom>
          <a:noFill/>
          <a:ln w="12700" cap="sq">
            <a:noFill/>
            <a:miter lim="800000"/>
            <a:headEnd type="none" w="sm" len="sm"/>
            <a:tailEnd type="none" w="sm" len="sm"/>
          </a:ln>
          <a:effectLst/>
        </p:spPr>
        <p:txBody>
          <a:bodyPr>
            <a:prstTxWarp prst="textNoShape">
              <a:avLst/>
            </a:prstTxWarp>
            <a:spAutoFit/>
          </a:bodyPr>
          <a:lstStyle/>
          <a:p>
            <a:r>
              <a:rPr kumimoji="1" lang="en-US" sz="1400" b="1">
                <a:latin typeface="Times New Roman" pitchFamily="-110" charset="0"/>
                <a:ea typeface="Times New Roman" pitchFamily="-110" charset="0"/>
                <a:cs typeface="Times New Roman" pitchFamily="-110" charset="0"/>
              </a:rPr>
              <a:t>Consequence or stage of empowerment/wellness:         Oppression	Liberation/Empowerment        Wellness</a:t>
            </a:r>
          </a:p>
          <a:p>
            <a:r>
              <a:rPr kumimoji="1" lang="en-US" sz="1400" b="1">
                <a:latin typeface="Times New Roman" pitchFamily="-110" charset="0"/>
                <a:ea typeface="Times New Roman" pitchFamily="-110" charset="0"/>
                <a:cs typeface="Times New Roman" pitchFamily="-110" charset="0"/>
              </a:rPr>
              <a:t>			           	           (state)	          (process)	     (outcome)</a:t>
            </a:r>
          </a:p>
          <a:p>
            <a:endParaRPr kumimoji="1" lang="en-US" sz="1400" b="1">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Domain of		        Political:    	</a:t>
            </a:r>
          </a:p>
          <a:p>
            <a:r>
              <a:rPr kumimoji="1" lang="en-US" sz="1400" b="1">
                <a:latin typeface="Times New Roman" pitchFamily="-110" charset="0"/>
                <a:ea typeface="Times New Roman" pitchFamily="-110" charset="0"/>
                <a:cs typeface="Times New Roman" pitchFamily="-110" charset="0"/>
              </a:rPr>
              <a:t>Environment/Capital: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		 Socio-cultural:</a:t>
            </a:r>
            <a:endParaRPr kumimoji="1" lang="en-US" sz="1400" b="1">
              <a:solidFill>
                <a:srgbClr val="FFFF00"/>
              </a:solidFill>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rPr>
              <a:t/>
            </a:r>
            <a:br>
              <a:rPr kumimoji="1" lang="en-US" sz="1400">
                <a:solidFill>
                  <a:srgbClr val="FFFF00"/>
                </a:solidFill>
                <a:latin typeface="Times New Roman" pitchFamily="-110" charset="0"/>
              </a:rPr>
            </a:br>
            <a:r>
              <a:rPr kumimoji="1" lang="en-US" sz="800" b="1">
                <a:latin typeface="Times New Roman" pitchFamily="-110" charset="0"/>
              </a:rPr>
              <a:t>	</a:t>
            </a:r>
            <a:r>
              <a:rPr kumimoji="1" lang="en-US" sz="1400" b="1">
                <a:latin typeface="Times New Roman" pitchFamily="-110" charset="0"/>
                <a:ea typeface="Times New Roman" pitchFamily="-110" charset="0"/>
                <a:cs typeface="Times New Roman" pitchFamily="-110" charset="0"/>
              </a:rPr>
              <a:t>               Physical: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Level of Analysis/</a:t>
            </a:r>
          </a:p>
          <a:p>
            <a:r>
              <a:rPr kumimoji="1" lang="en-US" sz="1400" b="1">
                <a:latin typeface="Times New Roman" pitchFamily="-110" charset="0"/>
                <a:ea typeface="Times New Roman" pitchFamily="-110" charset="0"/>
                <a:cs typeface="Times New Roman" pitchFamily="-110" charset="0"/>
              </a:rPr>
              <a:t>Intervention:      Economic:</a:t>
            </a:r>
          </a:p>
        </p:txBody>
      </p:sp>
      <p:grpSp>
        <p:nvGrpSpPr>
          <p:cNvPr id="1013779" name="Group 19"/>
          <p:cNvGrpSpPr>
            <a:grpSpLocks/>
          </p:cNvGrpSpPr>
          <p:nvPr/>
        </p:nvGrpSpPr>
        <p:grpSpPr bwMode="auto">
          <a:xfrm>
            <a:off x="0" y="2962275"/>
            <a:ext cx="8458200" cy="3895725"/>
            <a:chOff x="-3" y="2395"/>
            <a:chExt cx="5303" cy="2598"/>
          </a:xfrm>
        </p:grpSpPr>
        <p:grpSp>
          <p:nvGrpSpPr>
            <p:cNvPr id="1013780" name="Group 20"/>
            <p:cNvGrpSpPr>
              <a:grpSpLocks/>
            </p:cNvGrpSpPr>
            <p:nvPr/>
          </p:nvGrpSpPr>
          <p:grpSpPr bwMode="auto">
            <a:xfrm>
              <a:off x="0" y="2398"/>
              <a:ext cx="5297" cy="2592"/>
              <a:chOff x="0" y="2398"/>
              <a:chExt cx="5297" cy="2592"/>
            </a:xfrm>
          </p:grpSpPr>
          <p:grpSp>
            <p:nvGrpSpPr>
              <p:cNvPr id="1013781" name="Group 21"/>
              <p:cNvGrpSpPr>
                <a:grpSpLocks/>
              </p:cNvGrpSpPr>
              <p:nvPr/>
            </p:nvGrpSpPr>
            <p:grpSpPr bwMode="auto">
              <a:xfrm>
                <a:off x="0" y="2398"/>
                <a:ext cx="1077" cy="960"/>
                <a:chOff x="0" y="2398"/>
                <a:chExt cx="1077" cy="960"/>
              </a:xfrm>
            </p:grpSpPr>
            <p:sp>
              <p:nvSpPr>
                <p:cNvPr id="1013782" name="Rectangle 22"/>
                <p:cNvSpPr>
                  <a:spLocks noChangeArrowheads="1"/>
                </p:cNvSpPr>
                <p:nvPr/>
              </p:nvSpPr>
              <p:spPr bwMode="auto">
                <a:xfrm>
                  <a:off x="43" y="2398"/>
                  <a:ext cx="991" cy="960"/>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Macro/ Collective/ Structural/ Community</a:t>
                  </a:r>
                  <a:endParaRPr kumimoji="1" lang="en-US">
                    <a:latin typeface="Times New Roman" pitchFamily="-110" charset="0"/>
                  </a:endParaRPr>
                </a:p>
              </p:txBody>
            </p:sp>
            <p:sp>
              <p:nvSpPr>
                <p:cNvPr id="1013783"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84" name="Group 24"/>
              <p:cNvGrpSpPr>
                <a:grpSpLocks/>
              </p:cNvGrpSpPr>
              <p:nvPr/>
            </p:nvGrpSpPr>
            <p:grpSpPr bwMode="auto">
              <a:xfrm>
                <a:off x="1077" y="2398"/>
                <a:ext cx="1434" cy="960"/>
                <a:chOff x="1077" y="2398"/>
                <a:chExt cx="1434" cy="960"/>
              </a:xfrm>
            </p:grpSpPr>
            <p:sp>
              <p:nvSpPr>
                <p:cNvPr id="1013785" name="Rectangle 25"/>
                <p:cNvSpPr>
                  <a:spLocks noChangeArrowheads="1"/>
                </p:cNvSpPr>
                <p:nvPr/>
              </p:nvSpPr>
              <p:spPr bwMode="auto">
                <a:xfrm>
                  <a:off x="1120" y="2398"/>
                  <a:ext cx="1348"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rPr>
                    <a:t>Study oppressive influences of globalization, national &amp; corporate economic interests on migrant &amp; domestic labor</a:t>
                  </a:r>
                </a:p>
              </p:txBody>
            </p:sp>
            <p:sp>
              <p:nvSpPr>
                <p:cNvPr id="1013786"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87" name="Group 27"/>
              <p:cNvGrpSpPr>
                <a:grpSpLocks/>
              </p:cNvGrpSpPr>
              <p:nvPr/>
            </p:nvGrpSpPr>
            <p:grpSpPr bwMode="auto">
              <a:xfrm>
                <a:off x="2511" y="2398"/>
                <a:ext cx="1378" cy="960"/>
                <a:chOff x="2511" y="2398"/>
                <a:chExt cx="1378" cy="960"/>
              </a:xfrm>
            </p:grpSpPr>
            <p:sp>
              <p:nvSpPr>
                <p:cNvPr id="1013788" name="Rectangle 28"/>
                <p:cNvSpPr>
                  <a:spLocks noChangeArrowheads="1"/>
                </p:cNvSpPr>
                <p:nvPr/>
              </p:nvSpPr>
              <p:spPr bwMode="auto">
                <a:xfrm>
                  <a:off x="2554" y="2398"/>
                  <a:ext cx="129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Unions, structures &amp; policies promoting migrant worker organization &amp; participation</a:t>
                  </a:r>
                </a:p>
              </p:txBody>
            </p:sp>
            <p:sp>
              <p:nvSpPr>
                <p:cNvPr id="1013789"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90" name="Group 30"/>
              <p:cNvGrpSpPr>
                <a:grpSpLocks/>
              </p:cNvGrpSpPr>
              <p:nvPr/>
            </p:nvGrpSpPr>
            <p:grpSpPr bwMode="auto">
              <a:xfrm>
                <a:off x="3889" y="2398"/>
                <a:ext cx="1408" cy="960"/>
                <a:chOff x="3889" y="2398"/>
                <a:chExt cx="1408" cy="960"/>
              </a:xfrm>
            </p:grpSpPr>
            <p:sp>
              <p:nvSpPr>
                <p:cNvPr id="1013791" name="Rectangle 31"/>
                <p:cNvSpPr>
                  <a:spLocks noChangeArrowheads="1"/>
                </p:cNvSpPr>
                <p:nvPr/>
              </p:nvSpPr>
              <p:spPr bwMode="auto">
                <a:xfrm>
                  <a:off x="3932" y="2398"/>
                  <a:ext cx="132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Government &amp; corporate policies affecting migrant financial wellness (eg, open employment, livable wages)</a:t>
                  </a:r>
                  <a:endParaRPr kumimoji="1" lang="en-US" sz="1400">
                    <a:solidFill>
                      <a:srgbClr val="FFFF00"/>
                    </a:solidFill>
                    <a:latin typeface="Times New Roman" pitchFamily="-110" charset="0"/>
                  </a:endParaRPr>
                </a:p>
              </p:txBody>
            </p:sp>
            <p:sp>
              <p:nvSpPr>
                <p:cNvPr id="1013792"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93" name="Group 33"/>
              <p:cNvGrpSpPr>
                <a:grpSpLocks/>
              </p:cNvGrpSpPr>
              <p:nvPr/>
            </p:nvGrpSpPr>
            <p:grpSpPr bwMode="auto">
              <a:xfrm>
                <a:off x="0" y="3358"/>
                <a:ext cx="1077" cy="768"/>
                <a:chOff x="0" y="3358"/>
                <a:chExt cx="1077" cy="768"/>
              </a:xfrm>
            </p:grpSpPr>
            <p:sp>
              <p:nvSpPr>
                <p:cNvPr id="1013794" name="Rectangle 34"/>
                <p:cNvSpPr>
                  <a:spLocks noChangeArrowheads="1"/>
                </p:cNvSpPr>
                <p:nvPr/>
              </p:nvSpPr>
              <p:spPr bwMode="auto">
                <a:xfrm>
                  <a:off x="43" y="3358"/>
                  <a:ext cx="991" cy="768"/>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Meso/</a:t>
                  </a:r>
                </a:p>
                <a:p>
                  <a:r>
                    <a:rPr kumimoji="1" lang="en-US">
                      <a:latin typeface="Times New Roman" pitchFamily="-110" charset="0"/>
                      <a:ea typeface="Times New Roman" pitchFamily="-110" charset="0"/>
                      <a:cs typeface="Times New Roman" pitchFamily="-110" charset="0"/>
                    </a:rPr>
                    <a:t>Organizational Group/</a:t>
                  </a:r>
                </a:p>
                <a:p>
                  <a:r>
                    <a:rPr kumimoji="1" lang="en-US">
                      <a:latin typeface="Times New Roman" pitchFamily="-110" charset="0"/>
                      <a:ea typeface="Times New Roman" pitchFamily="-110" charset="0"/>
                      <a:cs typeface="Times New Roman" pitchFamily="-110" charset="0"/>
                    </a:rPr>
                    <a:t>Relational</a:t>
                  </a:r>
                  <a:endParaRPr kumimoji="1" lang="en-US">
                    <a:latin typeface="Times New Roman" pitchFamily="-110" charset="0"/>
                  </a:endParaRPr>
                </a:p>
              </p:txBody>
            </p:sp>
            <p:sp>
              <p:nvSpPr>
                <p:cNvPr id="1013795"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96" name="Group 36"/>
              <p:cNvGrpSpPr>
                <a:grpSpLocks/>
              </p:cNvGrpSpPr>
              <p:nvPr/>
            </p:nvGrpSpPr>
            <p:grpSpPr bwMode="auto">
              <a:xfrm>
                <a:off x="1077" y="3358"/>
                <a:ext cx="1434" cy="768"/>
                <a:chOff x="1077" y="3358"/>
                <a:chExt cx="1434" cy="768"/>
              </a:xfrm>
            </p:grpSpPr>
            <p:sp>
              <p:nvSpPr>
                <p:cNvPr id="1013797" name="Rectangle 37"/>
                <p:cNvSpPr>
                  <a:spLocks noChangeArrowheads="1"/>
                </p:cNvSpPr>
                <p:nvPr/>
              </p:nvSpPr>
              <p:spPr bwMode="auto">
                <a:xfrm>
                  <a:off x="1120" y="3358"/>
                  <a:ext cx="1348"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Identify organizations that exploit or violate standards of economic justice for immigrant workers</a:t>
                  </a:r>
                </a:p>
              </p:txBody>
            </p:sp>
            <p:sp>
              <p:nvSpPr>
                <p:cNvPr id="1013798"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799" name="Group 39"/>
              <p:cNvGrpSpPr>
                <a:grpSpLocks/>
              </p:cNvGrpSpPr>
              <p:nvPr/>
            </p:nvGrpSpPr>
            <p:grpSpPr bwMode="auto">
              <a:xfrm>
                <a:off x="2511" y="3358"/>
                <a:ext cx="1378" cy="768"/>
                <a:chOff x="2511" y="3358"/>
                <a:chExt cx="1378" cy="768"/>
              </a:xfrm>
            </p:grpSpPr>
            <p:sp>
              <p:nvSpPr>
                <p:cNvPr id="1013800" name="Rectangle 40"/>
                <p:cNvSpPr>
                  <a:spLocks noChangeArrowheads="1"/>
                </p:cNvSpPr>
                <p:nvPr/>
              </p:nvSpPr>
              <p:spPr bwMode="auto">
                <a:xfrm>
                  <a:off x="2554" y="3358"/>
                  <a:ext cx="129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Facilitate immigrant membership  in union locals &amp; other opportunities for organizational participation</a:t>
                  </a:r>
                </a:p>
              </p:txBody>
            </p:sp>
            <p:sp>
              <p:nvSpPr>
                <p:cNvPr id="1013801"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802" name="Group 42"/>
              <p:cNvGrpSpPr>
                <a:grpSpLocks/>
              </p:cNvGrpSpPr>
              <p:nvPr/>
            </p:nvGrpSpPr>
            <p:grpSpPr bwMode="auto">
              <a:xfrm>
                <a:off x="3889" y="3358"/>
                <a:ext cx="1408" cy="768"/>
                <a:chOff x="3889" y="3358"/>
                <a:chExt cx="1408" cy="768"/>
              </a:xfrm>
            </p:grpSpPr>
            <p:sp>
              <p:nvSpPr>
                <p:cNvPr id="1013803" name="Rectangle 43"/>
                <p:cNvSpPr>
                  <a:spLocks noChangeArrowheads="1"/>
                </p:cNvSpPr>
                <p:nvPr/>
              </p:nvSpPr>
              <p:spPr bwMode="auto">
                <a:xfrm>
                  <a:off x="3932" y="3358"/>
                  <a:ext cx="132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Identify &amp; promote organized opportunities &amp; methods of reducing economic threats to, &amp; enhancing economic wellness of, migrants</a:t>
                  </a:r>
                  <a:endParaRPr kumimoji="1" lang="en-US" sz="1300">
                    <a:solidFill>
                      <a:srgbClr val="FFFF00"/>
                    </a:solidFill>
                    <a:latin typeface="Times New Roman" pitchFamily="-110" charset="0"/>
                  </a:endParaRPr>
                </a:p>
              </p:txBody>
            </p:sp>
            <p:sp>
              <p:nvSpPr>
                <p:cNvPr id="1013804"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805" name="Group 45"/>
              <p:cNvGrpSpPr>
                <a:grpSpLocks/>
              </p:cNvGrpSpPr>
              <p:nvPr/>
            </p:nvGrpSpPr>
            <p:grpSpPr bwMode="auto">
              <a:xfrm>
                <a:off x="0" y="4126"/>
                <a:ext cx="1077" cy="864"/>
                <a:chOff x="0" y="4126"/>
                <a:chExt cx="1077" cy="864"/>
              </a:xfrm>
            </p:grpSpPr>
            <p:sp>
              <p:nvSpPr>
                <p:cNvPr id="1013806" name="Rectangle 46"/>
                <p:cNvSpPr>
                  <a:spLocks noChangeArrowheads="1"/>
                </p:cNvSpPr>
                <p:nvPr/>
              </p:nvSpPr>
              <p:spPr bwMode="auto">
                <a:xfrm>
                  <a:off x="43" y="4126"/>
                  <a:ext cx="991" cy="864"/>
                </a:xfrm>
                <a:prstGeom prst="rect">
                  <a:avLst/>
                </a:prstGeom>
                <a:noFill/>
                <a:ln w="12700" cap="sq">
                  <a:solidFill>
                    <a:srgbClr val="000000"/>
                  </a:solidFill>
                  <a:miter lim="800000"/>
                  <a:headEnd type="none" w="sm" len="sm"/>
                  <a:tailEnd type="none" w="sm" len="sm"/>
                </a:ln>
                <a:effectLst/>
              </p:spPr>
              <p:txBody>
                <a:bodyPr lIns="0" rIns="0" anchor="ctr">
                  <a:prstTxWarp prst="textNoShape">
                    <a:avLst/>
                  </a:prstTxWarp>
                </a:bodyPr>
                <a:lstStyle/>
                <a:p>
                  <a:r>
                    <a:rPr kumimoji="1" lang="en-US" sz="1600">
                      <a:latin typeface="Times New Roman" pitchFamily="-110" charset="0"/>
                      <a:ea typeface="Times New Roman" pitchFamily="-110" charset="0"/>
                      <a:cs typeface="Times New Roman" pitchFamily="-110" charset="0"/>
                    </a:rPr>
                    <a:t>Micro/Individual/ Personal/</a:t>
                  </a:r>
                </a:p>
                <a:p>
                  <a:r>
                    <a:rPr kumimoji="1" lang="en-US" sz="1600">
                      <a:latin typeface="Times New Roman" pitchFamily="-110" charset="0"/>
                      <a:ea typeface="Times New Roman" pitchFamily="-110" charset="0"/>
                      <a:cs typeface="Times New Roman" pitchFamily="-110" charset="0"/>
                    </a:rPr>
                    <a:t>Psychological</a:t>
                  </a:r>
                  <a:r>
                    <a:rPr kumimoji="1" lang="en-US" sz="1200">
                      <a:latin typeface="Times New Roman" pitchFamily="-110" charset="0"/>
                      <a:ea typeface="Times New Roman" pitchFamily="-110" charset="0"/>
                      <a:cs typeface="Times New Roman" pitchFamily="-110" charset="0"/>
                    </a:rPr>
                    <a:t> (emotional, cognitive, behavioral, spiritual):</a:t>
                  </a:r>
                  <a:endParaRPr kumimoji="1" lang="en-US" sz="2400">
                    <a:latin typeface="Times New Roman" pitchFamily="-110" charset="0"/>
                  </a:endParaRPr>
                </a:p>
              </p:txBody>
            </p:sp>
            <p:sp>
              <p:nvSpPr>
                <p:cNvPr id="1013807"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808" name="Group 48"/>
              <p:cNvGrpSpPr>
                <a:grpSpLocks/>
              </p:cNvGrpSpPr>
              <p:nvPr/>
            </p:nvGrpSpPr>
            <p:grpSpPr bwMode="auto">
              <a:xfrm>
                <a:off x="1077" y="4126"/>
                <a:ext cx="1434" cy="864"/>
                <a:chOff x="1077" y="4126"/>
                <a:chExt cx="1434" cy="864"/>
              </a:xfrm>
            </p:grpSpPr>
            <p:sp>
              <p:nvSpPr>
                <p:cNvPr id="1013809" name="Rectangle 49"/>
                <p:cNvSpPr>
                  <a:spLocks noChangeArrowheads="1"/>
                </p:cNvSpPr>
                <p:nvPr/>
              </p:nvSpPr>
              <p:spPr bwMode="auto">
                <a:xfrm>
                  <a:off x="1120" y="4126"/>
                  <a:ext cx="1348"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ea typeface="Times New Roman" pitchFamily="-110" charset="0"/>
                      <a:cs typeface="Times New Roman" pitchFamily="-110" charset="0"/>
                    </a:rPr>
                    <a:t>Study micro-economics of oppressive labor conditions &amp; how it affects immigrant families</a:t>
                  </a:r>
                  <a:endParaRPr kumimoji="1" lang="en-US" sz="1400">
                    <a:solidFill>
                      <a:srgbClr val="FFFF00"/>
                    </a:solidFill>
                    <a:latin typeface="Times New Roman" pitchFamily="-110" charset="0"/>
                  </a:endParaRPr>
                </a:p>
              </p:txBody>
            </p:sp>
            <p:sp>
              <p:nvSpPr>
                <p:cNvPr id="1013810"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811" name="Group 51"/>
              <p:cNvGrpSpPr>
                <a:grpSpLocks/>
              </p:cNvGrpSpPr>
              <p:nvPr/>
            </p:nvGrpSpPr>
            <p:grpSpPr bwMode="auto">
              <a:xfrm>
                <a:off x="2511" y="4126"/>
                <a:ext cx="1378" cy="864"/>
                <a:chOff x="2511" y="4126"/>
                <a:chExt cx="1378" cy="864"/>
              </a:xfrm>
            </p:grpSpPr>
            <p:sp>
              <p:nvSpPr>
                <p:cNvPr id="1013812" name="Rectangle 52"/>
                <p:cNvSpPr>
                  <a:spLocks noChangeArrowheads="1"/>
                </p:cNvSpPr>
                <p:nvPr/>
              </p:nvSpPr>
              <p:spPr bwMode="auto">
                <a:xfrm>
                  <a:off x="2554" y="4126"/>
                  <a:ext cx="129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Immigrant education &amp; training for human capital development &amp; better economic opportunities; leadership development in unions &amp; companies</a:t>
                  </a:r>
                  <a:endParaRPr kumimoji="1" lang="en-US" sz="1300">
                    <a:solidFill>
                      <a:srgbClr val="FFFF00"/>
                    </a:solidFill>
                    <a:latin typeface="Times New Roman" pitchFamily="-110" charset="0"/>
                  </a:endParaRPr>
                </a:p>
              </p:txBody>
            </p:sp>
            <p:sp>
              <p:nvSpPr>
                <p:cNvPr id="1013813"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3814" name="Group 54"/>
              <p:cNvGrpSpPr>
                <a:grpSpLocks/>
              </p:cNvGrpSpPr>
              <p:nvPr/>
            </p:nvGrpSpPr>
            <p:grpSpPr bwMode="auto">
              <a:xfrm>
                <a:off x="3889" y="4126"/>
                <a:ext cx="1408" cy="864"/>
                <a:chOff x="3889" y="4126"/>
                <a:chExt cx="1408" cy="864"/>
              </a:xfrm>
            </p:grpSpPr>
            <p:sp>
              <p:nvSpPr>
                <p:cNvPr id="1013815" name="Rectangle 55"/>
                <p:cNvSpPr>
                  <a:spLocks noChangeArrowheads="1"/>
                </p:cNvSpPr>
                <p:nvPr/>
              </p:nvSpPr>
              <p:spPr bwMode="auto">
                <a:xfrm>
                  <a:off x="3932" y="4126"/>
                  <a:ext cx="132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ea typeface="Times New Roman" pitchFamily="-110" charset="0"/>
                      <a:cs typeface="Times New Roman" pitchFamily="-110" charset="0"/>
                    </a:rPr>
                    <a:t>Document wellness benefits of livable employment on immigrants &amp; families</a:t>
                  </a:r>
                  <a:endParaRPr kumimoji="1" lang="en-US" sz="1400">
                    <a:solidFill>
                      <a:srgbClr val="FFFF00"/>
                    </a:solidFill>
                    <a:latin typeface="Times New Roman" pitchFamily="-110" charset="0"/>
                  </a:endParaRPr>
                </a:p>
              </p:txBody>
            </p:sp>
            <p:sp>
              <p:nvSpPr>
                <p:cNvPr id="1013816"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sp>
          <p:nvSpPr>
            <p:cNvPr id="1013817"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ffectLst/>
          </p:spPr>
          <p:txBody>
            <a:bodyPr wrap="none">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57200" y="0"/>
            <a:ext cx="8229600" cy="1139825"/>
          </a:xfrm>
        </p:spPr>
        <p:txBody>
          <a:bodyPr/>
          <a:lstStyle/>
          <a:p>
            <a:r>
              <a:rPr lang="en-US" sz="3600"/>
              <a:t>Anti-immigration attitudes in the U.S. are as old as the country itself</a:t>
            </a:r>
          </a:p>
        </p:txBody>
      </p:sp>
      <p:sp>
        <p:nvSpPr>
          <p:cNvPr id="998403" name="Rectangle 3"/>
          <p:cNvSpPr>
            <a:spLocks noGrp="1" noChangeArrowheads="1"/>
          </p:cNvSpPr>
          <p:nvPr>
            <p:ph type="body" idx="1"/>
          </p:nvPr>
        </p:nvSpPr>
        <p:spPr>
          <a:xfrm>
            <a:off x="0" y="6172200"/>
            <a:ext cx="9144000" cy="685800"/>
          </a:xfrm>
        </p:spPr>
        <p:txBody>
          <a:bodyPr/>
          <a:lstStyle/>
          <a:p>
            <a:pPr marL="0" indent="0">
              <a:lnSpc>
                <a:spcPct val="80000"/>
              </a:lnSpc>
              <a:buFont typeface="Wingdings" pitchFamily="-110" charset="2"/>
              <a:buNone/>
            </a:pPr>
            <a:r>
              <a:rPr lang="en-US" sz="2400"/>
              <a:t>In mid-1800s, the “foreign devils” were the Irish, who were shown as filthy and equal to Blacks, i.e., the lowest.</a:t>
            </a:r>
          </a:p>
        </p:txBody>
      </p:sp>
      <p:pic>
        <p:nvPicPr>
          <p:cNvPr id="998405" name="Picture 5" descr="No+Irish+Need+Apply">
            <a:hlinkClick r:id="rId3"/>
          </p:cNvPr>
          <p:cNvPicPr>
            <a:picLocks noChangeAspect="1" noChangeArrowheads="1"/>
          </p:cNvPicPr>
          <p:nvPr/>
        </p:nvPicPr>
        <p:blipFill>
          <a:blip r:embed="rId4"/>
          <a:srcRect/>
          <a:stretch>
            <a:fillRect/>
          </a:stretch>
        </p:blipFill>
        <p:spPr bwMode="auto">
          <a:xfrm>
            <a:off x="6819900" y="1143000"/>
            <a:ext cx="2324100" cy="3810000"/>
          </a:xfrm>
          <a:prstGeom prst="rect">
            <a:avLst/>
          </a:prstGeom>
          <a:noFill/>
        </p:spPr>
      </p:pic>
      <p:pic>
        <p:nvPicPr>
          <p:cNvPr id="998407" name="Picture 7" descr="nativist+toon">
            <a:hlinkClick r:id="rId5"/>
          </p:cNvPr>
          <p:cNvPicPr>
            <a:picLocks noChangeAspect="1" noChangeArrowheads="1"/>
          </p:cNvPicPr>
          <p:nvPr/>
        </p:nvPicPr>
        <p:blipFill>
          <a:blip r:embed="rId6"/>
          <a:srcRect/>
          <a:stretch>
            <a:fillRect/>
          </a:stretch>
        </p:blipFill>
        <p:spPr bwMode="auto">
          <a:xfrm>
            <a:off x="0" y="1066800"/>
            <a:ext cx="4786313" cy="5105400"/>
          </a:xfrm>
          <a:prstGeom prst="rect">
            <a:avLst/>
          </a:prstGeom>
          <a:noFill/>
        </p:spPr>
      </p:pic>
      <p:pic>
        <p:nvPicPr>
          <p:cNvPr id="998409" name="Picture 9" descr="anti-Irish+toon2">
            <a:hlinkClick r:id="rId7"/>
          </p:cNvPr>
          <p:cNvPicPr>
            <a:picLocks noChangeAspect="1" noChangeArrowheads="1"/>
          </p:cNvPicPr>
          <p:nvPr/>
        </p:nvPicPr>
        <p:blipFill>
          <a:blip r:embed="rId8"/>
          <a:srcRect/>
          <a:stretch>
            <a:fillRect/>
          </a:stretch>
        </p:blipFill>
        <p:spPr bwMode="auto">
          <a:xfrm>
            <a:off x="4800600" y="2971800"/>
            <a:ext cx="2876550" cy="31908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5810" name="Rectangle 2"/>
          <p:cNvSpPr>
            <a:spLocks noGrp="1" noChangeArrowheads="1"/>
          </p:cNvSpPr>
          <p:nvPr>
            <p:ph type="title" idx="4294967295"/>
          </p:nvPr>
        </p:nvSpPr>
        <p:spPr>
          <a:xfrm>
            <a:off x="304800" y="0"/>
            <a:ext cx="8534400" cy="685800"/>
          </a:xfrm>
        </p:spPr>
        <p:txBody>
          <a:bodyPr/>
          <a:lstStyle/>
          <a:p>
            <a:r>
              <a:rPr lang="en-US" sz="2400" b="1">
                <a:solidFill>
                  <a:srgbClr val="FFFF00"/>
                </a:solidFill>
                <a:ea typeface="Times New Roman" pitchFamily="-110" charset="0"/>
                <a:cs typeface="Times New Roman" pitchFamily="-110" charset="0"/>
              </a:rPr>
              <a:t>Comprehensive Model for Action Research </a:t>
            </a:r>
            <a:br>
              <a:rPr lang="en-US" sz="2400" b="1">
                <a:solidFill>
                  <a:srgbClr val="FFFF00"/>
                </a:solidFill>
                <a:ea typeface="Times New Roman" pitchFamily="-110" charset="0"/>
                <a:cs typeface="Times New Roman" pitchFamily="-110" charset="0"/>
              </a:rPr>
            </a:br>
            <a:r>
              <a:rPr lang="en-US" sz="2400" b="1">
                <a:solidFill>
                  <a:srgbClr val="FFFF00"/>
                </a:solidFill>
                <a:ea typeface="Times New Roman" pitchFamily="-110" charset="0"/>
                <a:cs typeface="Times New Roman" pitchFamily="-110" charset="0"/>
              </a:rPr>
              <a:t>on Immigrant Communities: </a:t>
            </a:r>
            <a:r>
              <a:rPr lang="en-US" sz="2400" b="1" u="sng">
                <a:solidFill>
                  <a:srgbClr val="FFFF00"/>
                </a:solidFill>
                <a:ea typeface="Times New Roman" pitchFamily="-110" charset="0"/>
                <a:cs typeface="Times New Roman" pitchFamily="-110" charset="0"/>
              </a:rPr>
              <a:t>Political Context</a:t>
            </a:r>
            <a:endParaRPr lang="en-US" u="sng">
              <a:solidFill>
                <a:srgbClr val="FFFF00"/>
              </a:solidFill>
              <a:ea typeface="Times New Roman" pitchFamily="-110" charset="0"/>
              <a:cs typeface="Times New Roman" pitchFamily="-110" charset="0"/>
            </a:endParaRPr>
          </a:p>
        </p:txBody>
      </p:sp>
      <p:sp>
        <p:nvSpPr>
          <p:cNvPr id="1015811"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2"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3"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4" name="Line 6"/>
          <p:cNvSpPr>
            <a:spLocks noChangeShapeType="1"/>
          </p:cNvSpPr>
          <p:nvPr/>
        </p:nvSpPr>
        <p:spPr bwMode="auto">
          <a:xfrm flipV="1">
            <a:off x="8458200" y="1600200"/>
            <a:ext cx="533400" cy="14097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5" name="Line 7"/>
          <p:cNvSpPr>
            <a:spLocks noChangeShapeType="1"/>
          </p:cNvSpPr>
          <p:nvPr/>
        </p:nvSpPr>
        <p:spPr bwMode="auto">
          <a:xfrm flipV="1">
            <a:off x="8458200" y="4648200"/>
            <a:ext cx="533400" cy="2209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6"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7"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8"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19"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0"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1"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2"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3"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4"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5"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1015826" name="Rectangle 18"/>
          <p:cNvSpPr>
            <a:spLocks noChangeArrowheads="1"/>
          </p:cNvSpPr>
          <p:nvPr/>
        </p:nvSpPr>
        <p:spPr bwMode="auto">
          <a:xfrm>
            <a:off x="0" y="762000"/>
            <a:ext cx="9144000" cy="2219325"/>
          </a:xfrm>
          <a:prstGeom prst="rect">
            <a:avLst/>
          </a:prstGeom>
          <a:noFill/>
          <a:ln w="12700" cap="sq">
            <a:noFill/>
            <a:miter lim="800000"/>
            <a:headEnd type="none" w="sm" len="sm"/>
            <a:tailEnd type="none" w="sm" len="sm"/>
          </a:ln>
          <a:effectLst/>
        </p:spPr>
        <p:txBody>
          <a:bodyPr>
            <a:prstTxWarp prst="textNoShape">
              <a:avLst/>
            </a:prstTxWarp>
            <a:spAutoFit/>
          </a:bodyPr>
          <a:lstStyle/>
          <a:p>
            <a:r>
              <a:rPr kumimoji="1" lang="en-US" sz="1400" b="1">
                <a:latin typeface="Times New Roman" pitchFamily="-110" charset="0"/>
                <a:ea typeface="Times New Roman" pitchFamily="-110" charset="0"/>
                <a:cs typeface="Times New Roman" pitchFamily="-110" charset="0"/>
              </a:rPr>
              <a:t>Consequence or stage of empowerment/wellness:         Oppression	Liberation/Empowerment        Wellness</a:t>
            </a:r>
          </a:p>
          <a:p>
            <a:r>
              <a:rPr kumimoji="1" lang="en-US" sz="1400" b="1">
                <a:latin typeface="Times New Roman" pitchFamily="-110" charset="0"/>
                <a:ea typeface="Times New Roman" pitchFamily="-110" charset="0"/>
                <a:cs typeface="Times New Roman" pitchFamily="-110" charset="0"/>
              </a:rPr>
              <a:t>			           	           (state)	          (process)	     (outcome)</a:t>
            </a:r>
          </a:p>
          <a:p>
            <a:endParaRPr kumimoji="1" lang="en-US" sz="1400" b="1">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Domain of		        Socio-cultural:    	</a:t>
            </a:r>
          </a:p>
          <a:p>
            <a:r>
              <a:rPr kumimoji="1" lang="en-US" sz="1400" b="1">
                <a:latin typeface="Times New Roman" pitchFamily="-110" charset="0"/>
                <a:ea typeface="Times New Roman" pitchFamily="-110" charset="0"/>
                <a:cs typeface="Times New Roman" pitchFamily="-110" charset="0"/>
              </a:rPr>
              <a:t>Environment/Capital:		</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		Economic:	   </a:t>
            </a:r>
          </a:p>
          <a:p>
            <a:r>
              <a:rPr kumimoji="1" lang="en-US" sz="1400">
                <a:solidFill>
                  <a:srgbClr val="FFFF00"/>
                </a:solidFill>
                <a:latin typeface="Times New Roman" pitchFamily="-110" charset="0"/>
              </a:rPr>
              <a:t/>
            </a:r>
            <a:br>
              <a:rPr kumimoji="1" lang="en-US" sz="1400">
                <a:solidFill>
                  <a:srgbClr val="FFFF00"/>
                </a:solidFill>
                <a:latin typeface="Times New Roman" pitchFamily="-110" charset="0"/>
              </a:rPr>
            </a:br>
            <a:r>
              <a:rPr kumimoji="1" lang="en-US" sz="800" b="1">
                <a:latin typeface="Times New Roman" pitchFamily="-110" charset="0"/>
              </a:rPr>
              <a:t>	</a:t>
            </a:r>
            <a:r>
              <a:rPr kumimoji="1" lang="en-US" sz="1400" b="1">
                <a:latin typeface="Times New Roman" pitchFamily="-110" charset="0"/>
                <a:ea typeface="Times New Roman" pitchFamily="-110" charset="0"/>
                <a:cs typeface="Times New Roman" pitchFamily="-110" charset="0"/>
              </a:rPr>
              <a:t>               Physical:</a:t>
            </a:r>
            <a:endParaRPr kumimoji="1" lang="en-US" sz="1400">
              <a:solidFill>
                <a:srgbClr val="FFFF00"/>
              </a:solidFill>
              <a:latin typeface="Times New Roman" pitchFamily="-110" charset="0"/>
              <a:ea typeface="Times New Roman" pitchFamily="-110" charset="0"/>
              <a:cs typeface="Times New Roman" pitchFamily="-110" charset="0"/>
            </a:endParaRPr>
          </a:p>
          <a:p>
            <a:r>
              <a:rPr kumimoji="1" lang="en-US" sz="1400" b="1">
                <a:latin typeface="Times New Roman" pitchFamily="-110" charset="0"/>
                <a:ea typeface="Times New Roman" pitchFamily="-110" charset="0"/>
                <a:cs typeface="Times New Roman" pitchFamily="-110" charset="0"/>
              </a:rPr>
              <a:t>Level of Analysis/</a:t>
            </a:r>
          </a:p>
          <a:p>
            <a:r>
              <a:rPr kumimoji="1" lang="en-US" sz="1400" b="1">
                <a:latin typeface="Times New Roman" pitchFamily="-110" charset="0"/>
                <a:ea typeface="Times New Roman" pitchFamily="-110" charset="0"/>
                <a:cs typeface="Times New Roman" pitchFamily="-110" charset="0"/>
              </a:rPr>
              <a:t>Intervention:     Political:</a:t>
            </a:r>
          </a:p>
        </p:txBody>
      </p:sp>
      <p:grpSp>
        <p:nvGrpSpPr>
          <p:cNvPr id="1015827" name="Group 19"/>
          <p:cNvGrpSpPr>
            <a:grpSpLocks/>
          </p:cNvGrpSpPr>
          <p:nvPr/>
        </p:nvGrpSpPr>
        <p:grpSpPr bwMode="auto">
          <a:xfrm>
            <a:off x="0" y="2962275"/>
            <a:ext cx="8458200" cy="3895725"/>
            <a:chOff x="-3" y="2395"/>
            <a:chExt cx="5303" cy="2598"/>
          </a:xfrm>
        </p:grpSpPr>
        <p:grpSp>
          <p:nvGrpSpPr>
            <p:cNvPr id="1015828" name="Group 20"/>
            <p:cNvGrpSpPr>
              <a:grpSpLocks/>
            </p:cNvGrpSpPr>
            <p:nvPr/>
          </p:nvGrpSpPr>
          <p:grpSpPr bwMode="auto">
            <a:xfrm>
              <a:off x="0" y="2398"/>
              <a:ext cx="5297" cy="2592"/>
              <a:chOff x="0" y="2398"/>
              <a:chExt cx="5297" cy="2592"/>
            </a:xfrm>
          </p:grpSpPr>
          <p:grpSp>
            <p:nvGrpSpPr>
              <p:cNvPr id="1015829" name="Group 21"/>
              <p:cNvGrpSpPr>
                <a:grpSpLocks/>
              </p:cNvGrpSpPr>
              <p:nvPr/>
            </p:nvGrpSpPr>
            <p:grpSpPr bwMode="auto">
              <a:xfrm>
                <a:off x="0" y="2398"/>
                <a:ext cx="1077" cy="960"/>
                <a:chOff x="0" y="2398"/>
                <a:chExt cx="1077" cy="960"/>
              </a:xfrm>
            </p:grpSpPr>
            <p:sp>
              <p:nvSpPr>
                <p:cNvPr id="1015830" name="Rectangle 22"/>
                <p:cNvSpPr>
                  <a:spLocks noChangeArrowheads="1"/>
                </p:cNvSpPr>
                <p:nvPr/>
              </p:nvSpPr>
              <p:spPr bwMode="auto">
                <a:xfrm>
                  <a:off x="43" y="2398"/>
                  <a:ext cx="991" cy="960"/>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Macro/ Collective/ Structural/ Community</a:t>
                  </a:r>
                  <a:endParaRPr kumimoji="1" lang="en-US">
                    <a:latin typeface="Times New Roman" pitchFamily="-110" charset="0"/>
                  </a:endParaRPr>
                </a:p>
              </p:txBody>
            </p:sp>
            <p:sp>
              <p:nvSpPr>
                <p:cNvPr id="1015831"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32" name="Group 24"/>
              <p:cNvGrpSpPr>
                <a:grpSpLocks/>
              </p:cNvGrpSpPr>
              <p:nvPr/>
            </p:nvGrpSpPr>
            <p:grpSpPr bwMode="auto">
              <a:xfrm>
                <a:off x="1077" y="2398"/>
                <a:ext cx="1434" cy="960"/>
                <a:chOff x="1077" y="2398"/>
                <a:chExt cx="1434" cy="960"/>
              </a:xfrm>
            </p:grpSpPr>
            <p:sp>
              <p:nvSpPr>
                <p:cNvPr id="1015833" name="Rectangle 25"/>
                <p:cNvSpPr>
                  <a:spLocks noChangeArrowheads="1"/>
                </p:cNvSpPr>
                <p:nvPr/>
              </p:nvSpPr>
              <p:spPr bwMode="auto">
                <a:xfrm>
                  <a:off x="1120" y="2398"/>
                  <a:ext cx="1348"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endParaRPr kumimoji="1" lang="en-US" sz="1400">
                    <a:solidFill>
                      <a:srgbClr val="FFFF00"/>
                    </a:solidFill>
                    <a:latin typeface="Times New Roman" pitchFamily="-110" charset="0"/>
                  </a:endParaRPr>
                </a:p>
              </p:txBody>
            </p:sp>
            <p:sp>
              <p:nvSpPr>
                <p:cNvPr id="1015834"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35" name="Group 27"/>
              <p:cNvGrpSpPr>
                <a:grpSpLocks/>
              </p:cNvGrpSpPr>
              <p:nvPr/>
            </p:nvGrpSpPr>
            <p:grpSpPr bwMode="auto">
              <a:xfrm>
                <a:off x="2511" y="2398"/>
                <a:ext cx="1378" cy="960"/>
                <a:chOff x="2511" y="2398"/>
                <a:chExt cx="1378" cy="960"/>
              </a:xfrm>
            </p:grpSpPr>
            <p:sp>
              <p:nvSpPr>
                <p:cNvPr id="1015836" name="Rectangle 28"/>
                <p:cNvSpPr>
                  <a:spLocks noChangeArrowheads="1"/>
                </p:cNvSpPr>
                <p:nvPr/>
              </p:nvSpPr>
              <p:spPr bwMode="auto">
                <a:xfrm>
                  <a:off x="2554" y="2398"/>
                  <a:ext cx="129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Empowering structures &amp; policies promoting participation by migrants &amp; acceptance &amp; inclusion by host communities</a:t>
                  </a:r>
                </a:p>
              </p:txBody>
            </p:sp>
            <p:sp>
              <p:nvSpPr>
                <p:cNvPr id="1015837"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38" name="Group 30"/>
              <p:cNvGrpSpPr>
                <a:grpSpLocks/>
              </p:cNvGrpSpPr>
              <p:nvPr/>
            </p:nvGrpSpPr>
            <p:grpSpPr bwMode="auto">
              <a:xfrm>
                <a:off x="3889" y="2398"/>
                <a:ext cx="1408" cy="960"/>
                <a:chOff x="3889" y="2398"/>
                <a:chExt cx="1408" cy="960"/>
              </a:xfrm>
            </p:grpSpPr>
            <p:sp>
              <p:nvSpPr>
                <p:cNvPr id="1015839" name="Rectangle 31"/>
                <p:cNvSpPr>
                  <a:spLocks noChangeArrowheads="1"/>
                </p:cNvSpPr>
                <p:nvPr/>
              </p:nvSpPr>
              <p:spPr bwMode="auto">
                <a:xfrm>
                  <a:off x="3932" y="2398"/>
                  <a:ext cx="1322" cy="960"/>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Policies &amp; political structures affecting migrant community wellness</a:t>
                  </a:r>
                  <a:endParaRPr kumimoji="1" lang="en-US" sz="1400">
                    <a:solidFill>
                      <a:srgbClr val="FFFF00"/>
                    </a:solidFill>
                    <a:latin typeface="Times New Roman" pitchFamily="-110" charset="0"/>
                  </a:endParaRPr>
                </a:p>
              </p:txBody>
            </p:sp>
            <p:sp>
              <p:nvSpPr>
                <p:cNvPr id="1015840"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41" name="Group 33"/>
              <p:cNvGrpSpPr>
                <a:grpSpLocks/>
              </p:cNvGrpSpPr>
              <p:nvPr/>
            </p:nvGrpSpPr>
            <p:grpSpPr bwMode="auto">
              <a:xfrm>
                <a:off x="0" y="3358"/>
                <a:ext cx="1077" cy="768"/>
                <a:chOff x="0" y="3358"/>
                <a:chExt cx="1077" cy="768"/>
              </a:xfrm>
            </p:grpSpPr>
            <p:sp>
              <p:nvSpPr>
                <p:cNvPr id="1015842" name="Rectangle 34"/>
                <p:cNvSpPr>
                  <a:spLocks noChangeArrowheads="1"/>
                </p:cNvSpPr>
                <p:nvPr/>
              </p:nvSpPr>
              <p:spPr bwMode="auto">
                <a:xfrm>
                  <a:off x="43" y="3358"/>
                  <a:ext cx="991" cy="768"/>
                </a:xfrm>
                <a:prstGeom prst="rect">
                  <a:avLst/>
                </a:prstGeom>
                <a:noFill/>
                <a:ln w="12700" cap="sq">
                  <a:solidFill>
                    <a:srgbClr val="000000"/>
                  </a:solidFill>
                  <a:miter lim="800000"/>
                  <a:headEnd type="none" w="sm" len="sm"/>
                  <a:tailEnd type="none" w="sm" len="sm"/>
                </a:ln>
                <a:effectLst/>
              </p:spPr>
              <p:txBody>
                <a:bodyPr anchor="ctr">
                  <a:prstTxWarp prst="textNoShape">
                    <a:avLst/>
                  </a:prstTxWarp>
                </a:bodyPr>
                <a:lstStyle/>
                <a:p>
                  <a:r>
                    <a:rPr kumimoji="1" lang="en-US">
                      <a:latin typeface="Times New Roman" pitchFamily="-110" charset="0"/>
                      <a:ea typeface="Times New Roman" pitchFamily="-110" charset="0"/>
                      <a:cs typeface="Times New Roman" pitchFamily="-110" charset="0"/>
                    </a:rPr>
                    <a:t>Meso/</a:t>
                  </a:r>
                </a:p>
                <a:p>
                  <a:r>
                    <a:rPr kumimoji="1" lang="en-US">
                      <a:latin typeface="Times New Roman" pitchFamily="-110" charset="0"/>
                      <a:ea typeface="Times New Roman" pitchFamily="-110" charset="0"/>
                      <a:cs typeface="Times New Roman" pitchFamily="-110" charset="0"/>
                    </a:rPr>
                    <a:t>Organizational Group/</a:t>
                  </a:r>
                </a:p>
                <a:p>
                  <a:r>
                    <a:rPr kumimoji="1" lang="en-US">
                      <a:latin typeface="Times New Roman" pitchFamily="-110" charset="0"/>
                      <a:ea typeface="Times New Roman" pitchFamily="-110" charset="0"/>
                      <a:cs typeface="Times New Roman" pitchFamily="-110" charset="0"/>
                    </a:rPr>
                    <a:t>Relational</a:t>
                  </a:r>
                  <a:endParaRPr kumimoji="1" lang="en-US">
                    <a:latin typeface="Times New Roman" pitchFamily="-110" charset="0"/>
                  </a:endParaRPr>
                </a:p>
              </p:txBody>
            </p:sp>
            <p:sp>
              <p:nvSpPr>
                <p:cNvPr id="1015843"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44" name="Group 36"/>
              <p:cNvGrpSpPr>
                <a:grpSpLocks/>
              </p:cNvGrpSpPr>
              <p:nvPr/>
            </p:nvGrpSpPr>
            <p:grpSpPr bwMode="auto">
              <a:xfrm>
                <a:off x="1077" y="3358"/>
                <a:ext cx="1434" cy="768"/>
                <a:chOff x="1077" y="3358"/>
                <a:chExt cx="1434" cy="768"/>
              </a:xfrm>
            </p:grpSpPr>
            <p:sp>
              <p:nvSpPr>
                <p:cNvPr id="1015845" name="Rectangle 37"/>
                <p:cNvSpPr>
                  <a:spLocks noChangeArrowheads="1"/>
                </p:cNvSpPr>
                <p:nvPr/>
              </p:nvSpPr>
              <p:spPr bwMode="auto">
                <a:xfrm>
                  <a:off x="1120" y="3358"/>
                  <a:ext cx="1348"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Identify organizations that discriminate against or otherwise oppress immigrants; setting-level influences on powerlessness</a:t>
                  </a:r>
                </a:p>
              </p:txBody>
            </p:sp>
            <p:sp>
              <p:nvSpPr>
                <p:cNvPr id="1015846"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47" name="Group 39"/>
              <p:cNvGrpSpPr>
                <a:grpSpLocks/>
              </p:cNvGrpSpPr>
              <p:nvPr/>
            </p:nvGrpSpPr>
            <p:grpSpPr bwMode="auto">
              <a:xfrm>
                <a:off x="2511" y="3358"/>
                <a:ext cx="1378" cy="768"/>
                <a:chOff x="2511" y="3358"/>
                <a:chExt cx="1378" cy="768"/>
              </a:xfrm>
            </p:grpSpPr>
            <p:sp>
              <p:nvSpPr>
                <p:cNvPr id="1015848" name="Rectangle 40"/>
                <p:cNvSpPr>
                  <a:spLocks noChangeArrowheads="1"/>
                </p:cNvSpPr>
                <p:nvPr/>
              </p:nvSpPr>
              <p:spPr bwMode="auto">
                <a:xfrm>
                  <a:off x="2554" y="3358"/>
                  <a:ext cx="129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Structural change in organizations to increase immigrant participation in decisions, esp. those affecting immigrants</a:t>
                  </a:r>
                </a:p>
              </p:txBody>
            </p:sp>
            <p:sp>
              <p:nvSpPr>
                <p:cNvPr id="1015849"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50" name="Group 42"/>
              <p:cNvGrpSpPr>
                <a:grpSpLocks/>
              </p:cNvGrpSpPr>
              <p:nvPr/>
            </p:nvGrpSpPr>
            <p:grpSpPr bwMode="auto">
              <a:xfrm>
                <a:off x="3889" y="3358"/>
                <a:ext cx="1408" cy="768"/>
                <a:chOff x="3889" y="3358"/>
                <a:chExt cx="1408" cy="768"/>
              </a:xfrm>
            </p:grpSpPr>
            <p:sp>
              <p:nvSpPr>
                <p:cNvPr id="1015851" name="Rectangle 43"/>
                <p:cNvSpPr>
                  <a:spLocks noChangeArrowheads="1"/>
                </p:cNvSpPr>
                <p:nvPr/>
              </p:nvSpPr>
              <p:spPr bwMode="auto">
                <a:xfrm>
                  <a:off x="3932" y="3358"/>
                  <a:ext cx="1322" cy="768"/>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Assist advocacy &amp; other organizations promoting political rights and wellness of immigrants</a:t>
                  </a:r>
                  <a:endParaRPr kumimoji="1" lang="en-US" sz="1300">
                    <a:solidFill>
                      <a:srgbClr val="FFFF00"/>
                    </a:solidFill>
                    <a:latin typeface="Times New Roman" pitchFamily="-110" charset="0"/>
                  </a:endParaRPr>
                </a:p>
              </p:txBody>
            </p:sp>
            <p:sp>
              <p:nvSpPr>
                <p:cNvPr id="1015852"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53" name="Group 45"/>
              <p:cNvGrpSpPr>
                <a:grpSpLocks/>
              </p:cNvGrpSpPr>
              <p:nvPr/>
            </p:nvGrpSpPr>
            <p:grpSpPr bwMode="auto">
              <a:xfrm>
                <a:off x="0" y="4126"/>
                <a:ext cx="1077" cy="864"/>
                <a:chOff x="0" y="4126"/>
                <a:chExt cx="1077" cy="864"/>
              </a:xfrm>
            </p:grpSpPr>
            <p:sp>
              <p:nvSpPr>
                <p:cNvPr id="1015854" name="Rectangle 46"/>
                <p:cNvSpPr>
                  <a:spLocks noChangeArrowheads="1"/>
                </p:cNvSpPr>
                <p:nvPr/>
              </p:nvSpPr>
              <p:spPr bwMode="auto">
                <a:xfrm>
                  <a:off x="43" y="4126"/>
                  <a:ext cx="991" cy="864"/>
                </a:xfrm>
                <a:prstGeom prst="rect">
                  <a:avLst/>
                </a:prstGeom>
                <a:noFill/>
                <a:ln w="12700" cap="sq">
                  <a:solidFill>
                    <a:srgbClr val="000000"/>
                  </a:solidFill>
                  <a:miter lim="800000"/>
                  <a:headEnd type="none" w="sm" len="sm"/>
                  <a:tailEnd type="none" w="sm" len="sm"/>
                </a:ln>
                <a:effectLst/>
              </p:spPr>
              <p:txBody>
                <a:bodyPr lIns="0" rIns="0" anchor="ctr">
                  <a:prstTxWarp prst="textNoShape">
                    <a:avLst/>
                  </a:prstTxWarp>
                </a:bodyPr>
                <a:lstStyle/>
                <a:p>
                  <a:r>
                    <a:rPr kumimoji="1" lang="en-US" sz="1600">
                      <a:latin typeface="Times New Roman" pitchFamily="-110" charset="0"/>
                      <a:ea typeface="Times New Roman" pitchFamily="-110" charset="0"/>
                      <a:cs typeface="Times New Roman" pitchFamily="-110" charset="0"/>
                    </a:rPr>
                    <a:t>Micro/Individual/ Personal/</a:t>
                  </a:r>
                </a:p>
                <a:p>
                  <a:r>
                    <a:rPr kumimoji="1" lang="en-US" sz="1600">
                      <a:latin typeface="Times New Roman" pitchFamily="-110" charset="0"/>
                      <a:ea typeface="Times New Roman" pitchFamily="-110" charset="0"/>
                      <a:cs typeface="Times New Roman" pitchFamily="-110" charset="0"/>
                    </a:rPr>
                    <a:t>Psychological</a:t>
                  </a:r>
                  <a:r>
                    <a:rPr kumimoji="1" lang="en-US" sz="1200">
                      <a:latin typeface="Times New Roman" pitchFamily="-110" charset="0"/>
                      <a:ea typeface="Times New Roman" pitchFamily="-110" charset="0"/>
                      <a:cs typeface="Times New Roman" pitchFamily="-110" charset="0"/>
                    </a:rPr>
                    <a:t> (emotional, cognitive, behavioral, spiritual):</a:t>
                  </a:r>
                  <a:endParaRPr kumimoji="1" lang="en-US" sz="2400">
                    <a:latin typeface="Times New Roman" pitchFamily="-110" charset="0"/>
                  </a:endParaRPr>
                </a:p>
              </p:txBody>
            </p:sp>
            <p:sp>
              <p:nvSpPr>
                <p:cNvPr id="1015855"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56" name="Group 48"/>
              <p:cNvGrpSpPr>
                <a:grpSpLocks/>
              </p:cNvGrpSpPr>
              <p:nvPr/>
            </p:nvGrpSpPr>
            <p:grpSpPr bwMode="auto">
              <a:xfrm>
                <a:off x="1077" y="4126"/>
                <a:ext cx="1434" cy="864"/>
                <a:chOff x="1077" y="4126"/>
                <a:chExt cx="1434" cy="864"/>
              </a:xfrm>
            </p:grpSpPr>
            <p:sp>
              <p:nvSpPr>
                <p:cNvPr id="1015857" name="Rectangle 49"/>
                <p:cNvSpPr>
                  <a:spLocks noChangeArrowheads="1"/>
                </p:cNvSpPr>
                <p:nvPr/>
              </p:nvSpPr>
              <p:spPr bwMode="auto">
                <a:xfrm>
                  <a:off x="1120" y="4126"/>
                  <a:ext cx="1348"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endParaRPr kumimoji="1" lang="en-US" sz="1300">
                    <a:latin typeface="Times New Roman" pitchFamily="-110" charset="0"/>
                    <a:ea typeface="Times New Roman" pitchFamily="-110" charset="0"/>
                    <a:cs typeface="Times New Roman" pitchFamily="-110" charset="0"/>
                  </a:endParaRPr>
                </a:p>
                <a:p>
                  <a:r>
                    <a:rPr kumimoji="1" lang="en-US" sz="1400">
                      <a:solidFill>
                        <a:srgbClr val="FFFF00"/>
                      </a:solidFill>
                      <a:latin typeface="Times New Roman" pitchFamily="-110" charset="0"/>
                      <a:ea typeface="Times New Roman" pitchFamily="-110" charset="0"/>
                      <a:cs typeface="Times New Roman" pitchFamily="-110" charset="0"/>
                    </a:rPr>
                    <a:t>Oppressive migrant family structures &amp; dynamics, internalized oppression, political apathy</a:t>
                  </a:r>
                  <a:endParaRPr kumimoji="1" lang="en-US" sz="1400">
                    <a:solidFill>
                      <a:srgbClr val="FFFF00"/>
                    </a:solidFill>
                    <a:latin typeface="Times New Roman" pitchFamily="-110" charset="0"/>
                  </a:endParaRPr>
                </a:p>
              </p:txBody>
            </p:sp>
            <p:sp>
              <p:nvSpPr>
                <p:cNvPr id="1015858"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59" name="Group 51"/>
              <p:cNvGrpSpPr>
                <a:grpSpLocks/>
              </p:cNvGrpSpPr>
              <p:nvPr/>
            </p:nvGrpSpPr>
            <p:grpSpPr bwMode="auto">
              <a:xfrm>
                <a:off x="2511" y="4126"/>
                <a:ext cx="1378" cy="864"/>
                <a:chOff x="2511" y="4126"/>
                <a:chExt cx="1378" cy="864"/>
              </a:xfrm>
            </p:grpSpPr>
            <p:sp>
              <p:nvSpPr>
                <p:cNvPr id="1015860" name="Rectangle 52"/>
                <p:cNvSpPr>
                  <a:spLocks noChangeArrowheads="1"/>
                </p:cNvSpPr>
                <p:nvPr/>
              </p:nvSpPr>
              <p:spPr bwMode="auto">
                <a:xfrm>
                  <a:off x="2554" y="4126"/>
                  <a:ext cx="1292" cy="864"/>
                </a:xfrm>
                <a:prstGeom prst="rect">
                  <a:avLst/>
                </a:prstGeom>
                <a:noFill/>
                <a:ln w="12700" cap="sq">
                  <a:solidFill>
                    <a:srgbClr val="000000"/>
                  </a:solidFill>
                  <a:miter lim="800000"/>
                  <a:headEnd type="none" w="sm" len="sm"/>
                  <a:tailEnd type="none" w="sm" len="sm"/>
                </a:ln>
                <a:effectLst/>
              </p:spPr>
              <p:txBody>
                <a:bodyPr rIns="0">
                  <a:prstTxWarp prst="textNoShape">
                    <a:avLst/>
                  </a:prstTxWarp>
                </a:bodyPr>
                <a:lstStyle/>
                <a:p>
                  <a:r>
                    <a:rPr kumimoji="1" lang="en-US" sz="1300">
                      <a:solidFill>
                        <a:srgbClr val="FFFF00"/>
                      </a:solidFill>
                      <a:latin typeface="Times New Roman" pitchFamily="-110" charset="0"/>
                      <a:ea typeface="Times New Roman" pitchFamily="-110" charset="0"/>
                      <a:cs typeface="Times New Roman" pitchFamily="-110" charset="0"/>
                    </a:rPr>
                    <a:t>Develop immigrant political consciousness, skills, knowledge, activism, leadership; Public education to change anti-immigrant beliefs &amp; behaviors</a:t>
                  </a:r>
                </a:p>
              </p:txBody>
            </p:sp>
            <p:sp>
              <p:nvSpPr>
                <p:cNvPr id="1015861"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nvGrpSpPr>
              <p:cNvPr id="1015862" name="Group 54"/>
              <p:cNvGrpSpPr>
                <a:grpSpLocks/>
              </p:cNvGrpSpPr>
              <p:nvPr/>
            </p:nvGrpSpPr>
            <p:grpSpPr bwMode="auto">
              <a:xfrm>
                <a:off x="3889" y="4126"/>
                <a:ext cx="1408" cy="864"/>
                <a:chOff x="3889" y="4126"/>
                <a:chExt cx="1408" cy="864"/>
              </a:xfrm>
            </p:grpSpPr>
            <p:sp>
              <p:nvSpPr>
                <p:cNvPr id="1015863" name="Rectangle 55"/>
                <p:cNvSpPr>
                  <a:spLocks noChangeArrowheads="1"/>
                </p:cNvSpPr>
                <p:nvPr/>
              </p:nvSpPr>
              <p:spPr bwMode="auto">
                <a:xfrm>
                  <a:off x="3932" y="4126"/>
                  <a:ext cx="1322" cy="864"/>
                </a:xfrm>
                <a:prstGeom prst="rect">
                  <a:avLst/>
                </a:prstGeom>
                <a:noFill/>
                <a:ln w="12700" cap="sq">
                  <a:solidFill>
                    <a:srgbClr val="000000"/>
                  </a:solidFill>
                  <a:miter lim="800000"/>
                  <a:headEnd type="none" w="sm" len="sm"/>
                  <a:tailEnd type="none" w="sm" len="sm"/>
                </a:ln>
                <a:effectLst/>
              </p:spPr>
              <p:txBody>
                <a:bodyPr>
                  <a:prstTxWarp prst="textNoShape">
                    <a:avLst/>
                  </a:prstTxWarp>
                </a:bodyPr>
                <a:lstStyle/>
                <a:p>
                  <a:r>
                    <a:rPr kumimoji="1" lang="en-US" sz="1400">
                      <a:solidFill>
                        <a:srgbClr val="FFFF00"/>
                      </a:solidFill>
                      <a:latin typeface="Times New Roman" pitchFamily="-110" charset="0"/>
                      <a:ea typeface="Times New Roman" pitchFamily="-110" charset="0"/>
                      <a:cs typeface="Times New Roman" pitchFamily="-110" charset="0"/>
                    </a:rPr>
                    <a:t>Enhance participation, political wellness, self-efficacy of immigrants [which improves democracy for all]</a:t>
                  </a:r>
                  <a:endParaRPr kumimoji="1" lang="en-US" sz="1400">
                    <a:solidFill>
                      <a:srgbClr val="FFFF00"/>
                    </a:solidFill>
                    <a:latin typeface="Times New Roman" pitchFamily="-110" charset="0"/>
                  </a:endParaRPr>
                </a:p>
              </p:txBody>
            </p:sp>
            <p:sp>
              <p:nvSpPr>
                <p:cNvPr id="1015864"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ffectLst/>
              </p:spPr>
              <p:txBody>
                <a:bodyPr wrap="none">
                  <a:prstTxWarp prst="textNoShape">
                    <a:avLst/>
                  </a:prstTxWarp>
                </a:bodyPr>
                <a:lstStyle/>
                <a:p>
                  <a:endParaRPr lang="en-US"/>
                </a:p>
              </p:txBody>
            </p:sp>
          </p:grpSp>
        </p:grpSp>
        <p:sp>
          <p:nvSpPr>
            <p:cNvPr id="1015865"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ffectLst/>
          </p:spPr>
          <p:txBody>
            <a:bodyPr wrap="none">
              <a:prstTxWarp prst="textNoShape">
                <a:avLst/>
              </a:prstTxWarp>
            </a:bodyPr>
            <a:lstStyle/>
            <a:p>
              <a:endParaRPr lang="en-US"/>
            </a:p>
          </p:txBody>
        </p:sp>
      </p:grpSp>
      <p:sp>
        <p:nvSpPr>
          <p:cNvPr id="1015867" name="Text Box 59"/>
          <p:cNvSpPr txBox="1">
            <a:spLocks noChangeArrowheads="1"/>
          </p:cNvSpPr>
          <p:nvPr/>
        </p:nvSpPr>
        <p:spPr bwMode="auto">
          <a:xfrm>
            <a:off x="1828800" y="2971800"/>
            <a:ext cx="2133600" cy="1368425"/>
          </a:xfrm>
          <a:prstGeom prst="rect">
            <a:avLst/>
          </a:prstGeom>
          <a:noFill/>
          <a:ln w="9525">
            <a:noFill/>
            <a:miter lim="800000"/>
            <a:headEnd/>
            <a:tailEnd/>
          </a:ln>
          <a:effectLst/>
        </p:spPr>
        <p:txBody>
          <a:bodyPr>
            <a:prstTxWarp prst="textNoShape">
              <a:avLst/>
            </a:prstTxWarp>
            <a:spAutoFit/>
          </a:bodyPr>
          <a:lstStyle/>
          <a:p>
            <a:pPr>
              <a:spcBef>
                <a:spcPct val="50000"/>
              </a:spcBef>
            </a:pPr>
            <a:r>
              <a:rPr kumimoji="1" lang="en-US" sz="1400">
                <a:solidFill>
                  <a:srgbClr val="FFFF00"/>
                </a:solidFill>
                <a:latin typeface="Times New Roman" pitchFamily="-110" charset="0"/>
              </a:rPr>
              <a:t>Oppressive political structures in both origin &amp; host societies (eg, profiling &amp; other discriminatory employment, housing &amp; education policies)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57200" y="0"/>
            <a:ext cx="8229600" cy="762000"/>
          </a:xfrm>
        </p:spPr>
        <p:txBody>
          <a:bodyPr/>
          <a:lstStyle/>
          <a:p>
            <a:r>
              <a:rPr lang="en-US"/>
              <a:t>Grazie!</a:t>
            </a:r>
          </a:p>
        </p:txBody>
      </p:sp>
      <p:sp>
        <p:nvSpPr>
          <p:cNvPr id="956419" name="Rectangle 3"/>
          <p:cNvSpPr>
            <a:spLocks noGrp="1" noChangeArrowheads="1"/>
          </p:cNvSpPr>
          <p:nvPr>
            <p:ph type="body" idx="1"/>
          </p:nvPr>
        </p:nvSpPr>
        <p:spPr>
          <a:xfrm>
            <a:off x="0" y="838200"/>
            <a:ext cx="9144000" cy="6019800"/>
          </a:xfrm>
        </p:spPr>
        <p:txBody>
          <a:bodyPr/>
          <a:lstStyle/>
          <a:p>
            <a:pPr marL="231775" indent="-231775">
              <a:lnSpc>
                <a:spcPct val="80000"/>
              </a:lnSpc>
              <a:buFont typeface="Wingdings" pitchFamily="-110" charset="2"/>
              <a:buNone/>
            </a:pPr>
            <a:r>
              <a:rPr lang="en-US" sz="1800">
                <a:effectLst/>
              </a:rPr>
              <a:t>References </a:t>
            </a:r>
          </a:p>
          <a:p>
            <a:pPr marL="231775" indent="-231775">
              <a:lnSpc>
                <a:spcPct val="80000"/>
              </a:lnSpc>
              <a:buFont typeface="Wingdings" pitchFamily="-110" charset="2"/>
              <a:buNone/>
            </a:pPr>
            <a:r>
              <a:rPr lang="en-US" sz="1000">
                <a:effectLst/>
              </a:rPr>
              <a:t>Adrian, M. (2006). Laicite Unveiled: A Case Study in Human Rights, Religion, and Culture in France. </a:t>
            </a:r>
            <a:r>
              <a:rPr lang="en-US" sz="1000" i="1">
                <a:effectLst/>
              </a:rPr>
              <a:t>Human Rights Review, 8</a:t>
            </a:r>
            <a:r>
              <a:rPr lang="en-US" sz="1000">
                <a:effectLst/>
              </a:rPr>
              <a:t>(1), 102-114.</a:t>
            </a:r>
            <a:endParaRPr lang="fr-FR" sz="1000">
              <a:effectLst/>
            </a:endParaRPr>
          </a:p>
          <a:p>
            <a:pPr marL="231775" indent="-231775">
              <a:lnSpc>
                <a:spcPct val="80000"/>
              </a:lnSpc>
              <a:buFont typeface="Wingdings" pitchFamily="-110" charset="2"/>
              <a:buNone/>
            </a:pPr>
            <a:r>
              <a:rPr lang="fr-FR" sz="1000">
                <a:effectLst/>
              </a:rPr>
              <a:t>Avramov, D., &amp; Cliquet, R. (2007). </a:t>
            </a:r>
            <a:r>
              <a:rPr lang="en-US" sz="1000">
                <a:effectLst/>
              </a:rPr>
              <a:t>Xenophobia and Integration of Immigrants. Attitudes of Europeans towards Foreigners. </a:t>
            </a:r>
            <a:r>
              <a:rPr lang="en-US" sz="1000" i="1">
                <a:effectLst/>
              </a:rPr>
              <a:t>Zeitschrift fur Bevolkerungswissenschaft, 32</a:t>
            </a:r>
            <a:r>
              <a:rPr lang="en-US" sz="1000">
                <a:effectLst/>
              </a:rPr>
              <a:t>(3-4), 533-560.</a:t>
            </a:r>
          </a:p>
          <a:p>
            <a:pPr marL="231775" indent="-231775">
              <a:lnSpc>
                <a:spcPct val="80000"/>
              </a:lnSpc>
              <a:buFont typeface="Wingdings" pitchFamily="-110" charset="2"/>
              <a:buNone/>
            </a:pPr>
            <a:r>
              <a:rPr lang="en-US" sz="1000">
                <a:effectLst/>
              </a:rPr>
              <a:t>Berry, J. W., Phinney, J. S., Sam, D. L., &amp; Vedder, P. (2006). Immigrant Youth: Acculturation, Identity, and Adaptation. </a:t>
            </a:r>
            <a:r>
              <a:rPr lang="en-US" sz="1000" i="1">
                <a:effectLst/>
              </a:rPr>
              <a:t>Applied Psychology: An International Review, 55</a:t>
            </a:r>
            <a:r>
              <a:rPr lang="en-US" sz="1000">
                <a:effectLst/>
              </a:rPr>
              <a:t>(3), 303-332.</a:t>
            </a:r>
          </a:p>
          <a:p>
            <a:pPr marL="231775" indent="-231775">
              <a:lnSpc>
                <a:spcPct val="80000"/>
              </a:lnSpc>
              <a:buFont typeface="Wingdings" pitchFamily="-110" charset="2"/>
              <a:buNone/>
            </a:pPr>
            <a:r>
              <a:rPr lang="en-US" sz="1000">
                <a:effectLst/>
              </a:rPr>
              <a:t>Carter, D. M. (1997). </a:t>
            </a:r>
            <a:r>
              <a:rPr lang="en-US" sz="1000" i="1">
                <a:effectLst/>
              </a:rPr>
              <a:t>States of Grace: Senegalese in Italy and the New European Immigration</a:t>
            </a:r>
            <a:r>
              <a:rPr lang="en-US" sz="1000">
                <a:effectLst/>
              </a:rPr>
              <a:t>. Univ. of Minnesota Press.</a:t>
            </a:r>
          </a:p>
          <a:p>
            <a:pPr marL="231775" indent="-231775">
              <a:lnSpc>
                <a:spcPct val="80000"/>
              </a:lnSpc>
              <a:buFont typeface="Wingdings" pitchFamily="-110" charset="2"/>
              <a:buNone/>
            </a:pPr>
            <a:r>
              <a:rPr lang="en-US" sz="1000">
                <a:effectLst/>
              </a:rPr>
              <a:t>Casella, A., &amp; Massari, L. (2007). The 2006 Pardon: A Sensible Hope for a Judicious Clemency. </a:t>
            </a:r>
            <a:r>
              <a:rPr lang="en-US" sz="1000" i="1">
                <a:effectLst/>
              </a:rPr>
              <a:t>Aggiornamenti Sociali, 58</a:t>
            </a:r>
            <a:r>
              <a:rPr lang="en-US" sz="1000">
                <a:effectLst/>
              </a:rPr>
              <a:t>(3), 175-186.</a:t>
            </a:r>
          </a:p>
          <a:p>
            <a:pPr marL="231775" indent="-231775">
              <a:lnSpc>
                <a:spcPct val="80000"/>
              </a:lnSpc>
              <a:buFont typeface="Wingdings" pitchFamily="-110" charset="2"/>
              <a:buNone/>
            </a:pPr>
            <a:r>
              <a:rPr lang="en-US" sz="1000">
                <a:effectLst/>
              </a:rPr>
              <a:t>Christens, B., &amp; Perkins, D. D. (2008). Transdisciplinary, multilevel action research to enhance ecological and psycho-political validity. </a:t>
            </a:r>
            <a:r>
              <a:rPr lang="en-US" sz="1000" i="1">
                <a:effectLst/>
              </a:rPr>
              <a:t>Journal of Community Psychology, 36</a:t>
            </a:r>
            <a:r>
              <a:rPr lang="en-US" sz="1000">
                <a:effectLst/>
              </a:rPr>
              <a:t>(2), 214-231.</a:t>
            </a:r>
          </a:p>
          <a:p>
            <a:pPr marL="231775" indent="-231775">
              <a:lnSpc>
                <a:spcPct val="80000"/>
              </a:lnSpc>
              <a:buFont typeface="Wingdings" pitchFamily="-110" charset="2"/>
              <a:buNone/>
            </a:pPr>
            <a:r>
              <a:rPr lang="en-US" sz="1000">
                <a:effectLst/>
              </a:rPr>
              <a:t>Collins, J. (2007). Immigrants as victims of crime and criminal justice discourse in Australia. </a:t>
            </a:r>
            <a:r>
              <a:rPr lang="en-US" sz="1000" i="1">
                <a:effectLst/>
              </a:rPr>
              <a:t>International Review of Victimology, 14</a:t>
            </a:r>
            <a:r>
              <a:rPr lang="en-US" sz="1000">
                <a:effectLst/>
              </a:rPr>
              <a:t>(1), 57-79.</a:t>
            </a:r>
          </a:p>
          <a:p>
            <a:pPr marL="231775" indent="-231775">
              <a:lnSpc>
                <a:spcPct val="80000"/>
              </a:lnSpc>
              <a:buFont typeface="Wingdings" pitchFamily="-110" charset="2"/>
              <a:buNone/>
            </a:pPr>
            <a:r>
              <a:rPr lang="en-US" sz="1000">
                <a:effectLst/>
              </a:rPr>
              <a:t>El Yamani, M., Juteau, D., &amp; McAndrew, M. (1993). Immigration: What Do Quebecers Fear? </a:t>
            </a:r>
            <a:r>
              <a:rPr lang="en-US" sz="1000" i="1">
                <a:effectLst/>
              </a:rPr>
              <a:t>Revue internationale d'action communautaire/International Review of Community Development</a:t>
            </a:r>
            <a:r>
              <a:rPr lang="en-US" sz="1000">
                <a:effectLst/>
              </a:rPr>
              <a:t>(autumn), 61-70.</a:t>
            </a:r>
          </a:p>
          <a:p>
            <a:pPr marL="231775" indent="-231775">
              <a:lnSpc>
                <a:spcPct val="80000"/>
              </a:lnSpc>
              <a:buFont typeface="Wingdings" pitchFamily="-110" charset="2"/>
              <a:buNone/>
            </a:pPr>
            <a:r>
              <a:rPr lang="en-US" sz="1000">
                <a:effectLst/>
              </a:rPr>
              <a:t>Fong, V. L. (2008). The other side of the healthy immigrant paradox: Chinese sojourners in Ireland and Britain who return to China due to personal and familial health crises. </a:t>
            </a:r>
            <a:r>
              <a:rPr lang="it-IT" sz="1000" i="1">
                <a:effectLst/>
              </a:rPr>
              <a:t>Culture, Medicine and Psychiatry, 32</a:t>
            </a:r>
            <a:r>
              <a:rPr lang="it-IT" sz="1000">
                <a:effectLst/>
              </a:rPr>
              <a:t>(4), 627-641.</a:t>
            </a:r>
          </a:p>
          <a:p>
            <a:pPr marL="231775" indent="-231775">
              <a:lnSpc>
                <a:spcPct val="80000"/>
              </a:lnSpc>
              <a:buFont typeface="Wingdings" pitchFamily="-110" charset="2"/>
              <a:buNone/>
            </a:pPr>
            <a:r>
              <a:rPr lang="it-IT" sz="1000">
                <a:effectLst/>
              </a:rPr>
              <a:t>García-Ramírez, M., Paloma, Suarez-Balcazar, Y., &amp; Balcazar, F. (in press). </a:t>
            </a:r>
            <a:r>
              <a:rPr lang="en-US" sz="1000">
                <a:effectLst/>
              </a:rPr>
              <a:t>Building International Collaborative Capacity: Contributions of Community Psychologists to a European Network. </a:t>
            </a:r>
            <a:r>
              <a:rPr lang="en-US" sz="1000" i="1">
                <a:effectLst/>
              </a:rPr>
              <a:t>American J. of Community Psychology</a:t>
            </a:r>
            <a:r>
              <a:rPr lang="en-US" sz="1000">
                <a:effectLst/>
              </a:rPr>
              <a:t>.</a:t>
            </a:r>
          </a:p>
          <a:p>
            <a:pPr marL="231775" indent="-231775">
              <a:lnSpc>
                <a:spcPct val="80000"/>
              </a:lnSpc>
              <a:buFont typeface="Wingdings" pitchFamily="-110" charset="2"/>
              <a:buNone/>
            </a:pPr>
            <a:r>
              <a:rPr lang="en-US" sz="1000">
                <a:effectLst/>
              </a:rPr>
              <a:t>Geddes, M. (2000). Tackling Social Exclusion in the European Union? The Limits to the New Orthodoxy of Local Partnership. </a:t>
            </a:r>
            <a:r>
              <a:rPr lang="en-US" sz="1000" i="1">
                <a:effectLst/>
              </a:rPr>
              <a:t>International Journal of Urban and Regional Research, 24</a:t>
            </a:r>
            <a:r>
              <a:rPr lang="en-US" sz="1000">
                <a:effectLst/>
              </a:rPr>
              <a:t>(4), 782-800.</a:t>
            </a:r>
          </a:p>
          <a:p>
            <a:pPr marL="231775" indent="-231775">
              <a:lnSpc>
                <a:spcPct val="80000"/>
              </a:lnSpc>
              <a:buFont typeface="Wingdings" pitchFamily="-110" charset="2"/>
              <a:buNone/>
            </a:pPr>
            <a:r>
              <a:rPr lang="en-US" sz="1000">
                <a:effectLst/>
              </a:rPr>
              <a:t>Goodkind, J. R., &amp; Foster-Fishman, P. G. (2002). Integrating diversity and fostering interdependence: Ecological lessons learned about refugee participation in multiethnic communities. </a:t>
            </a:r>
            <a:r>
              <a:rPr lang="en-US" sz="1000" i="1">
                <a:effectLst/>
              </a:rPr>
              <a:t>Journal of Community Psychology, 30</a:t>
            </a:r>
            <a:r>
              <a:rPr lang="en-US" sz="1000">
                <a:effectLst/>
              </a:rPr>
              <a:t>(4), 389-410.</a:t>
            </a:r>
          </a:p>
          <a:p>
            <a:pPr marL="231775" indent="-231775">
              <a:lnSpc>
                <a:spcPct val="80000"/>
              </a:lnSpc>
              <a:buFont typeface="Wingdings" pitchFamily="-110" charset="2"/>
              <a:buNone/>
            </a:pPr>
            <a:r>
              <a:rPr lang="en-US" sz="1000">
                <a:effectLst/>
              </a:rPr>
              <a:t>Grillo, R. D., &amp; Pratt, J. C. (Eds.). (2002). </a:t>
            </a:r>
            <a:r>
              <a:rPr lang="en-US" sz="1000" i="1">
                <a:effectLst/>
              </a:rPr>
              <a:t>The politics of recognizing difference: Multiculturalism Italian-style</a:t>
            </a:r>
            <a:r>
              <a:rPr lang="en-US" sz="1000">
                <a:effectLst/>
              </a:rPr>
              <a:t>. Ashgate.</a:t>
            </a:r>
            <a:endParaRPr lang="sv-SE" sz="1000">
              <a:effectLst/>
            </a:endParaRPr>
          </a:p>
          <a:p>
            <a:pPr marL="231775" indent="-231775">
              <a:lnSpc>
                <a:spcPct val="80000"/>
              </a:lnSpc>
              <a:buFont typeface="Wingdings" pitchFamily="-110" charset="2"/>
              <a:buNone/>
            </a:pPr>
            <a:r>
              <a:rPr lang="sv-SE" sz="1000">
                <a:effectLst/>
              </a:rPr>
              <a:t>Liebkind, K., &amp; Jasinskaja-Lahti, I. (2000). </a:t>
            </a:r>
            <a:r>
              <a:rPr lang="en-US" sz="1000">
                <a:effectLst/>
              </a:rPr>
              <a:t>The influence of experiences of discrimination on psychological stress: A comparison of seven immigrant groups. </a:t>
            </a:r>
            <a:r>
              <a:rPr lang="en-US" sz="1000" i="1">
                <a:effectLst/>
              </a:rPr>
              <a:t>Journal of Community &amp; Applied Social Psychology, 10</a:t>
            </a:r>
            <a:r>
              <a:rPr lang="en-US" sz="1000">
                <a:effectLst/>
              </a:rPr>
              <a:t>(1), 1-16.</a:t>
            </a:r>
          </a:p>
          <a:p>
            <a:pPr marL="231775" indent="-231775">
              <a:lnSpc>
                <a:spcPct val="80000"/>
              </a:lnSpc>
              <a:buFont typeface="Wingdings" pitchFamily="-110" charset="2"/>
              <a:buNone/>
            </a:pPr>
            <a:r>
              <a:rPr lang="en-US" sz="1000">
                <a:effectLst/>
              </a:rPr>
              <a:t>Martens, P. L. (2000). Immigrants as victims of crime. </a:t>
            </a:r>
            <a:r>
              <a:rPr lang="en-US" sz="1000" i="1">
                <a:effectLst/>
              </a:rPr>
              <a:t>International Review of Victimology, 8</a:t>
            </a:r>
            <a:r>
              <a:rPr lang="en-US" sz="1000">
                <a:effectLst/>
              </a:rPr>
              <a:t>(2), 199-216.</a:t>
            </a:r>
          </a:p>
          <a:p>
            <a:pPr marL="231775" indent="-231775">
              <a:lnSpc>
                <a:spcPct val="80000"/>
              </a:lnSpc>
              <a:buFont typeface="Wingdings" pitchFamily="-110" charset="2"/>
              <a:buNone/>
            </a:pPr>
            <a:r>
              <a:rPr lang="en-US" sz="1000">
                <a:effectLst/>
              </a:rPr>
              <a:t>Mazumdar, S., Mazumdar, S., Docuyanan, F., &amp; McLaughlin, C. M. (2000). Creating a sense of place: The Vietnamese-Americans and Little Saigon. </a:t>
            </a:r>
            <a:r>
              <a:rPr lang="en-US" sz="1000" i="1">
                <a:effectLst/>
              </a:rPr>
              <a:t>Journal of Environmental Psychology, 20</a:t>
            </a:r>
            <a:r>
              <a:rPr lang="en-US" sz="1000">
                <a:effectLst/>
              </a:rPr>
              <a:t>(4), 319-333.</a:t>
            </a:r>
          </a:p>
          <a:p>
            <a:pPr marL="231775" indent="-231775">
              <a:lnSpc>
                <a:spcPct val="80000"/>
              </a:lnSpc>
              <a:buFont typeface="Wingdings" pitchFamily="-110" charset="2"/>
              <a:buNone/>
            </a:pPr>
            <a:r>
              <a:rPr lang="en-US" sz="1000">
                <a:effectLst/>
              </a:rPr>
              <a:t>Naber, N. (2006). The Rules of Forced Engagement: Race, Gender, and the Culture of Fear among Arab Immigrants in San Francisco Post-9/11. </a:t>
            </a:r>
            <a:r>
              <a:rPr lang="en-US" sz="1000" i="1">
                <a:effectLst/>
              </a:rPr>
              <a:t>Cultural Dynamics, 18</a:t>
            </a:r>
            <a:r>
              <a:rPr lang="en-US" sz="1000">
                <a:effectLst/>
              </a:rPr>
              <a:t>(3), 235-267.</a:t>
            </a:r>
          </a:p>
          <a:p>
            <a:pPr marL="231775" indent="-231775">
              <a:lnSpc>
                <a:spcPct val="80000"/>
              </a:lnSpc>
              <a:buFont typeface="Wingdings" pitchFamily="-110" charset="2"/>
              <a:buNone/>
            </a:pPr>
            <a:r>
              <a:rPr lang="en-US" sz="1000">
                <a:effectLst/>
              </a:rPr>
              <a:t>Pager, D. (2008). The Republican ideal?: National minorities and the criminal justice system in contemporary France. </a:t>
            </a:r>
            <a:r>
              <a:rPr lang="it-IT" sz="1000" i="1">
                <a:effectLst/>
              </a:rPr>
              <a:t>Punishment &amp; Society, 10</a:t>
            </a:r>
            <a:r>
              <a:rPr lang="it-IT" sz="1000">
                <a:effectLst/>
              </a:rPr>
              <a:t>(4), 375-400.</a:t>
            </a:r>
          </a:p>
          <a:p>
            <a:pPr marL="231775" indent="-231775">
              <a:lnSpc>
                <a:spcPct val="80000"/>
              </a:lnSpc>
              <a:buFont typeface="Wingdings" pitchFamily="-110" charset="2"/>
              <a:buNone/>
            </a:pPr>
            <a:r>
              <a:rPr lang="it-IT" sz="1000">
                <a:effectLst/>
              </a:rPr>
              <a:t>Prezza, M., Zampatti, E., Pacilli, M. G., &amp; Paoliello, A. (2008). </a:t>
            </a:r>
            <a:r>
              <a:rPr lang="en-US" sz="1000">
                <a:effectLst/>
              </a:rPr>
              <a:t>Territorial sense of community, ethnic prejudice and political orientation. </a:t>
            </a:r>
            <a:r>
              <a:rPr lang="en-US" sz="1000" i="1">
                <a:effectLst/>
              </a:rPr>
              <a:t>Journal of Community &amp; Applied Social Psychology, 18</a:t>
            </a:r>
            <a:r>
              <a:rPr lang="en-US" sz="1000">
                <a:effectLst/>
              </a:rPr>
              <a:t>(4), 315-332.</a:t>
            </a:r>
          </a:p>
          <a:p>
            <a:pPr marL="231775" indent="-231775">
              <a:lnSpc>
                <a:spcPct val="80000"/>
              </a:lnSpc>
              <a:buFont typeface="Wingdings" pitchFamily="-110" charset="2"/>
              <a:buNone/>
            </a:pPr>
            <a:r>
              <a:rPr lang="en-US" sz="1000">
                <a:effectLst/>
              </a:rPr>
              <a:t>Ricucci, R. (2008). Educating immigrant children in a 'newcomer' immigration country. A case study. </a:t>
            </a:r>
            <a:r>
              <a:rPr lang="en-US" sz="1000" i="1">
                <a:effectLst/>
              </a:rPr>
              <a:t>Intercultural Education, 19(5</a:t>
            </a:r>
            <a:r>
              <a:rPr lang="en-US" sz="1000">
                <a:effectLst/>
              </a:rPr>
              <a:t>), 449-460.</a:t>
            </a:r>
          </a:p>
          <a:p>
            <a:pPr marL="231775" indent="-231775">
              <a:lnSpc>
                <a:spcPct val="80000"/>
              </a:lnSpc>
              <a:buFont typeface="Wingdings" pitchFamily="-110" charset="2"/>
              <a:buNone/>
            </a:pPr>
            <a:r>
              <a:rPr lang="en-US" sz="1000">
                <a:effectLst/>
              </a:rPr>
              <a:t>Simon, B., &amp; Ruhs, D. (2008). Identity and politicization among Turkish migrants in Germany: The role of dual identification. </a:t>
            </a:r>
            <a:r>
              <a:rPr lang="en-US" sz="1000" i="1">
                <a:effectLst/>
              </a:rPr>
              <a:t>Journal of Personality and Social Psychology, 95</a:t>
            </a:r>
            <a:r>
              <a:rPr lang="en-US" sz="1000">
                <a:effectLst/>
              </a:rPr>
              <a:t>(6), 1354-1366.</a:t>
            </a:r>
          </a:p>
          <a:p>
            <a:pPr marL="231775" indent="-231775">
              <a:lnSpc>
                <a:spcPct val="80000"/>
              </a:lnSpc>
              <a:buFont typeface="Wingdings" pitchFamily="-110" charset="2"/>
              <a:buNone/>
            </a:pPr>
            <a:r>
              <a:rPr lang="en-US" sz="1000">
                <a:effectLst/>
              </a:rPr>
              <a:t>Slonim-Nevo, V., Mirsky, J., Rubinstein, L., &amp; Nauck, B. (2009). The impact of familial and environmental factors on the adjustment of immigrants: A longitudinal study. </a:t>
            </a:r>
            <a:r>
              <a:rPr lang="en-US" sz="1000" i="1">
                <a:effectLst/>
              </a:rPr>
              <a:t>Journal of Family Issues, 30</a:t>
            </a:r>
            <a:r>
              <a:rPr lang="en-US" sz="1000">
                <a:effectLst/>
              </a:rPr>
              <a:t>, 92-123.</a:t>
            </a:r>
          </a:p>
          <a:p>
            <a:pPr marL="231775" indent="-231775">
              <a:lnSpc>
                <a:spcPct val="80000"/>
              </a:lnSpc>
              <a:buFont typeface="Wingdings" pitchFamily="-110" charset="2"/>
              <a:buNone/>
            </a:pPr>
            <a:r>
              <a:rPr lang="en-US" sz="1000">
                <a:effectLst/>
              </a:rPr>
              <a:t>Timotijevic, L., &amp; Breakwell, G. M. (2000). Migration and threat to identity. </a:t>
            </a:r>
            <a:r>
              <a:rPr lang="en-US" sz="1000" i="1">
                <a:effectLst/>
              </a:rPr>
              <a:t>Journal of Community and Applied Social Psychology, 10</a:t>
            </a:r>
            <a:r>
              <a:rPr lang="en-US" sz="1000">
                <a:effectLst/>
              </a:rPr>
              <a:t>(5), 355-372.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0" y="0"/>
            <a:ext cx="9144000" cy="685800"/>
          </a:xfrm>
        </p:spPr>
        <p:txBody>
          <a:bodyPr/>
          <a:lstStyle/>
          <a:p>
            <a:r>
              <a:rPr lang="en-US" sz="2900"/>
              <a:t>In the late 1800s, the immigrant menace were Italians!</a:t>
            </a:r>
          </a:p>
        </p:txBody>
      </p:sp>
      <p:sp>
        <p:nvSpPr>
          <p:cNvPr id="1000451" name="Rectangle 3"/>
          <p:cNvSpPr>
            <a:spLocks noGrp="1" noChangeArrowheads="1"/>
          </p:cNvSpPr>
          <p:nvPr>
            <p:ph type="body" idx="1"/>
          </p:nvPr>
        </p:nvSpPr>
        <p:spPr>
          <a:xfrm>
            <a:off x="0" y="5257800"/>
            <a:ext cx="9144000" cy="1600200"/>
          </a:xfrm>
        </p:spPr>
        <p:txBody>
          <a:bodyPr/>
          <a:lstStyle/>
          <a:p>
            <a:pPr marL="0" indent="0">
              <a:lnSpc>
                <a:spcPct val="80000"/>
              </a:lnSpc>
              <a:buFont typeface="Wingdings" pitchFamily="-110" charset="2"/>
              <a:buNone/>
            </a:pPr>
            <a:r>
              <a:rPr lang="en-US" sz="2000"/>
              <a:t>“If not totally black, Italians have certainly complicated the notion of whiteness in America so that they are neither totally white, and it is this in-between status that makes them likely candidates to support the abolition of whiteness as a privilege status in the U.S.A.”-</a:t>
            </a:r>
            <a:r>
              <a:rPr lang="en-US" sz="2000" i="1"/>
              <a:t>Whites on a Leash: Italian Americans and White Privilege in the U.S.</a:t>
            </a:r>
            <a:r>
              <a:rPr lang="en-US" sz="2000" b="1"/>
              <a:t> </a:t>
            </a:r>
            <a:r>
              <a:rPr lang="en-US" sz="2000"/>
              <a:t>Fred Gardaphe (June 25, 2008) </a:t>
            </a:r>
          </a:p>
        </p:txBody>
      </p:sp>
      <p:pic>
        <p:nvPicPr>
          <p:cNvPr id="1000455" name="Picture 7" descr="Italians_1214357942"/>
          <p:cNvPicPr>
            <a:picLocks noChangeAspect="1" noChangeArrowheads="1"/>
          </p:cNvPicPr>
          <p:nvPr/>
        </p:nvPicPr>
        <p:blipFill>
          <a:blip r:embed="rId3"/>
          <a:srcRect/>
          <a:stretch>
            <a:fillRect/>
          </a:stretch>
        </p:blipFill>
        <p:spPr bwMode="auto">
          <a:xfrm>
            <a:off x="2590800" y="533400"/>
            <a:ext cx="6553200" cy="4695825"/>
          </a:xfrm>
          <a:prstGeom prst="rect">
            <a:avLst/>
          </a:prstGeom>
          <a:noFill/>
        </p:spPr>
      </p:pic>
      <p:sp>
        <p:nvSpPr>
          <p:cNvPr id="1000456" name="Text Box 8"/>
          <p:cNvSpPr txBox="1">
            <a:spLocks noChangeArrowheads="1"/>
          </p:cNvSpPr>
          <p:nvPr/>
        </p:nvSpPr>
        <p:spPr bwMode="auto">
          <a:xfrm>
            <a:off x="76200" y="838200"/>
            <a:ext cx="2590800" cy="13112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effectLst>
                  <a:outerShdw blurRad="38100" dist="38100" dir="2700000" algn="tl">
                    <a:srgbClr val="000000"/>
                  </a:outerShdw>
                </a:effectLst>
              </a:rPr>
              <a:t>Anti-Italian cartoon from </a:t>
            </a:r>
            <a:r>
              <a:rPr lang="en-US" sz="2000" i="1">
                <a:effectLst>
                  <a:outerShdw blurRad="38100" dist="38100" dir="2700000" algn="tl">
                    <a:srgbClr val="000000"/>
                  </a:outerShdw>
                </a:effectLst>
              </a:rPr>
              <a:t>The Mascot</a:t>
            </a:r>
            <a:r>
              <a:rPr lang="en-US" sz="2000">
                <a:effectLst>
                  <a:outerShdw blurRad="38100" dist="38100" dir="2700000" algn="tl">
                    <a:srgbClr val="000000"/>
                  </a:outerShdw>
                </a:effectLst>
              </a:rPr>
              <a:t> newspaper, 1888:</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2499" name="Rectangle 3"/>
          <p:cNvSpPr>
            <a:spLocks noGrp="1" noChangeArrowheads="1"/>
          </p:cNvSpPr>
          <p:nvPr>
            <p:ph type="body" idx="1"/>
          </p:nvPr>
        </p:nvSpPr>
        <p:spPr>
          <a:xfrm>
            <a:off x="0" y="4191000"/>
            <a:ext cx="9107488" cy="2667000"/>
          </a:xfrm>
        </p:spPr>
        <p:txBody>
          <a:bodyPr/>
          <a:lstStyle/>
          <a:p>
            <a:pPr>
              <a:lnSpc>
                <a:spcPct val="80000"/>
              </a:lnSpc>
            </a:pPr>
            <a:r>
              <a:rPr lang="en-US" sz="2000"/>
              <a:t>Children of genetically "inferior races...should be segregated in special classes...  They cannot master abstractions, but they can often be made efficient workers...  There is no possibility at present of convincing society that they should not be allowed to reproduce, although from a eugenic point of view they constitute a grave problem because of their unusually prolific breeding” -Lewis Terman (1916)</a:t>
            </a:r>
          </a:p>
          <a:p>
            <a:pPr>
              <a:lnSpc>
                <a:spcPct val="80000"/>
              </a:lnSpc>
            </a:pPr>
            <a:r>
              <a:rPr lang="en-US" sz="2000"/>
              <a:t>Robert Yerkes &amp; Carl Brigham used the results of the U.S. Army's WWI testing of recruits to argue that Blacks &amp; Southern Europeans are intellectually inferior to those of Nordic descent.</a:t>
            </a:r>
            <a:r>
              <a:rPr lang="en-US" sz="1800"/>
              <a:t>  </a:t>
            </a:r>
            <a:endParaRPr lang="en-GB" sz="1800"/>
          </a:p>
        </p:txBody>
      </p:sp>
      <p:sp>
        <p:nvSpPr>
          <p:cNvPr id="1002500" name="Rectangle 4"/>
          <p:cNvSpPr>
            <a:spLocks noGrp="1" noChangeArrowheads="1"/>
          </p:cNvSpPr>
          <p:nvPr>
            <p:ph type="title"/>
          </p:nvPr>
        </p:nvSpPr>
        <p:spPr>
          <a:xfrm>
            <a:off x="2819400" y="76200"/>
            <a:ext cx="6324600" cy="1139825"/>
          </a:xfrm>
        </p:spPr>
        <p:txBody>
          <a:bodyPr/>
          <a:lstStyle/>
          <a:p>
            <a:r>
              <a:rPr lang="en-US" sz="2800" dirty="0" smtClean="0"/>
              <a:t>Anti-foreigner bias was especially strong in the early 1900s</a:t>
            </a:r>
            <a:r>
              <a:rPr lang="en-US" sz="3200" dirty="0" smtClean="0"/>
              <a:t> </a:t>
            </a:r>
            <a:r>
              <a:rPr lang="en-US" sz="2400" dirty="0" smtClean="0"/>
              <a:t>(newspaper cartoons from 1910 &amp; 1919)</a:t>
            </a:r>
            <a:endParaRPr lang="en-US" sz="2800" dirty="0"/>
          </a:p>
        </p:txBody>
      </p:sp>
      <p:pic>
        <p:nvPicPr>
          <p:cNvPr id="5" name="Picture 7" descr="1_Racist%20Cartoon">
            <a:hlinkClick r:id="rId3"/>
          </p:cNvPr>
          <p:cNvPicPr>
            <a:picLocks noChangeAspect="1" noChangeArrowheads="1"/>
          </p:cNvPicPr>
          <p:nvPr/>
        </p:nvPicPr>
        <p:blipFill>
          <a:blip r:embed="rId4"/>
          <a:srcRect/>
          <a:stretch>
            <a:fillRect/>
          </a:stretch>
        </p:blipFill>
        <p:spPr bwMode="auto">
          <a:xfrm>
            <a:off x="0" y="1"/>
            <a:ext cx="2824617" cy="4191000"/>
          </a:xfrm>
          <a:prstGeom prst="rect">
            <a:avLst/>
          </a:prstGeom>
          <a:noFill/>
        </p:spPr>
      </p:pic>
      <p:pic>
        <p:nvPicPr>
          <p:cNvPr id="6" name="Picture 5" descr="Anti-immigration comic from 1919 by trexfiles23."/>
          <p:cNvPicPr>
            <a:picLocks noChangeAspect="1" noChangeArrowheads="1"/>
          </p:cNvPicPr>
          <p:nvPr/>
        </p:nvPicPr>
        <p:blipFill>
          <a:blip r:embed="rId5"/>
          <a:srcRect/>
          <a:stretch>
            <a:fillRect/>
          </a:stretch>
        </p:blipFill>
        <p:spPr bwMode="auto">
          <a:xfrm>
            <a:off x="6172200" y="1295401"/>
            <a:ext cx="2971800" cy="2918204"/>
          </a:xfrm>
          <a:prstGeom prst="rect">
            <a:avLst/>
          </a:prstGeom>
          <a:noFill/>
        </p:spPr>
      </p:pic>
      <p:sp>
        <p:nvSpPr>
          <p:cNvPr id="7" name="Rectangle 3"/>
          <p:cNvSpPr txBox="1">
            <a:spLocks noChangeArrowheads="1"/>
          </p:cNvSpPr>
          <p:nvPr/>
        </p:nvSpPr>
        <p:spPr bwMode="auto">
          <a:xfrm>
            <a:off x="2819400" y="1371600"/>
            <a:ext cx="33528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1588" algn="l" defTabSz="914400" rtl="0" eaLnBrk="1" fontAlgn="base" latinLnBrk="0" hangingPunct="1">
              <a:lnSpc>
                <a:spcPct val="80000"/>
              </a:lnSpc>
              <a:spcBef>
                <a:spcPct val="20000"/>
              </a:spcBef>
              <a:spcAft>
                <a:spcPct val="0"/>
              </a:spcAft>
              <a:buClr>
                <a:schemeClr val="hlink"/>
              </a:buClr>
              <a:buSzPct val="60000"/>
              <a:buFont typeface="Wingdings" pitchFamily="-110" charset="2"/>
              <a:buNone/>
              <a:tabLst/>
              <a:defRPr/>
            </a:pPr>
            <a:r>
              <a:rPr kumimoji="0" 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(Based on) “’mental tests’, 83% of Jews, 80% of Hungarians, </a:t>
            </a:r>
            <a:r>
              <a:rPr kumimoji="0" lang="en-US" sz="2000" b="0"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79% of Italians</a:t>
            </a:r>
            <a:r>
              <a:rPr kumimoji="0" 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&amp; 87% of Poles &amp; Russians are ‘feeble minded’.“ -Henry Goddard </a:t>
            </a:r>
          </a:p>
          <a:p>
            <a:pPr marL="0" marR="0" lvl="0" indent="1588" algn="l" defTabSz="914400" rtl="0" eaLnBrk="1" fontAlgn="base" latinLnBrk="0" hangingPunct="1">
              <a:lnSpc>
                <a:spcPct val="80000"/>
              </a:lnSpc>
              <a:spcBef>
                <a:spcPct val="20000"/>
              </a:spcBef>
              <a:spcAft>
                <a:spcPct val="0"/>
              </a:spcAft>
              <a:buClr>
                <a:schemeClr val="hlink"/>
              </a:buClr>
              <a:buSzPct val="60000"/>
              <a:buFont typeface="Wingdings" pitchFamily="-110" charset="2"/>
              <a:buNone/>
              <a:tabLst/>
              <a:defRPr/>
            </a:pPr>
            <a:endParaRPr kumimoji="0" 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0213" name="Picture 5" descr="2781_1391_anti-immigration-truck"/>
          <p:cNvPicPr>
            <a:picLocks noChangeAspect="1" noChangeArrowheads="1"/>
          </p:cNvPicPr>
          <p:nvPr/>
        </p:nvPicPr>
        <p:blipFill>
          <a:blip r:embed="rId3"/>
          <a:srcRect l="8931" r="6697" b="9772"/>
          <a:stretch>
            <a:fillRect/>
          </a:stretch>
        </p:blipFill>
        <p:spPr bwMode="auto">
          <a:xfrm>
            <a:off x="3997432" y="0"/>
            <a:ext cx="5146568" cy="5029200"/>
          </a:xfrm>
          <a:prstGeom prst="rect">
            <a:avLst/>
          </a:prstGeom>
          <a:noFill/>
        </p:spPr>
      </p:pic>
      <p:sp>
        <p:nvSpPr>
          <p:cNvPr id="990211" name="Rectangle 3"/>
          <p:cNvSpPr>
            <a:spLocks noGrp="1" noChangeArrowheads="1"/>
          </p:cNvSpPr>
          <p:nvPr>
            <p:ph type="body" idx="1"/>
          </p:nvPr>
        </p:nvSpPr>
        <p:spPr>
          <a:xfrm>
            <a:off x="0" y="5105400"/>
            <a:ext cx="9144000" cy="1752600"/>
          </a:xfrm>
        </p:spPr>
        <p:txBody>
          <a:bodyPr/>
          <a:lstStyle/>
          <a:p>
            <a:pPr marL="0" indent="0" algn="r">
              <a:lnSpc>
                <a:spcPct val="80000"/>
              </a:lnSpc>
              <a:buFont typeface="Wingdings" pitchFamily="-110" charset="2"/>
              <a:buNone/>
            </a:pPr>
            <a:r>
              <a:rPr lang="en-US" sz="2000" dirty="0">
                <a:latin typeface="Bradley Hand ITC" pitchFamily="66" charset="0"/>
              </a:rPr>
              <a:t>“</a:t>
            </a:r>
            <a:r>
              <a:rPr lang="en-US" sz="2000" dirty="0" err="1">
                <a:latin typeface="Bradley Hand ITC" pitchFamily="66" charset="0"/>
              </a:rPr>
              <a:t>Cambiare</a:t>
            </a:r>
            <a:r>
              <a:rPr lang="en-US" sz="2000" dirty="0">
                <a:latin typeface="Bradley Hand ITC" pitchFamily="66" charset="0"/>
              </a:rPr>
              <a:t> </a:t>
            </a:r>
            <a:r>
              <a:rPr lang="en-US" sz="2000" dirty="0" err="1">
                <a:latin typeface="Bradley Hand ITC" pitchFamily="66" charset="0"/>
              </a:rPr>
              <a:t>il</a:t>
            </a:r>
            <a:r>
              <a:rPr lang="en-US" sz="2000" dirty="0">
                <a:latin typeface="Bradley Hand ITC" pitchFamily="66" charset="0"/>
              </a:rPr>
              <a:t> </a:t>
            </a:r>
            <a:r>
              <a:rPr lang="en-US" sz="2000" dirty="0" err="1">
                <a:latin typeface="Bradley Hand ITC" pitchFamily="66" charset="0"/>
              </a:rPr>
              <a:t>nostro</a:t>
            </a:r>
            <a:r>
              <a:rPr lang="en-US" sz="2000" dirty="0">
                <a:latin typeface="Bradley Hand ITC" pitchFamily="66" charset="0"/>
              </a:rPr>
              <a:t> INNO NAZIONALE? Come </a:t>
            </a:r>
            <a:r>
              <a:rPr lang="en-US" sz="2000" dirty="0" err="1">
                <a:latin typeface="Bradley Hand ITC" pitchFamily="66" charset="0"/>
              </a:rPr>
              <a:t>si</a:t>
            </a:r>
            <a:r>
              <a:rPr lang="en-US" sz="2000" dirty="0">
                <a:latin typeface="Bradley Hand ITC" pitchFamily="66" charset="0"/>
              </a:rPr>
              <a:t> </a:t>
            </a:r>
            <a:r>
              <a:rPr lang="en-US" sz="2000" dirty="0" err="1">
                <a:latin typeface="Bradley Hand ITC" pitchFamily="66" charset="0"/>
              </a:rPr>
              <a:t>può</a:t>
            </a:r>
            <a:r>
              <a:rPr lang="en-US" sz="2000" dirty="0">
                <a:latin typeface="Bradley Hand ITC" pitchFamily="66" charset="0"/>
              </a:rPr>
              <a:t> </a:t>
            </a:r>
            <a:r>
              <a:rPr lang="en-US" sz="2000" dirty="0" err="1">
                <a:latin typeface="Bradley Hand ITC" pitchFamily="66" charset="0"/>
              </a:rPr>
              <a:t>essere</a:t>
            </a:r>
            <a:r>
              <a:rPr lang="en-US" sz="2000" dirty="0">
                <a:latin typeface="Bradley Hand ITC" pitchFamily="66" charset="0"/>
              </a:rPr>
              <a:t> </a:t>
            </a:r>
            <a:r>
              <a:rPr lang="en-US" sz="2000" dirty="0" err="1">
                <a:latin typeface="Bradley Hand ITC" pitchFamily="66" charset="0"/>
              </a:rPr>
              <a:t>cosi</a:t>
            </a:r>
            <a:r>
              <a:rPr lang="en-US" sz="2000" dirty="0">
                <a:latin typeface="Bradley Hand ITC" pitchFamily="66" charset="0"/>
              </a:rPr>
              <a:t> STUPIDI... </a:t>
            </a:r>
          </a:p>
          <a:p>
            <a:pPr marL="0" indent="0" algn="r">
              <a:lnSpc>
                <a:spcPct val="80000"/>
              </a:lnSpc>
              <a:buFont typeface="Wingdings" pitchFamily="-110" charset="2"/>
              <a:buNone/>
            </a:pPr>
            <a:r>
              <a:rPr lang="en-US" sz="2000" dirty="0" err="1">
                <a:latin typeface="Bradley Hand ITC" pitchFamily="66" charset="0"/>
              </a:rPr>
              <a:t>Tu</a:t>
            </a:r>
            <a:r>
              <a:rPr lang="en-US" sz="2000" dirty="0">
                <a:latin typeface="Bradley Hand ITC" pitchFamily="66" charset="0"/>
              </a:rPr>
              <a:t> </a:t>
            </a:r>
            <a:r>
              <a:rPr lang="en-US" sz="2000" dirty="0" err="1">
                <a:latin typeface="Bradley Hand ITC" pitchFamily="66" charset="0"/>
              </a:rPr>
              <a:t>sei</a:t>
            </a:r>
            <a:r>
              <a:rPr lang="en-US" sz="2000" dirty="0">
                <a:latin typeface="Bradley Hand ITC" pitchFamily="66" charset="0"/>
              </a:rPr>
              <a:t> ILLEGALE IN QUESTA TERRA. </a:t>
            </a:r>
            <a:r>
              <a:rPr lang="en-US" sz="2000" dirty="0" err="1">
                <a:latin typeface="Bradley Hand ITC" pitchFamily="66" charset="0"/>
              </a:rPr>
              <a:t>Torna</a:t>
            </a:r>
            <a:r>
              <a:rPr lang="en-US" sz="2000" dirty="0">
                <a:latin typeface="Bradley Hand ITC" pitchFamily="66" charset="0"/>
              </a:rPr>
              <a:t> al TUO PAESE! </a:t>
            </a:r>
            <a:br>
              <a:rPr lang="en-US" sz="2000" dirty="0">
                <a:latin typeface="Bradley Hand ITC" pitchFamily="66" charset="0"/>
              </a:rPr>
            </a:br>
            <a:r>
              <a:rPr lang="en-US" sz="2000" dirty="0" err="1">
                <a:latin typeface="Bradley Hand ITC" pitchFamily="66" charset="0"/>
              </a:rPr>
              <a:t>Benvenuti</a:t>
            </a:r>
            <a:r>
              <a:rPr lang="en-US" sz="2000" dirty="0">
                <a:latin typeface="Bradley Hand ITC" pitchFamily="66" charset="0"/>
              </a:rPr>
              <a:t> in America, AMICO. </a:t>
            </a:r>
            <a:r>
              <a:rPr lang="en-US" sz="2000" dirty="0" err="1">
                <a:latin typeface="Bradley Hand ITC" pitchFamily="66" charset="0"/>
              </a:rPr>
              <a:t>Dimmi</a:t>
            </a:r>
            <a:r>
              <a:rPr lang="en-US" sz="2000" dirty="0">
                <a:latin typeface="Bradley Hand ITC" pitchFamily="66" charset="0"/>
              </a:rPr>
              <a:t> come TI PIACE...</a:t>
            </a:r>
          </a:p>
          <a:p>
            <a:pPr marL="0" indent="0" algn="r">
              <a:lnSpc>
                <a:spcPct val="80000"/>
              </a:lnSpc>
              <a:buFont typeface="Wingdings" pitchFamily="-110" charset="2"/>
              <a:buNone/>
            </a:pPr>
            <a:r>
              <a:rPr lang="en-US" sz="2000" dirty="0" err="1">
                <a:latin typeface="Bradley Hand ITC" pitchFamily="66" charset="0"/>
              </a:rPr>
              <a:t>Mostrami</a:t>
            </a:r>
            <a:r>
              <a:rPr lang="en-US" sz="2000" dirty="0">
                <a:latin typeface="Bradley Hand ITC" pitchFamily="66" charset="0"/>
              </a:rPr>
              <a:t> la </a:t>
            </a:r>
            <a:r>
              <a:rPr lang="en-US" sz="2000" dirty="0" err="1">
                <a:latin typeface="Bradley Hand ITC" pitchFamily="66" charset="0"/>
              </a:rPr>
              <a:t>tua</a:t>
            </a:r>
            <a:r>
              <a:rPr lang="en-US" sz="2000" dirty="0">
                <a:latin typeface="Bradley Hand ITC" pitchFamily="66" charset="0"/>
              </a:rPr>
              <a:t> BANDIERA MESSICANA. Ti </a:t>
            </a:r>
            <a:r>
              <a:rPr lang="en-US" sz="2000" dirty="0" err="1">
                <a:latin typeface="Bradley Hand ITC" pitchFamily="66" charset="0"/>
              </a:rPr>
              <a:t>mostrerò</a:t>
            </a:r>
            <a:r>
              <a:rPr lang="en-US" sz="2000" dirty="0">
                <a:latin typeface="Bradley Hand ITC" pitchFamily="66" charset="0"/>
              </a:rPr>
              <a:t> dove LA </a:t>
            </a:r>
            <a:r>
              <a:rPr lang="en-US" sz="2000" dirty="0" smtClean="0">
                <a:latin typeface="Bradley Hand ITC" pitchFamily="66" charset="0"/>
              </a:rPr>
              <a:t>DEVI FICCARE</a:t>
            </a:r>
            <a:r>
              <a:rPr lang="en-US" sz="2000" dirty="0">
                <a:latin typeface="Bradley Hand ITC" pitchFamily="66" charset="0"/>
              </a:rPr>
              <a:t>!! </a:t>
            </a:r>
            <a:br>
              <a:rPr lang="en-US" sz="2000" dirty="0">
                <a:latin typeface="Bradley Hand ITC" pitchFamily="66" charset="0"/>
              </a:rPr>
            </a:br>
            <a:r>
              <a:rPr lang="en-US" sz="2000" dirty="0" err="1">
                <a:latin typeface="Bradley Hand ITC" pitchFamily="66" charset="0"/>
              </a:rPr>
              <a:t>Patriota</a:t>
            </a:r>
            <a:r>
              <a:rPr lang="en-US" sz="2000" dirty="0">
                <a:latin typeface="Bradley Hand ITC" pitchFamily="66" charset="0"/>
              </a:rPr>
              <a:t> </a:t>
            </a:r>
            <a:r>
              <a:rPr lang="en-US" sz="2000" dirty="0" err="1">
                <a:latin typeface="Bradley Hand ITC" pitchFamily="66" charset="0"/>
              </a:rPr>
              <a:t>o</a:t>
            </a:r>
            <a:r>
              <a:rPr lang="en-US" sz="2000" dirty="0">
                <a:latin typeface="Bradley Hand ITC" pitchFamily="66" charset="0"/>
              </a:rPr>
              <a:t> </a:t>
            </a:r>
            <a:r>
              <a:rPr lang="en-US" sz="2000" dirty="0" err="1">
                <a:latin typeface="Bradley Hand ITC" pitchFamily="66" charset="0"/>
              </a:rPr>
              <a:t>idiota</a:t>
            </a:r>
            <a:r>
              <a:rPr lang="en-US" sz="2000" dirty="0">
                <a:latin typeface="Bradley Hand ITC" pitchFamily="66" charset="0"/>
              </a:rPr>
              <a:t>. </a:t>
            </a:r>
            <a:r>
              <a:rPr lang="en-US" sz="2000" dirty="0" err="1">
                <a:latin typeface="Bradley Hand ITC" pitchFamily="66" charset="0"/>
              </a:rPr>
              <a:t>Falco</a:t>
            </a:r>
            <a:r>
              <a:rPr lang="en-US" sz="2000" dirty="0">
                <a:latin typeface="Bradley Hand ITC" pitchFamily="66" charset="0"/>
              </a:rPr>
              <a:t> Vivo </a:t>
            </a:r>
            <a:r>
              <a:rPr lang="en-US" sz="2000" dirty="0" err="1">
                <a:latin typeface="Bradley Hand ITC" pitchFamily="66" charset="0"/>
              </a:rPr>
              <a:t>o</a:t>
            </a:r>
            <a:r>
              <a:rPr lang="en-US" sz="2000" dirty="0">
                <a:latin typeface="Bradley Hand ITC" pitchFamily="66" charset="0"/>
              </a:rPr>
              <a:t> </a:t>
            </a:r>
            <a:r>
              <a:rPr lang="en-US" sz="2000" dirty="0" err="1">
                <a:latin typeface="Bradley Hand ITC" pitchFamily="66" charset="0"/>
              </a:rPr>
              <a:t>Colomba</a:t>
            </a:r>
            <a:r>
              <a:rPr lang="en-US" sz="2000" dirty="0">
                <a:latin typeface="Bradley Hand ITC" pitchFamily="66" charset="0"/>
              </a:rPr>
              <a:t> </a:t>
            </a:r>
            <a:r>
              <a:rPr lang="en-US" sz="2000" dirty="0" err="1">
                <a:latin typeface="Bradley Hand ITC" pitchFamily="66" charset="0"/>
              </a:rPr>
              <a:t>morta</a:t>
            </a:r>
            <a:r>
              <a:rPr lang="en-US" sz="2000" dirty="0">
                <a:latin typeface="Bradley Hand ITC" pitchFamily="66" charset="0"/>
              </a:rPr>
              <a:t>. A </a:t>
            </a:r>
            <a:r>
              <a:rPr lang="en-US" sz="2000" dirty="0" err="1">
                <a:latin typeface="Bradley Hand ITC" pitchFamily="66" charset="0"/>
              </a:rPr>
              <a:t>te</a:t>
            </a:r>
            <a:r>
              <a:rPr lang="en-US" sz="2000" dirty="0">
                <a:latin typeface="Bradley Hand ITC" pitchFamily="66" charset="0"/>
              </a:rPr>
              <a:t> la </a:t>
            </a:r>
            <a:r>
              <a:rPr lang="en-US" sz="2000" dirty="0" err="1">
                <a:latin typeface="Bradley Hand ITC" pitchFamily="66" charset="0"/>
              </a:rPr>
              <a:t>scelta</a:t>
            </a:r>
            <a:r>
              <a:rPr lang="en-US" sz="2000" dirty="0">
                <a:latin typeface="Bradley Hand ITC" pitchFamily="66" charset="0"/>
              </a:rPr>
              <a:t>!”</a:t>
            </a:r>
          </a:p>
        </p:txBody>
      </p:sp>
      <p:sp>
        <p:nvSpPr>
          <p:cNvPr id="6" name="Rectangle 10"/>
          <p:cNvSpPr>
            <a:spLocks noChangeArrowheads="1"/>
          </p:cNvSpPr>
          <p:nvPr/>
        </p:nvSpPr>
        <p:spPr bwMode="auto">
          <a:xfrm>
            <a:off x="0" y="152400"/>
            <a:ext cx="7772400" cy="762000"/>
          </a:xfrm>
          <a:prstGeom prst="rect">
            <a:avLst/>
          </a:prstGeom>
          <a:noFill/>
          <a:ln w="9525">
            <a:noFill/>
            <a:miter lim="800000"/>
            <a:headEnd/>
            <a:tailEnd/>
          </a:ln>
          <a:effectLst/>
        </p:spPr>
        <p:txBody>
          <a:bodyPr anchor="ctr" anchorCtr="1">
            <a:prstTxWarp prst="textNoShape">
              <a:avLst/>
            </a:prstTxWarp>
          </a:bodyPr>
          <a:lstStyle/>
          <a:p>
            <a:pPr algn="ctr" eaLnBrk="1" hangingPunct="1"/>
            <a:r>
              <a:rPr lang="en-US" sz="3600" dirty="0">
                <a:solidFill>
                  <a:schemeClr val="tx2"/>
                </a:solidFill>
                <a:effectLst>
                  <a:outerShdw blurRad="38100" dist="38100" dir="2700000" algn="tl">
                    <a:srgbClr val="000000"/>
                  </a:outerShdw>
                </a:effectLst>
                <a:latin typeface="Arial" pitchFamily="-110" charset="0"/>
              </a:rPr>
              <a:t>Current attitudes toward immigrants in the U.S.</a:t>
            </a:r>
          </a:p>
        </p:txBody>
      </p:sp>
      <p:sp>
        <p:nvSpPr>
          <p:cNvPr id="7" name="Rectangle 3"/>
          <p:cNvSpPr txBox="1">
            <a:spLocks noChangeArrowheads="1"/>
          </p:cNvSpPr>
          <p:nvPr/>
        </p:nvSpPr>
        <p:spPr bwMode="auto">
          <a:xfrm>
            <a:off x="0" y="990600"/>
            <a:ext cx="4572000" cy="949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110" charset="2"/>
              <a:buNone/>
              <a:tabLst/>
              <a:defRPr/>
            </a:pPr>
            <a:r>
              <a:rPr kumimoji="0" lang="en-US" sz="20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Anti-immigration activists rally in California, Pennsylvania &amp; Washington, DC</a:t>
            </a: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8" name="Picture 7" descr="anti-immigration-activists"/>
          <p:cNvPicPr>
            <a:picLocks noChangeAspect="1" noChangeArrowheads="1"/>
          </p:cNvPicPr>
          <p:nvPr/>
        </p:nvPicPr>
        <p:blipFill>
          <a:blip r:embed="rId4"/>
          <a:srcRect/>
          <a:stretch>
            <a:fillRect/>
          </a:stretch>
        </p:blipFill>
        <p:spPr bwMode="auto">
          <a:xfrm>
            <a:off x="0" y="1981200"/>
            <a:ext cx="2743200" cy="2057400"/>
          </a:xfrm>
          <a:prstGeom prst="rect">
            <a:avLst/>
          </a:prstGeom>
          <a:noFill/>
        </p:spPr>
      </p:pic>
      <p:pic>
        <p:nvPicPr>
          <p:cNvPr id="9" name="Picture 5" descr="deport-everyone"/>
          <p:cNvPicPr>
            <a:picLocks noChangeAspect="1" noChangeArrowheads="1"/>
          </p:cNvPicPr>
          <p:nvPr/>
        </p:nvPicPr>
        <p:blipFill>
          <a:blip r:embed="rId5"/>
          <a:srcRect/>
          <a:stretch>
            <a:fillRect/>
          </a:stretch>
        </p:blipFill>
        <p:spPr bwMode="auto">
          <a:xfrm>
            <a:off x="2514600" y="1676400"/>
            <a:ext cx="2424546" cy="1905000"/>
          </a:xfrm>
          <a:prstGeom prst="rect">
            <a:avLst/>
          </a:prstGeom>
          <a:noFill/>
        </p:spPr>
      </p:pic>
      <p:pic>
        <p:nvPicPr>
          <p:cNvPr id="10" name="Picture 9" descr="Anti immigration rights supporter Ted Hayes (R) yells through a police line at a group opposing their rally in Washington May 12, 2006. (Jim Young/Reuters) ">
            <a:hlinkClick r:id="rId6"/>
          </p:cNvPr>
          <p:cNvPicPr>
            <a:picLocks noChangeAspect="1" noChangeArrowheads="1"/>
          </p:cNvPicPr>
          <p:nvPr/>
        </p:nvPicPr>
        <p:blipFill>
          <a:blip r:embed="rId7"/>
          <a:srcRect/>
          <a:stretch>
            <a:fillRect/>
          </a:stretch>
        </p:blipFill>
        <p:spPr bwMode="auto">
          <a:xfrm>
            <a:off x="2133600" y="3052989"/>
            <a:ext cx="2971800" cy="20552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0" y="228600"/>
            <a:ext cx="9144000" cy="838200"/>
          </a:xfrm>
        </p:spPr>
        <p:txBody>
          <a:bodyPr/>
          <a:lstStyle/>
          <a:p>
            <a:r>
              <a:rPr lang="en-US" sz="3600" b="1" u="sng"/>
              <a:t>NOT</a:t>
            </a:r>
            <a:r>
              <a:rPr lang="en-US" sz="3600" b="1"/>
              <a:t> just a radical extreme: </a:t>
            </a:r>
            <a:r>
              <a:rPr lang="en-US" sz="3600" b="1" u="sng"/>
              <a:t>Passed</a:t>
            </a:r>
            <a:r>
              <a:rPr lang="en-US" sz="3600" b="1"/>
              <a:t> local anti-immigration ordinances in U.S.</a:t>
            </a:r>
          </a:p>
        </p:txBody>
      </p:sp>
      <p:sp>
        <p:nvSpPr>
          <p:cNvPr id="996355" name="Rectangle 3"/>
          <p:cNvSpPr>
            <a:spLocks noGrp="1" noChangeArrowheads="1"/>
          </p:cNvSpPr>
          <p:nvPr>
            <p:ph type="body" idx="1"/>
          </p:nvPr>
        </p:nvSpPr>
        <p:spPr>
          <a:xfrm>
            <a:off x="0" y="5029200"/>
            <a:ext cx="9144000" cy="1828800"/>
          </a:xfrm>
        </p:spPr>
        <p:txBody>
          <a:bodyPr/>
          <a:lstStyle/>
          <a:p>
            <a:endParaRPr lang="en-US" sz="2000"/>
          </a:p>
        </p:txBody>
      </p:sp>
      <p:pic>
        <p:nvPicPr>
          <p:cNvPr id="996359" name="Picture 7" descr="http://law.hamline.edu/files/MapOfPassedAnti-ImmigrationOrdinances.gif"/>
          <p:cNvPicPr>
            <a:picLocks noChangeAspect="1" noChangeArrowheads="1"/>
          </p:cNvPicPr>
          <p:nvPr/>
        </p:nvPicPr>
        <p:blipFill>
          <a:blip r:embed="rId3"/>
          <a:srcRect/>
          <a:stretch>
            <a:fillRect/>
          </a:stretch>
        </p:blipFill>
        <p:spPr bwMode="auto">
          <a:xfrm>
            <a:off x="0" y="1257300"/>
            <a:ext cx="9220200" cy="5600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9191" name="Picture 7" descr="Lega Nord native">
            <a:hlinkClick r:id="rId3"/>
          </p:cNvPr>
          <p:cNvPicPr>
            <a:picLocks noChangeAspect="1" noChangeArrowheads="1"/>
          </p:cNvPicPr>
          <p:nvPr/>
        </p:nvPicPr>
        <p:blipFill>
          <a:blip r:embed="rId4"/>
          <a:srcRect/>
          <a:stretch>
            <a:fillRect/>
          </a:stretch>
        </p:blipFill>
        <p:spPr bwMode="auto">
          <a:xfrm>
            <a:off x="152400" y="76200"/>
            <a:ext cx="3910013" cy="5638800"/>
          </a:xfrm>
          <a:prstGeom prst="rect">
            <a:avLst/>
          </a:prstGeom>
          <a:noFill/>
        </p:spPr>
      </p:pic>
      <p:pic>
        <p:nvPicPr>
          <p:cNvPr id="989193" name="Picture 9" descr="lega-nord">
            <a:hlinkClick r:id="rId5"/>
          </p:cNvPr>
          <p:cNvPicPr>
            <a:picLocks noChangeAspect="1" noChangeArrowheads="1"/>
          </p:cNvPicPr>
          <p:nvPr/>
        </p:nvPicPr>
        <p:blipFill>
          <a:blip r:embed="rId6"/>
          <a:srcRect/>
          <a:stretch>
            <a:fillRect/>
          </a:stretch>
        </p:blipFill>
        <p:spPr bwMode="auto">
          <a:xfrm>
            <a:off x="4114800" y="1265698"/>
            <a:ext cx="4876800" cy="3388852"/>
          </a:xfrm>
          <a:prstGeom prst="rect">
            <a:avLst/>
          </a:prstGeom>
          <a:noFill/>
        </p:spPr>
      </p:pic>
      <p:sp>
        <p:nvSpPr>
          <p:cNvPr id="6" name="Content Placeholder 5"/>
          <p:cNvSpPr>
            <a:spLocks noGrp="1"/>
          </p:cNvSpPr>
          <p:nvPr>
            <p:ph idx="1"/>
          </p:nvPr>
        </p:nvSpPr>
        <p:spPr>
          <a:xfrm>
            <a:off x="4495800" y="228600"/>
            <a:ext cx="4572000" cy="1143000"/>
          </a:xfrm>
        </p:spPr>
        <p:txBody>
          <a:bodyPr/>
          <a:lstStyle/>
          <a:p>
            <a:pPr marL="0" indent="0">
              <a:buNone/>
            </a:pPr>
            <a:r>
              <a:rPr lang="en-US" smtClean="0"/>
              <a:t>IN ITALIA </a:t>
            </a:r>
            <a:r>
              <a:rPr lang="en-US" dirty="0" smtClean="0"/>
              <a:t>TOO!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0" y="277813"/>
            <a:ext cx="9144000" cy="1139825"/>
          </a:xfrm>
        </p:spPr>
        <p:txBody>
          <a:bodyPr/>
          <a:lstStyle/>
          <a:p>
            <a:r>
              <a:rPr lang="en-US" sz="4000"/>
              <a:t>Net World Migration rate</a:t>
            </a:r>
            <a:r>
              <a:rPr lang="en-US" sz="2000"/>
              <a:t> </a:t>
            </a:r>
            <a:r>
              <a:rPr lang="en-US" sz="2000" b="1"/>
              <a:t>[2008 CIA Factbook update:</a:t>
            </a:r>
            <a:r>
              <a:rPr lang="en-US" sz="2000" b="1">
                <a:effectLst/>
              </a:rPr>
              <a:t> positive (blue), </a:t>
            </a:r>
            <a:r>
              <a:rPr lang="en-US" sz="2000" b="1">
                <a:solidFill>
                  <a:srgbClr val="FF3300"/>
                </a:solidFill>
                <a:effectLst/>
              </a:rPr>
              <a:t>negative (orange),</a:t>
            </a:r>
            <a:r>
              <a:rPr lang="en-US" sz="2000" b="1">
                <a:effectLst/>
              </a:rPr>
              <a:t> </a:t>
            </a:r>
            <a:r>
              <a:rPr lang="en-US" sz="2000" b="1">
                <a:solidFill>
                  <a:srgbClr val="99CC00"/>
                </a:solidFill>
                <a:effectLst/>
              </a:rPr>
              <a:t>stable (green),</a:t>
            </a:r>
            <a:r>
              <a:rPr lang="en-US" sz="2000" b="1">
                <a:effectLst/>
              </a:rPr>
              <a:t> and </a:t>
            </a:r>
            <a:r>
              <a:rPr lang="en-US" sz="2000" b="1">
                <a:solidFill>
                  <a:srgbClr val="B2B2B2"/>
                </a:solidFill>
                <a:effectLst/>
              </a:rPr>
              <a:t>no data (grey)</a:t>
            </a:r>
            <a:r>
              <a:rPr lang="en-US" sz="2000" b="1">
                <a:effectLst/>
              </a:rPr>
              <a:t>;</a:t>
            </a:r>
            <a:r>
              <a:rPr lang="en-US" sz="2000"/>
              <a:t> </a:t>
            </a:r>
            <a:r>
              <a:rPr lang="en-US" sz="2000">
                <a:hlinkClick r:id="rId2" tooltip="index"/>
              </a:rPr>
              <a:t>https://www.cia.gov/library/publications/the-world-factbook</a:t>
            </a:r>
            <a:r>
              <a:rPr lang="en-US" sz="2000"/>
              <a:t>]</a:t>
            </a:r>
          </a:p>
        </p:txBody>
      </p:sp>
      <p:sp>
        <p:nvSpPr>
          <p:cNvPr id="986115" name="Rectangle 3"/>
          <p:cNvSpPr>
            <a:spLocks noGrp="1" noChangeArrowheads="1"/>
          </p:cNvSpPr>
          <p:nvPr>
            <p:ph type="body" idx="1"/>
          </p:nvPr>
        </p:nvSpPr>
        <p:spPr/>
        <p:txBody>
          <a:bodyPr/>
          <a:lstStyle/>
          <a:p>
            <a:pPr>
              <a:lnSpc>
                <a:spcPct val="90000"/>
              </a:lnSpc>
            </a:pPr>
            <a:endParaRPr lang="en-US" sz="2400"/>
          </a:p>
        </p:txBody>
      </p:sp>
      <p:pic>
        <p:nvPicPr>
          <p:cNvPr id="986116" name="Picture 4"/>
          <p:cNvPicPr>
            <a:picLocks noChangeAspect="1" noChangeArrowheads="1"/>
          </p:cNvPicPr>
          <p:nvPr/>
        </p:nvPicPr>
        <p:blipFill>
          <a:blip r:embed="rId3"/>
          <a:srcRect/>
          <a:stretch>
            <a:fillRect/>
          </a:stretch>
        </p:blipFill>
        <p:spPr bwMode="auto">
          <a:xfrm>
            <a:off x="-304800" y="1676400"/>
            <a:ext cx="10972800" cy="540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0" y="152400"/>
            <a:ext cx="9067800" cy="1139825"/>
          </a:xfrm>
        </p:spPr>
        <p:txBody>
          <a:bodyPr/>
          <a:lstStyle/>
          <a:p>
            <a:r>
              <a:rPr lang="en-US" altLang="zh-CN" sz="4000">
                <a:solidFill>
                  <a:schemeClr val="tx1"/>
                </a:solidFill>
                <a:effectLst/>
                <a:ea typeface="宋体" pitchFamily="-110" charset="-122"/>
                <a:cs typeface="宋体" pitchFamily="-110" charset="-122"/>
              </a:rPr>
              <a:t>Problematic Responses:</a:t>
            </a:r>
            <a:br>
              <a:rPr lang="en-US" altLang="zh-CN" sz="4000">
                <a:solidFill>
                  <a:schemeClr val="tx1"/>
                </a:solidFill>
                <a:effectLst/>
                <a:ea typeface="宋体" pitchFamily="-110" charset="-122"/>
                <a:cs typeface="宋体" pitchFamily="-110" charset="-122"/>
              </a:rPr>
            </a:br>
            <a:r>
              <a:rPr lang="en-US" altLang="zh-CN" sz="4000">
                <a:solidFill>
                  <a:schemeClr val="tx1"/>
                </a:solidFill>
                <a:effectLst/>
                <a:ea typeface="宋体" pitchFamily="-110" charset="-122"/>
                <a:cs typeface="宋体" pitchFamily="-110" charset="-122"/>
              </a:rPr>
              <a:t>Forced Acculturation, Social Exclusion</a:t>
            </a:r>
            <a:endParaRPr lang="en-US" sz="4000">
              <a:solidFill>
                <a:schemeClr val="tx1"/>
              </a:solidFill>
              <a:effectLst/>
            </a:endParaRPr>
          </a:p>
        </p:txBody>
      </p:sp>
      <p:sp>
        <p:nvSpPr>
          <p:cNvPr id="1016835" name="Rectangle 3"/>
          <p:cNvSpPr>
            <a:spLocks noGrp="1" noChangeArrowheads="1"/>
          </p:cNvSpPr>
          <p:nvPr>
            <p:ph type="body" idx="1"/>
          </p:nvPr>
        </p:nvSpPr>
        <p:spPr>
          <a:xfrm>
            <a:off x="3429000" y="1752600"/>
            <a:ext cx="5562600" cy="5105400"/>
          </a:xfrm>
        </p:spPr>
        <p:txBody>
          <a:bodyPr/>
          <a:lstStyle/>
          <a:p>
            <a:pPr>
              <a:lnSpc>
                <a:spcPct val="90000"/>
              </a:lnSpc>
              <a:buClr>
                <a:schemeClr val="bg1"/>
              </a:buClr>
            </a:pPr>
            <a:r>
              <a:rPr lang="en-US" altLang="zh-CN" sz="2400" dirty="0">
                <a:solidFill>
                  <a:srgbClr val="FFFFFF"/>
                </a:solidFill>
                <a:effectLst/>
                <a:ea typeface="宋体" pitchFamily="-110" charset="-122"/>
                <a:cs typeface="宋体" pitchFamily="-110" charset="-122"/>
              </a:rPr>
              <a:t>Forced acculturation: language requirements, banning headscarves from public schools for “</a:t>
            </a:r>
            <a:r>
              <a:rPr lang="en-US" altLang="zh-CN" sz="2400" dirty="0" err="1">
                <a:solidFill>
                  <a:srgbClr val="FFFFFF"/>
                </a:solidFill>
                <a:effectLst/>
                <a:ea typeface="宋体" pitchFamily="-110" charset="-122"/>
                <a:cs typeface="宋体" pitchFamily="-110" charset="-122"/>
              </a:rPr>
              <a:t>imperilling</a:t>
            </a:r>
            <a:r>
              <a:rPr lang="en-US" altLang="zh-CN" sz="2400" dirty="0">
                <a:solidFill>
                  <a:srgbClr val="FFFFFF"/>
                </a:solidFill>
                <a:effectLst/>
                <a:ea typeface="宋体" pitchFamily="-110" charset="-122"/>
                <a:cs typeface="宋体" pitchFamily="-110" charset="-122"/>
              </a:rPr>
              <a:t> public order” (Adrian, 2006)</a:t>
            </a:r>
          </a:p>
          <a:p>
            <a:pPr>
              <a:lnSpc>
                <a:spcPct val="90000"/>
              </a:lnSpc>
              <a:buClr>
                <a:schemeClr val="bg1"/>
              </a:buClr>
            </a:pPr>
            <a:r>
              <a:rPr lang="en-US" altLang="zh-CN" sz="2400" dirty="0">
                <a:solidFill>
                  <a:srgbClr val="FFFFFF"/>
                </a:solidFill>
                <a:effectLst/>
                <a:ea typeface="宋体" pitchFamily="-110" charset="-122"/>
                <a:cs typeface="宋体" pitchFamily="-110" charset="-122"/>
              </a:rPr>
              <a:t>Social exclusion-&gt;immigrant ghettos </a:t>
            </a:r>
            <a:r>
              <a:rPr lang="en-US" altLang="zh-CN" sz="2400" dirty="0">
                <a:effectLst/>
                <a:ea typeface="宋体" pitchFamily="-110" charset="-122"/>
                <a:cs typeface="宋体" pitchFamily="-110" charset="-122"/>
              </a:rPr>
              <a:t>(Geddes, 2000)-&gt; crime &amp; other social problems</a:t>
            </a:r>
            <a:endParaRPr lang="en-US" sz="2400" dirty="0">
              <a:effectLst/>
            </a:endParaRPr>
          </a:p>
        </p:txBody>
      </p:sp>
      <p:pic>
        <p:nvPicPr>
          <p:cNvPr id="5" name="Picture 4"/>
          <p:cNvPicPr>
            <a:picLocks noChangeAspect="1"/>
          </p:cNvPicPr>
          <p:nvPr/>
        </p:nvPicPr>
        <p:blipFill>
          <a:blip r:embed="rId2"/>
          <a:stretch>
            <a:fillRect/>
          </a:stretch>
        </p:blipFill>
        <p:spPr>
          <a:xfrm>
            <a:off x="152400" y="1600200"/>
            <a:ext cx="3314700" cy="5118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0"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Globe</Template>
  <TotalTime>11559</TotalTime>
  <Words>4075</Words>
  <Application>Microsoft Macintosh PowerPoint</Application>
  <PresentationFormat>On-screen Show (4:3)</PresentationFormat>
  <Paragraphs>236</Paragraphs>
  <Slides>21</Slides>
  <Notes>7</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Globe</vt:lpstr>
      <vt:lpstr>Immigration &amp;  Perceived Disorder: Fear of Crime or Xenophobia?</vt:lpstr>
      <vt:lpstr>Anti-immigration attitudes in the U.S. are as old as the country itself</vt:lpstr>
      <vt:lpstr>In the late 1800s, the immigrant menace were Italians!</vt:lpstr>
      <vt:lpstr>Anti-foreigner bias was especially strong in the early 1900s (newspaper cartoons from 1910 &amp; 1919)</vt:lpstr>
      <vt:lpstr>Slide 5</vt:lpstr>
      <vt:lpstr>NOT just a radical extreme: Passed local anti-immigration ordinances in U.S.</vt:lpstr>
      <vt:lpstr>Slide 7</vt:lpstr>
      <vt:lpstr>Net World Migration rate [2008 CIA Factbook update: positive (blue), negative (orange), stable (green), and no data (grey); https://www.cia.gov/library/publications/the-world-factbook]</vt:lpstr>
      <vt:lpstr>Problematic Responses: Forced Acculturation, Social Exclusion</vt:lpstr>
      <vt:lpstr>Pager (2008): “The Republican ideal? National minorities and the criminal justice system in contemporary France.” Punishment &amp; Society.</vt:lpstr>
      <vt:lpstr>Slide 11</vt:lpstr>
      <vt:lpstr>Native Xenophobia and Perceptions of Disorder</vt:lpstr>
      <vt:lpstr>Much recent research attention to immigrant acculturation &amp; [individual] immigrant youth outcomes</vt:lpstr>
      <vt:lpstr>But until recently, too little focus on policy and other macro-societal influences, political acculturation, &amp; host community responses to immigrants and immigration</vt:lpstr>
      <vt:lpstr>Comprehensive Ecological Model for Analyzing power Dynamics across 4 Domains of Capital &amp; 3 Levels </vt:lpstr>
      <vt:lpstr>Comprehensive Model for Action Research  on Immigrant Communities: Socio-cultural Context</vt:lpstr>
      <vt:lpstr>Slide 17</vt:lpstr>
      <vt:lpstr>Comprehensive Model for Action Research  on Immigrant Communities: Physical Environment Context</vt:lpstr>
      <vt:lpstr>Comprehensive Model for Action Research  on Immigrant Communities: Economic Context</vt:lpstr>
      <vt:lpstr>Comprehensive Model for Action Research  on Immigrant Communities: Political Context</vt:lpstr>
      <vt:lpstr>Grazie!</vt:lpstr>
    </vt:vector>
  </TitlesOfParts>
  <Company>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CHINA</dc:title>
  <dc:creator>Jill</dc:creator>
  <cp:keywords/>
  <cp:lastModifiedBy>Doug Perkins</cp:lastModifiedBy>
  <cp:revision>348</cp:revision>
  <dcterms:created xsi:type="dcterms:W3CDTF">2012-04-09T14:21:44Z</dcterms:created>
  <dcterms:modified xsi:type="dcterms:W3CDTF">2012-04-09T14:49:16Z</dcterms:modified>
</cp:coreProperties>
</file>