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6.jpg" ContentType="image/jpg"/>
  <Override PartName="/ppt/media/image17.jpg" ContentType="image/jpg"/>
  <Override PartName="/ppt/media/image18.jpg" ContentType="image/jpg"/>
  <Override PartName="/ppt/media/image19.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20.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ppt/media/image21.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24.jpg" ContentType="image/jpg"/>
  <Override PartName="/ppt/notesSlides/notesSlide34.xml" ContentType="application/vnd.openxmlformats-officedocument.presentationml.notesSlide+xml"/>
  <Override PartName="/ppt/media/image25.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96"/>
  </p:notesMasterIdLst>
  <p:sldIdLst>
    <p:sldId id="480" r:id="rId2"/>
    <p:sldId id="258" r:id="rId3"/>
    <p:sldId id="563" r:id="rId4"/>
    <p:sldId id="484" r:id="rId5"/>
    <p:sldId id="492" r:id="rId6"/>
    <p:sldId id="485" r:id="rId7"/>
    <p:sldId id="486" r:id="rId8"/>
    <p:sldId id="487" r:id="rId9"/>
    <p:sldId id="564" r:id="rId10"/>
    <p:sldId id="496" r:id="rId11"/>
    <p:sldId id="497" r:id="rId12"/>
    <p:sldId id="542" r:id="rId13"/>
    <p:sldId id="543" r:id="rId14"/>
    <p:sldId id="544" r:id="rId15"/>
    <p:sldId id="545" r:id="rId16"/>
    <p:sldId id="546" r:id="rId17"/>
    <p:sldId id="547" r:id="rId18"/>
    <p:sldId id="548" r:id="rId19"/>
    <p:sldId id="549"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 id="498" r:id="rId34"/>
    <p:sldId id="517" r:id="rId35"/>
    <p:sldId id="518" r:id="rId36"/>
    <p:sldId id="519" r:id="rId37"/>
    <p:sldId id="520" r:id="rId38"/>
    <p:sldId id="521" r:id="rId39"/>
    <p:sldId id="537" r:id="rId40"/>
    <p:sldId id="500" r:id="rId41"/>
    <p:sldId id="533" r:id="rId42"/>
    <p:sldId id="536" r:id="rId43"/>
    <p:sldId id="501" r:id="rId44"/>
    <p:sldId id="538" r:id="rId45"/>
    <p:sldId id="539" r:id="rId46"/>
    <p:sldId id="503" r:id="rId47"/>
    <p:sldId id="504" r:id="rId48"/>
    <p:sldId id="505" r:id="rId49"/>
    <p:sldId id="506" r:id="rId50"/>
    <p:sldId id="507" r:id="rId51"/>
    <p:sldId id="512" r:id="rId52"/>
    <p:sldId id="524" r:id="rId53"/>
    <p:sldId id="525" r:id="rId54"/>
    <p:sldId id="526" r:id="rId55"/>
    <p:sldId id="527" r:id="rId56"/>
    <p:sldId id="528" r:id="rId57"/>
    <p:sldId id="529" r:id="rId58"/>
    <p:sldId id="530" r:id="rId59"/>
    <p:sldId id="522" r:id="rId60"/>
    <p:sldId id="395" r:id="rId61"/>
    <p:sldId id="441" r:id="rId62"/>
    <p:sldId id="465" r:id="rId63"/>
    <p:sldId id="466" r:id="rId64"/>
    <p:sldId id="467" r:id="rId65"/>
    <p:sldId id="397" r:id="rId66"/>
    <p:sldId id="366" r:id="rId67"/>
    <p:sldId id="479"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64" r:id="rId82"/>
    <p:sldId id="457" r:id="rId83"/>
    <p:sldId id="458" r:id="rId84"/>
    <p:sldId id="459" r:id="rId85"/>
    <p:sldId id="460" r:id="rId86"/>
    <p:sldId id="276" r:id="rId87"/>
    <p:sldId id="277" r:id="rId88"/>
    <p:sldId id="278" r:id="rId89"/>
    <p:sldId id="279" r:id="rId90"/>
    <p:sldId id="308" r:id="rId91"/>
    <p:sldId id="283" r:id="rId92"/>
    <p:sldId id="284" r:id="rId93"/>
    <p:sldId id="540" r:id="rId94"/>
    <p:sldId id="541" r:id="rId9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108" charset="0"/>
        <a:ea typeface="+mn-ea"/>
        <a:cs typeface="+mn-cs"/>
      </a:defRPr>
    </a:lvl1pPr>
    <a:lvl2pPr marL="457200" algn="l" rtl="0" eaLnBrk="0" fontAlgn="base" hangingPunct="0">
      <a:spcBef>
        <a:spcPct val="0"/>
      </a:spcBef>
      <a:spcAft>
        <a:spcPct val="0"/>
      </a:spcAft>
      <a:defRPr kern="1200">
        <a:solidFill>
          <a:schemeClr val="tx1"/>
        </a:solidFill>
        <a:latin typeface="Arial" pitchFamily="-108" charset="0"/>
        <a:ea typeface="+mn-ea"/>
        <a:cs typeface="+mn-cs"/>
      </a:defRPr>
    </a:lvl2pPr>
    <a:lvl3pPr marL="914400" algn="l" rtl="0" eaLnBrk="0" fontAlgn="base" hangingPunct="0">
      <a:spcBef>
        <a:spcPct val="0"/>
      </a:spcBef>
      <a:spcAft>
        <a:spcPct val="0"/>
      </a:spcAft>
      <a:defRPr kern="1200">
        <a:solidFill>
          <a:schemeClr val="tx1"/>
        </a:solidFill>
        <a:latin typeface="Arial" pitchFamily="-108" charset="0"/>
        <a:ea typeface="+mn-ea"/>
        <a:cs typeface="+mn-cs"/>
      </a:defRPr>
    </a:lvl3pPr>
    <a:lvl4pPr marL="1371600" algn="l" rtl="0" eaLnBrk="0" fontAlgn="base" hangingPunct="0">
      <a:spcBef>
        <a:spcPct val="0"/>
      </a:spcBef>
      <a:spcAft>
        <a:spcPct val="0"/>
      </a:spcAft>
      <a:defRPr kern="1200">
        <a:solidFill>
          <a:schemeClr val="tx1"/>
        </a:solidFill>
        <a:latin typeface="Arial" pitchFamily="-108" charset="0"/>
        <a:ea typeface="+mn-ea"/>
        <a:cs typeface="+mn-cs"/>
      </a:defRPr>
    </a:lvl4pPr>
    <a:lvl5pPr marL="1828800" algn="l" rtl="0" eaLnBrk="0" fontAlgn="base" hangingPunct="0">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2" autoAdjust="0"/>
    <p:restoredTop sz="90984" autoAdjust="0"/>
  </p:normalViewPr>
  <p:slideViewPr>
    <p:cSldViewPr>
      <p:cViewPr>
        <p:scale>
          <a:sx n="100" d="100"/>
          <a:sy n="100" d="100"/>
        </p:scale>
        <p:origin x="144" y="144"/>
      </p:cViewPr>
      <p:guideLst>
        <p:guide orient="horz" pos="2160"/>
        <p:guide pos="2880"/>
      </p:guideLst>
    </p:cSldViewPr>
  </p:slideViewPr>
  <p:outlineViewPr>
    <p:cViewPr>
      <p:scale>
        <a:sx n="33" d="100"/>
        <a:sy n="33" d="100"/>
      </p:scale>
      <p:origin x="16" y="6184"/>
    </p:cViewPr>
    <p:sldLst>
      <p:sld r:id="rId1" collapse="1"/>
    </p:sldLst>
  </p:outlineViewPr>
  <p:notesTextViewPr>
    <p:cViewPr>
      <p:scale>
        <a:sx n="100" d="100"/>
        <a:sy n="100" d="100"/>
      </p:scale>
      <p:origin x="0" y="0"/>
    </p:cViewPr>
  </p:notesTextViewPr>
  <p:sorterViewPr>
    <p:cViewPr>
      <p:scale>
        <a:sx n="200" d="100"/>
        <a:sy n="200" d="100"/>
      </p:scale>
      <p:origin x="0" y="1142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6"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06" charset="0"/>
              </a:defRPr>
            </a:lvl1pPr>
          </a:lstStyle>
          <a:p>
            <a:pPr>
              <a:defRPr/>
            </a:pPr>
            <a:fld id="{0D2005ED-29C1-784B-B6C3-DADDAA7F2FBF}" type="datetime1">
              <a:rPr lang="en-US"/>
              <a:pPr>
                <a:defRPr/>
              </a:pPr>
              <a:t>5/11/17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6"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06" charset="0"/>
              </a:defRPr>
            </a:lvl1pPr>
          </a:lstStyle>
          <a:p>
            <a:pPr>
              <a:defRPr/>
            </a:pPr>
            <a:fld id="{4466B498-7FB2-6A41-BE5F-FCABDA2BD6B4}" type="slidenum">
              <a:rPr lang="en-US"/>
              <a:pPr>
                <a:defRPr/>
              </a:pPr>
              <a:t>‹#›</a:t>
            </a:fld>
            <a:endParaRPr lang="en-US"/>
          </a:p>
        </p:txBody>
      </p:sp>
    </p:spTree>
    <p:extLst>
      <p:ext uri="{BB962C8B-B14F-4D97-AF65-F5344CB8AC3E}">
        <p14:creationId xmlns:p14="http://schemas.microsoft.com/office/powerpoint/2010/main" val="30989144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s://s3.amazonaws.com/vu-my/wp-content/uploads/sites/249/2011/09/01125353/PERKINS.Disordine_percepito-paura-xenofobia.do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 Id="rId3" Type="http://schemas.openxmlformats.org/officeDocument/2006/relationships/hyperlink" Target="https://docs.google.com/spreadsheets/d/1Z5CaitR7albkkYVCgizWt46_OyGvERv58MbtAHYsw_g/edit#gid=762862034"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 Id="rId3" Type="http://schemas.openxmlformats.org/officeDocument/2006/relationships/hyperlink" Target="http://www.un.org/en/documents/udhr/index.s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 Id="rId3" Type="http://schemas.openxmlformats.org/officeDocument/2006/relationships/hyperlink" Target="https://docs.google.com/spreadsheets/d/1Z5CaitR7albkkYVCgizWt46_OyGvERv58MbtAHYsw_g/edit#gid=762862034"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 Id="rId3" Type="http://schemas.openxmlformats.org/officeDocument/2006/relationships/hyperlink" Target="https://docs.google.com/spreadsheets/d/1Z5CaitR7albkkYVCgizWt46_OyGvERv58MbtAHYsw_g/edit#gid=762862034"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jcpp.org/en" TargetMode="External"/><Relationship Id="rId4" Type="http://schemas.openxmlformats.org/officeDocument/2006/relationships/hyperlink" Target="http://www.waikato.ac.nz/wfass/subjects/psychology/commpsych/handbook/PGDipPracPsych-Intern-Handbook.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RECOMMENDED:</a:t>
            </a:r>
            <a:r>
              <a:rPr lang="en-US" sz="1200" baseline="0" dirty="0" smtClean="0"/>
              <a:t> </a:t>
            </a:r>
            <a:r>
              <a:rPr lang="en-US" sz="1200" dirty="0" smtClean="0"/>
              <a:t>Xu, Q., Perkins, D.D., Chow, J.C. (2010). Sense of Community, Neighboring, and Social Capital as Predictors of Local Political Participation in China. </a:t>
            </a:r>
            <a:r>
              <a:rPr lang="en-US" sz="1200" i="1" dirty="0" smtClean="0"/>
              <a:t>AJCP, 45</a:t>
            </a:r>
            <a:r>
              <a:rPr lang="en-US" sz="1200" dirty="0" smtClean="0"/>
              <a:t>(3-4), 259-271.</a:t>
            </a: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err="1" smtClean="0"/>
              <a:t>Karakos</a:t>
            </a:r>
            <a:r>
              <a:rPr lang="en-US" sz="1200" dirty="0" smtClean="0"/>
              <a:t>, H., Fisher, B.W., Geller, J., Lunn, L.M., Palmer, N.A., Perkins, D.D., </a:t>
            </a:r>
            <a:r>
              <a:rPr lang="en-US" sz="1200" dirty="0" err="1" smtClean="0"/>
              <a:t>Mihaylov</a:t>
            </a:r>
            <a:r>
              <a:rPr lang="en-US" sz="1200" dirty="0" smtClean="0"/>
              <a:t>, N., Partridge, W.L., &amp; Shields, S. The </a:t>
            </a:r>
            <a:r>
              <a:rPr lang="en-US" sz="1200" dirty="0" err="1" smtClean="0"/>
              <a:t>Fieldschool</a:t>
            </a:r>
            <a:r>
              <a:rPr lang="en-US" sz="1200" dirty="0" smtClean="0"/>
              <a:t> in Intercultural Education as a model for immersive action-research training and service-learning. In S.L. Barnes et al (Eds.), </a:t>
            </a:r>
            <a:r>
              <a:rPr lang="en-US" sz="1200" i="1" dirty="0" smtClean="0"/>
              <a:t>Academics in Action! A Model for Community-Engaged Research, Teaching, and Service.</a:t>
            </a:r>
            <a:endParaRPr lang="en-US" sz="1200" dirty="0" smtClean="0"/>
          </a:p>
          <a:p>
            <a:r>
              <a:rPr lang="en-US" sz="1200" dirty="0" smtClean="0"/>
              <a:t>http://www.springerlink.com.proxy.library.vanderbilt.edu/content/0091-0562/44/1-2/ </a:t>
            </a:r>
          </a:p>
          <a:p>
            <a:r>
              <a:rPr lang="en-US" sz="1200" dirty="0" smtClean="0"/>
              <a:t>http://www.tandfonline.com.proxy.library.vanderbilt.edu/toc/wpic20/38/1 </a:t>
            </a:r>
          </a:p>
          <a:p>
            <a:r>
              <a:rPr lang="en-US" sz="1200" dirty="0" err="1" smtClean="0"/>
              <a:t>http://www.psychosocial-intervention.org/&amp;lang</a:t>
            </a:r>
            <a:r>
              <a:rPr lang="en-US" sz="1200" dirty="0" smtClean="0"/>
              <a:t>=</a:t>
            </a:r>
            <a:r>
              <a:rPr lang="en-US" sz="1200" dirty="0" err="1" smtClean="0"/>
              <a:t>en&amp;articulo</a:t>
            </a:r>
            <a:r>
              <a:rPr lang="en-US" sz="1200" dirty="0" smtClean="0"/>
              <a:t>=&amp;</a:t>
            </a:r>
            <a:r>
              <a:rPr lang="en-US" sz="1200" dirty="0" err="1" smtClean="0"/>
              <a:t>numero</a:t>
            </a:r>
            <a:r>
              <a:rPr lang="en-US" sz="1200" dirty="0" smtClean="0"/>
              <a:t>=20111114102752281000  </a:t>
            </a:r>
            <a:endParaRPr lang="en-US" dirty="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2</a:t>
            </a:fld>
            <a:endParaRPr lang="en-US"/>
          </a:p>
        </p:txBody>
      </p:sp>
    </p:spTree>
    <p:extLst>
      <p:ext uri="{BB962C8B-B14F-4D97-AF65-F5344CB8AC3E}">
        <p14:creationId xmlns:p14="http://schemas.microsoft.com/office/powerpoint/2010/main" val="701323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4CD45-C7FB-D04B-B1C2-36FA05416918}" type="slidenum">
              <a:rPr lang="en-US"/>
              <a:pPr/>
              <a:t>48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normAutofit fontScale="77500" lnSpcReduction="20000"/>
          </a:bodyPr>
          <a:lstStyle/>
          <a:p>
            <a:pPr>
              <a:lnSpc>
                <a:spcPct val="80000"/>
              </a:lnSpc>
            </a:pPr>
            <a:r>
              <a:rPr lang="en-US" sz="800"/>
              <a:t>Addams, J. (1910). </a:t>
            </a:r>
            <a:r>
              <a:rPr lang="en-US" sz="800" i="1"/>
              <a:t>Twenty years at Hull-house</a:t>
            </a:r>
            <a:r>
              <a:rPr lang="en-US" sz="800"/>
              <a:t>. New York: Macmillan.</a:t>
            </a:r>
          </a:p>
          <a:p>
            <a:pPr>
              <a:lnSpc>
                <a:spcPct val="80000"/>
              </a:lnSpc>
            </a:pPr>
            <a:r>
              <a:rPr lang="en-US" sz="800"/>
              <a:t>Albee, G. W., &amp; Dickey, M. (1957). Manpower trends in three mental health professions. </a:t>
            </a:r>
            <a:r>
              <a:rPr lang="en-US" sz="800" i="1"/>
              <a:t>American Psychologist, 12</a:t>
            </a:r>
            <a:r>
              <a:rPr lang="en-US" sz="800"/>
              <a:t>, 57-70.</a:t>
            </a:r>
          </a:p>
          <a:p>
            <a:pPr>
              <a:lnSpc>
                <a:spcPct val="80000"/>
              </a:lnSpc>
            </a:pPr>
            <a:r>
              <a:rPr lang="en-US" sz="800"/>
              <a:t>Altman, I. (1975). </a:t>
            </a:r>
            <a:r>
              <a:rPr lang="en-US" sz="800" i="1"/>
              <a:t>The environment and social behavior: Privacy, personal space, territory and crowding</a:t>
            </a:r>
            <a:r>
              <a:rPr lang="en-US" sz="800"/>
              <a:t>. Monterey, CA: Brooks/Cole.</a:t>
            </a:r>
          </a:p>
          <a:p>
            <a:pPr>
              <a:lnSpc>
                <a:spcPct val="80000"/>
              </a:lnSpc>
            </a:pPr>
            <a:r>
              <a:rPr lang="en-US" sz="800"/>
              <a:t>Barker, R. G. (1968). </a:t>
            </a:r>
            <a:r>
              <a:rPr lang="en-US" sz="800" i="1"/>
              <a:t>Ecological psychology: Concepts and methods for studying the environment of human behavior</a:t>
            </a:r>
            <a:r>
              <a:rPr lang="en-US" sz="800"/>
              <a:t>. Stanford, CA: Standford University Press.</a:t>
            </a:r>
          </a:p>
          <a:p>
            <a:pPr>
              <a:lnSpc>
                <a:spcPct val="80000"/>
              </a:lnSpc>
            </a:pPr>
            <a:r>
              <a:rPr lang="en-US" sz="800"/>
              <a:t>Biddle, William W. (1965). </a:t>
            </a:r>
            <a:r>
              <a:rPr lang="en-US" sz="800" i="1"/>
              <a:t>The community development process: The rediscovery of local initiative</a:t>
            </a:r>
            <a:r>
              <a:rPr lang="en-US" sz="800"/>
              <a:t>. New York: Holt Rinehart &amp; Winston.</a:t>
            </a:r>
          </a:p>
          <a:p>
            <a:pPr>
              <a:lnSpc>
                <a:spcPct val="80000"/>
              </a:lnSpc>
            </a:pPr>
            <a:r>
              <a:rPr lang="en-US" sz="800"/>
              <a:t>Bronfenbrenner, U. (1979). </a:t>
            </a:r>
            <a:r>
              <a:rPr lang="en-US" sz="800" i="1"/>
              <a:t>The ecology of human development: Experiments by nature and design</a:t>
            </a:r>
            <a:r>
              <a:rPr lang="en-US" sz="800"/>
              <a:t>. Cambridge, MA: Harvard University Press.</a:t>
            </a:r>
          </a:p>
          <a:p>
            <a:pPr>
              <a:lnSpc>
                <a:spcPct val="80000"/>
              </a:lnSpc>
            </a:pPr>
            <a:r>
              <a:rPr lang="en-US" sz="800"/>
              <a:t>Chein, I., Cook, S. W., &amp; Harding, J. (1948). The field of action research. </a:t>
            </a:r>
            <a:r>
              <a:rPr lang="en-US" sz="800" i="1"/>
              <a:t>American-Psychologist, 3</a:t>
            </a:r>
            <a:r>
              <a:rPr lang="en-US" sz="800"/>
              <a:t>, 43-50.</a:t>
            </a:r>
          </a:p>
          <a:p>
            <a:pPr>
              <a:lnSpc>
                <a:spcPct val="80000"/>
              </a:lnSpc>
            </a:pPr>
            <a:r>
              <a:rPr lang="en-US" sz="800"/>
              <a:t>Cherniss, C. (1991). Confronting the social context of school change. </a:t>
            </a:r>
            <a:r>
              <a:rPr lang="en-US" sz="800" i="1"/>
              <a:t>American Journal of Community Psychology, 19</a:t>
            </a:r>
            <a:r>
              <a:rPr lang="en-US" sz="800"/>
              <a:t>(3), 389-394.</a:t>
            </a:r>
          </a:p>
          <a:p>
            <a:pPr>
              <a:lnSpc>
                <a:spcPct val="80000"/>
              </a:lnSpc>
            </a:pPr>
            <a:r>
              <a:rPr lang="en-US" sz="800"/>
              <a:t>Christens, B., &amp; Perkins, D. D. (in press). Transdisciplinary, multilevel action research to enhance ecological and psycho-political validity. </a:t>
            </a:r>
            <a:r>
              <a:rPr lang="en-US" sz="800" i="1"/>
              <a:t>Journal of Community Psychology</a:t>
            </a:r>
            <a:r>
              <a:rPr lang="en-US" sz="800"/>
              <a:t>.</a:t>
            </a:r>
          </a:p>
          <a:p>
            <a:pPr>
              <a:lnSpc>
                <a:spcPct val="80000"/>
              </a:lnSpc>
            </a:pPr>
            <a:r>
              <a:rPr lang="en-US" sz="800"/>
              <a:t>Clark, K. B., Chein, I., &amp; Cook, S. W. (2004). The Effects of Segregation and the Consequences of Desegregation: A (September 1952) Social Science Statement in the Brown v. Board of Education of Topeka Supreme Court Case. </a:t>
            </a:r>
            <a:r>
              <a:rPr lang="en-US" sz="800" i="1"/>
              <a:t>American-Psychologist, 59</a:t>
            </a:r>
            <a:r>
              <a:rPr lang="en-US" sz="800"/>
              <a:t>(6), 495-501.</a:t>
            </a:r>
          </a:p>
          <a:p>
            <a:pPr>
              <a:lnSpc>
                <a:spcPct val="80000"/>
              </a:lnSpc>
            </a:pPr>
            <a:r>
              <a:rPr lang="en-US" sz="800"/>
              <a:t>Cowen, E. L., Gesten, E. L., &amp; Wilson, A. B. (1979). The Primary Mental Health Project (PMHP): Evaluation of current program effectiveness. </a:t>
            </a:r>
            <a:r>
              <a:rPr lang="en-US" sz="800" i="1"/>
              <a:t>American Journal of Community Psychology, 7</a:t>
            </a:r>
            <a:r>
              <a:rPr lang="en-US" sz="800"/>
              <a:t>(3), 293-303.</a:t>
            </a:r>
          </a:p>
          <a:p>
            <a:pPr>
              <a:lnSpc>
                <a:spcPct val="80000"/>
              </a:lnSpc>
            </a:pPr>
            <a:r>
              <a:rPr lang="en-US" sz="800"/>
              <a:t>Dewey, J. (1888). </a:t>
            </a:r>
            <a:r>
              <a:rPr lang="en-US" sz="800" i="1"/>
              <a:t>The ethics of democracy</a:t>
            </a:r>
            <a:r>
              <a:rPr lang="en-US" sz="800"/>
              <a:t>. Ann Arbor,: Andrews &amp; company.</a:t>
            </a:r>
          </a:p>
          <a:p>
            <a:pPr>
              <a:lnSpc>
                <a:spcPct val="80000"/>
              </a:lnSpc>
            </a:pPr>
            <a:r>
              <a:rPr lang="en-US" sz="800"/>
              <a:t>Dewey, J. (1909). </a:t>
            </a:r>
            <a:r>
              <a:rPr lang="en-US" sz="800" i="1"/>
              <a:t>Moral principles in education</a:t>
            </a:r>
            <a:r>
              <a:rPr lang="en-US" sz="800"/>
              <a:t>. Boston: Houghton Mifflin.</a:t>
            </a:r>
          </a:p>
          <a:p>
            <a:pPr>
              <a:lnSpc>
                <a:spcPct val="80000"/>
              </a:lnSpc>
            </a:pPr>
            <a:r>
              <a:rPr lang="en-US" sz="800"/>
              <a:t>Dewey, J. (1916). </a:t>
            </a:r>
            <a:r>
              <a:rPr lang="en-US" sz="800" i="1"/>
              <a:t>Democracy and education: An introduction to the philosophy of education</a:t>
            </a:r>
            <a:r>
              <a:rPr lang="en-US" sz="800"/>
              <a:t>. New York: The Macmillan company.</a:t>
            </a:r>
          </a:p>
          <a:p>
            <a:pPr>
              <a:lnSpc>
                <a:spcPct val="80000"/>
              </a:lnSpc>
            </a:pPr>
            <a:r>
              <a:rPr lang="en-US" sz="800"/>
              <a:t>Dohrenwend, B. S. (1978). Social stress and community psychology. </a:t>
            </a:r>
            <a:r>
              <a:rPr lang="en-US" sz="800" i="1"/>
              <a:t>American Journal of Community Psychology, 6</a:t>
            </a:r>
            <a:r>
              <a:rPr lang="en-US" sz="800"/>
              <a:t>(1), 1-14.</a:t>
            </a:r>
          </a:p>
          <a:p>
            <a:pPr>
              <a:lnSpc>
                <a:spcPct val="80000"/>
              </a:lnSpc>
            </a:pPr>
            <a:r>
              <a:rPr lang="en-US" sz="800"/>
              <a:t>Durkheim, E. (1933). </a:t>
            </a:r>
            <a:r>
              <a:rPr lang="en-US" sz="800" i="1"/>
              <a:t>The division of labor in society</a:t>
            </a:r>
            <a:r>
              <a:rPr lang="en-US" sz="800"/>
              <a:t> (G. Simpson, Trans.). New York: Macmillan.</a:t>
            </a:r>
          </a:p>
          <a:p>
            <a:pPr>
              <a:lnSpc>
                <a:spcPct val="80000"/>
              </a:lnSpc>
            </a:pPr>
            <a:r>
              <a:rPr lang="en-US" sz="800"/>
              <a:t>Gans, H. J. (1968). </a:t>
            </a:r>
            <a:r>
              <a:rPr lang="en-US" sz="800" i="1"/>
              <a:t>People and plans: Essays on urban problems and solutions</a:t>
            </a:r>
            <a:r>
              <a:rPr lang="en-US" sz="800"/>
              <a:t>. New York: Basic Books.</a:t>
            </a:r>
          </a:p>
          <a:p>
            <a:pPr>
              <a:lnSpc>
                <a:spcPct val="80000"/>
              </a:lnSpc>
            </a:pPr>
            <a:r>
              <a:rPr lang="en-US" sz="800"/>
              <a:t>Heller, K. (1989). The return to community. </a:t>
            </a:r>
            <a:r>
              <a:rPr lang="en-US" sz="800" i="1"/>
              <a:t>American Journal of Community Psychology, 17</a:t>
            </a:r>
            <a:r>
              <a:rPr lang="en-US" sz="800"/>
              <a:t>(1), 1-15.</a:t>
            </a:r>
          </a:p>
          <a:p>
            <a:pPr>
              <a:lnSpc>
                <a:spcPct val="80000"/>
              </a:lnSpc>
            </a:pPr>
            <a:r>
              <a:rPr lang="en-US" sz="800"/>
              <a:t>Hobbs, N. (1948). Group psychotherapy in preventive mental hygiene. </a:t>
            </a:r>
            <a:r>
              <a:rPr lang="en-US" sz="800" i="1"/>
              <a:t>Teachers College Record, 50</a:t>
            </a:r>
            <a:r>
              <a:rPr lang="en-US" sz="800"/>
              <a:t>, 170-178.</a:t>
            </a:r>
          </a:p>
          <a:p>
            <a:pPr>
              <a:lnSpc>
                <a:spcPct val="80000"/>
              </a:lnSpc>
            </a:pPr>
            <a:r>
              <a:rPr lang="en-US" sz="800"/>
              <a:t>Hunter, Floyd. (1953). </a:t>
            </a:r>
            <a:r>
              <a:rPr lang="en-US" sz="800" i="1"/>
              <a:t>Community power structure: A study of decision makers</a:t>
            </a:r>
            <a:r>
              <a:rPr lang="en-US" sz="800"/>
              <a:t>. Chapel Hill: University of North Carolina Press.</a:t>
            </a:r>
          </a:p>
          <a:p>
            <a:pPr>
              <a:lnSpc>
                <a:spcPct val="80000"/>
              </a:lnSpc>
            </a:pPr>
            <a:r>
              <a:rPr lang="fr-FR" sz="800"/>
              <a:t>James, W., &amp; Gunn, G. B. (2000). </a:t>
            </a:r>
            <a:r>
              <a:rPr lang="en-US" sz="800" i="1"/>
              <a:t>Pragmatism and other writings</a:t>
            </a:r>
            <a:r>
              <a:rPr lang="en-US" sz="800"/>
              <a:t>. New York: Penguin Books.</a:t>
            </a:r>
          </a:p>
          <a:p>
            <a:pPr>
              <a:lnSpc>
                <a:spcPct val="80000"/>
              </a:lnSpc>
            </a:pPr>
            <a:r>
              <a:rPr lang="en-US" sz="800"/>
              <a:t>Kelly, J. G. (1966). Ecological constraints on mental health services. </a:t>
            </a:r>
            <a:r>
              <a:rPr lang="en-US" sz="800" i="1"/>
              <a:t>American Psychologist, 21</a:t>
            </a:r>
            <a:r>
              <a:rPr lang="en-US" sz="800"/>
              <a:t>, 535-539.</a:t>
            </a:r>
          </a:p>
          <a:p>
            <a:pPr>
              <a:lnSpc>
                <a:spcPct val="80000"/>
              </a:lnSpc>
            </a:pPr>
            <a:r>
              <a:rPr lang="en-US" sz="800"/>
              <a:t>Levine, M., &amp; Levine, A. (1970). </a:t>
            </a:r>
            <a:r>
              <a:rPr lang="en-US" sz="800" i="1"/>
              <a:t>A social history of helping services: Clinic, court, school, and community</a:t>
            </a:r>
            <a:r>
              <a:rPr lang="en-US" sz="800"/>
              <a:t>. New York: Appleton-Century-Crofts.</a:t>
            </a:r>
          </a:p>
          <a:p>
            <a:pPr>
              <a:lnSpc>
                <a:spcPct val="80000"/>
              </a:lnSpc>
            </a:pPr>
            <a:r>
              <a:rPr lang="en-US" sz="800"/>
              <a:t>Lewin, K. (1946). Action research and minority problems. </a:t>
            </a:r>
            <a:r>
              <a:rPr lang="en-US" sz="800" i="1"/>
              <a:t>Journal of Social Issues, 2</a:t>
            </a:r>
            <a:r>
              <a:rPr lang="en-US" sz="800"/>
              <a:t>(4), 34-46.</a:t>
            </a:r>
          </a:p>
          <a:p>
            <a:pPr>
              <a:lnSpc>
                <a:spcPct val="80000"/>
              </a:lnSpc>
            </a:pPr>
            <a:r>
              <a:rPr lang="en-US" sz="800"/>
              <a:t>Long, N. E. (1958). The local community as an ecology of games. </a:t>
            </a:r>
            <a:r>
              <a:rPr lang="en-US" sz="800" i="1"/>
              <a:t>American Journal of Sociology, 64</a:t>
            </a:r>
            <a:r>
              <a:rPr lang="en-US" sz="800"/>
              <a:t>, 251-261.</a:t>
            </a:r>
          </a:p>
          <a:p>
            <a:pPr>
              <a:lnSpc>
                <a:spcPct val="80000"/>
              </a:lnSpc>
            </a:pPr>
            <a:r>
              <a:rPr lang="en-US" sz="800"/>
              <a:t>Lynd, Robert S., &amp; Lynd, Helen M. (1929). </a:t>
            </a:r>
            <a:r>
              <a:rPr lang="en-US" sz="800" i="1"/>
              <a:t>Middletown: A study in contemporary American culture</a:t>
            </a:r>
            <a:r>
              <a:rPr lang="en-US" sz="800"/>
              <a:t>. New York: Harcourt Brace and Company.</a:t>
            </a:r>
          </a:p>
          <a:p>
            <a:pPr>
              <a:lnSpc>
                <a:spcPct val="80000"/>
              </a:lnSpc>
            </a:pPr>
            <a:r>
              <a:rPr lang="en-US" sz="800"/>
              <a:t>Mead, M. (1951). </a:t>
            </a:r>
            <a:r>
              <a:rPr lang="en-US" sz="800" i="1"/>
              <a:t>Soviet attitudes toward authority: An interdisciplinary approach to problems of Soviet character</a:t>
            </a:r>
            <a:r>
              <a:rPr lang="en-US" sz="800"/>
              <a:t>. New York: McGraw-Hill.</a:t>
            </a:r>
          </a:p>
          <a:p>
            <a:pPr>
              <a:lnSpc>
                <a:spcPct val="80000"/>
              </a:lnSpc>
            </a:pPr>
            <a:r>
              <a:rPr lang="en-US" sz="800"/>
              <a:t>Newbrough, J. R. (1973). Community psychology: A new holism. </a:t>
            </a:r>
            <a:r>
              <a:rPr lang="en-US" sz="800" i="1"/>
              <a:t>American Journal of Community Psychology, 1</a:t>
            </a:r>
            <a:r>
              <a:rPr lang="en-US" sz="800"/>
              <a:t>, 201-211.</a:t>
            </a:r>
          </a:p>
          <a:p>
            <a:pPr>
              <a:lnSpc>
                <a:spcPct val="80000"/>
              </a:lnSpc>
            </a:pPr>
            <a:r>
              <a:rPr lang="en-US" sz="800"/>
              <a:t>Park, R. E., Burgess, E. W., McKenzie, R. D., &amp; Wirth, L. (1925). </a:t>
            </a:r>
            <a:r>
              <a:rPr lang="en-US" sz="800" i="1"/>
              <a:t>The city</a:t>
            </a:r>
            <a:r>
              <a:rPr lang="en-US" sz="800"/>
              <a:t>. Chicago: University of Chicago Press.</a:t>
            </a:r>
          </a:p>
          <a:p>
            <a:pPr>
              <a:lnSpc>
                <a:spcPct val="80000"/>
              </a:lnSpc>
            </a:pPr>
            <a:r>
              <a:rPr lang="en-US" sz="800"/>
              <a:t>Prilleltensky, I. (in press). The Role of Power in Wellness, Oppression, and Liberation: The Promise of Psychopolitical Validity. </a:t>
            </a:r>
            <a:r>
              <a:rPr lang="en-US" sz="800" i="1"/>
              <a:t>Journal of Community Psychology</a:t>
            </a:r>
            <a:r>
              <a:rPr lang="en-US" sz="800"/>
              <a:t>.</a:t>
            </a:r>
          </a:p>
          <a:p>
            <a:pPr>
              <a:lnSpc>
                <a:spcPct val="80000"/>
              </a:lnSpc>
            </a:pPr>
            <a:r>
              <a:rPr lang="en-US" sz="800"/>
              <a:t>Proshansky, H. M. (1972). For what are we training our graduate students? </a:t>
            </a:r>
            <a:r>
              <a:rPr lang="en-US" sz="800" i="1"/>
              <a:t>American Psychologist, 27</a:t>
            </a:r>
            <a:r>
              <a:rPr lang="en-US" sz="800"/>
              <a:t>(3), 205-212.</a:t>
            </a:r>
          </a:p>
          <a:p>
            <a:pPr>
              <a:lnSpc>
                <a:spcPct val="80000"/>
              </a:lnSpc>
            </a:pPr>
            <a:r>
              <a:rPr lang="en-US" sz="800"/>
              <a:t>Riger, S. (1993). What's wrong with empowerment. </a:t>
            </a:r>
            <a:r>
              <a:rPr lang="en-US" sz="800" i="1"/>
              <a:t>American Journal of Community Psychology, 21</a:t>
            </a:r>
            <a:r>
              <a:rPr lang="en-US" sz="800"/>
              <a:t>(3), 279-292.</a:t>
            </a:r>
          </a:p>
          <a:p>
            <a:pPr>
              <a:lnSpc>
                <a:spcPct val="80000"/>
              </a:lnSpc>
            </a:pPr>
            <a:r>
              <a:rPr lang="en-US" sz="800"/>
              <a:t>Sarason, S. B. (1966). </a:t>
            </a:r>
            <a:r>
              <a:rPr lang="en-US" sz="800" i="1"/>
              <a:t>Psychology in community settings: Clinical, educational, vocational, social aspects</a:t>
            </a:r>
            <a:r>
              <a:rPr lang="en-US" sz="800"/>
              <a:t>.</a:t>
            </a:r>
          </a:p>
          <a:p>
            <a:pPr>
              <a:lnSpc>
                <a:spcPct val="80000"/>
              </a:lnSpc>
            </a:pPr>
            <a:r>
              <a:rPr lang="en-US" sz="800"/>
              <a:t>Shinn, M. (1987). Expanding community psychology's domain. </a:t>
            </a:r>
            <a:r>
              <a:rPr lang="en-US" sz="800" i="1"/>
              <a:t>American Journal of Community Psychology, 15</a:t>
            </a:r>
            <a:r>
              <a:rPr lang="en-US" sz="800"/>
              <a:t>(5), 555-574.</a:t>
            </a:r>
          </a:p>
          <a:p>
            <a:pPr>
              <a:lnSpc>
                <a:spcPct val="80000"/>
              </a:lnSpc>
            </a:pPr>
            <a:r>
              <a:rPr lang="en-US" sz="800"/>
              <a:t>Shinn, M., &amp; Rapkin, B. D. (2000). Cross-level research without cross-ups in community psychology. In J. Rappaport &amp; E. Seidman (Eds.), </a:t>
            </a:r>
            <a:r>
              <a:rPr lang="en-US" sz="800" i="1"/>
              <a:t>Handbook of community psychology</a:t>
            </a:r>
            <a:r>
              <a:rPr lang="en-US" sz="800"/>
              <a:t> (pp. 669-695). Dordrecht, Netherlands: Kluwer Academic Publishers.</a:t>
            </a:r>
          </a:p>
          <a:p>
            <a:pPr>
              <a:lnSpc>
                <a:spcPct val="80000"/>
              </a:lnSpc>
            </a:pPr>
            <a:r>
              <a:rPr lang="en-US" sz="800"/>
              <a:t>Shinn, M., &amp; Toohey, S. M. (2003). Community contexts of human welfare. </a:t>
            </a:r>
            <a:r>
              <a:rPr lang="en-US" sz="800" i="1"/>
              <a:t>Annual Review of Psychology, 54</a:t>
            </a:r>
            <a:r>
              <a:rPr lang="en-US" sz="800"/>
              <a:t>, 427-259.</a:t>
            </a:r>
          </a:p>
          <a:p>
            <a:pPr>
              <a:lnSpc>
                <a:spcPct val="80000"/>
              </a:lnSpc>
            </a:pPr>
            <a:r>
              <a:rPr lang="en-US" sz="800"/>
              <a:t>Speer, P. W., Ontkush, M., Schmitt, B., Padmasini, R., Jackson, C., Rengert, C. M., et al. (2003). The intentional exercise of power: Community organizing in Camden, New Jersey. </a:t>
            </a:r>
            <a:r>
              <a:rPr lang="en-US" sz="800" i="1"/>
              <a:t>Journal of Community and Applied Social Psychology, 13</a:t>
            </a:r>
            <a:r>
              <a:rPr lang="en-US" sz="800"/>
              <a:t>(5), 399-408.</a:t>
            </a:r>
          </a:p>
          <a:p>
            <a:pPr>
              <a:lnSpc>
                <a:spcPct val="80000"/>
              </a:lnSpc>
            </a:pPr>
            <a:r>
              <a:rPr lang="en-US" sz="800"/>
              <a:t>Stokols, D. (1976). Social-unit analysis as a framework for research in environmental and social psychology. </a:t>
            </a:r>
            <a:r>
              <a:rPr lang="en-US" sz="800" i="1"/>
              <a:t>Personality and Social Psychology Bulletin, 2</a:t>
            </a:r>
            <a:r>
              <a:rPr lang="en-US" sz="800"/>
              <a:t>(4), 350-358.</a:t>
            </a:r>
          </a:p>
          <a:p>
            <a:pPr>
              <a:lnSpc>
                <a:spcPct val="80000"/>
              </a:lnSpc>
            </a:pPr>
            <a:r>
              <a:rPr lang="en-US" sz="800"/>
              <a:t>Warner, W. Lloyd, &amp; Lunt, Paul S. (1942). </a:t>
            </a:r>
            <a:r>
              <a:rPr lang="en-US" sz="800" i="1"/>
              <a:t>The status system of a modern community</a:t>
            </a:r>
            <a:r>
              <a:rPr lang="en-US" sz="800"/>
              <a:t>. New Haven: Yale University Press.</a:t>
            </a:r>
          </a:p>
          <a:p>
            <a:pPr>
              <a:lnSpc>
                <a:spcPct val="80000"/>
              </a:lnSpc>
            </a:pPr>
            <a:r>
              <a:rPr lang="en-US" sz="800"/>
              <a:t>Weber, M. (1930). </a:t>
            </a:r>
            <a:r>
              <a:rPr lang="en-US" sz="800" i="1"/>
              <a:t>The Protestant ethic and the spirit of capitalism</a:t>
            </a:r>
            <a:r>
              <a:rPr lang="en-US" sz="800"/>
              <a:t>. London: G. Allen &amp; Unwin.</a:t>
            </a:r>
          </a:p>
          <a:p>
            <a:pPr>
              <a:lnSpc>
                <a:spcPct val="80000"/>
              </a:lnSpc>
            </a:pPr>
            <a:r>
              <a:rPr lang="en-US" sz="800"/>
              <a:t>Whyte, W. F. (1946). </a:t>
            </a:r>
            <a:r>
              <a:rPr lang="en-US" sz="800" i="1"/>
              <a:t>Industry and society</a:t>
            </a:r>
            <a:r>
              <a:rPr lang="en-US" sz="800"/>
              <a:t> (1st ed.). New York: McGraw-Hill.</a:t>
            </a:r>
          </a:p>
          <a:p>
            <a:pPr>
              <a:lnSpc>
                <a:spcPct val="80000"/>
              </a:lnSpc>
            </a:pPr>
            <a:r>
              <a:rPr lang="en-US" sz="800"/>
              <a:t>Wirth, L. (1928). </a:t>
            </a:r>
            <a:r>
              <a:rPr lang="en-US" sz="800" i="1"/>
              <a:t>The ghetto</a:t>
            </a:r>
            <a:r>
              <a:rPr lang="en-US" sz="800"/>
              <a:t>. Chicago, IL: University of Chicago Press.</a:t>
            </a:r>
          </a:p>
          <a:p>
            <a:pPr>
              <a:lnSpc>
                <a:spcPct val="80000"/>
              </a:lnSpc>
            </a:pPr>
            <a:r>
              <a:rPr lang="en-US" sz="800"/>
              <a:t>Zimmerman, M. A., &amp; Rappaport, J. (1988). Citizen participation, perceived control, and psychological empowerment. </a:t>
            </a:r>
            <a:r>
              <a:rPr lang="en-US" sz="800" i="1"/>
              <a:t>American Journal of Community Psychology, 16</a:t>
            </a:r>
            <a:r>
              <a:rPr lang="en-US" sz="800"/>
              <a:t>(5), 725-750.</a:t>
            </a:r>
          </a:p>
        </p:txBody>
      </p:sp>
    </p:spTree>
    <p:extLst>
      <p:ext uri="{BB962C8B-B14F-4D97-AF65-F5344CB8AC3E}">
        <p14:creationId xmlns:p14="http://schemas.microsoft.com/office/powerpoint/2010/main" val="103923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0C05-9588-3D42-8A3B-19034BA52F01}" type="slidenum">
              <a:rPr lang="en-US" smtClean="0"/>
              <a:pPr/>
              <a:t>50</a:t>
            </a:fld>
            <a:endParaRPr lang="en-US"/>
          </a:p>
        </p:txBody>
      </p:sp>
    </p:spTree>
    <p:extLst>
      <p:ext uri="{BB962C8B-B14F-4D97-AF65-F5344CB8AC3E}">
        <p14:creationId xmlns:p14="http://schemas.microsoft.com/office/powerpoint/2010/main" val="130953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Calibri" pitchFamily="-110" charset="0"/>
                <a:ea typeface="ＭＳ Ｐゴシック" charset="-128"/>
                <a:cs typeface="+mn-cs"/>
              </a:rPr>
              <a:t> </a:t>
            </a:r>
            <a:r>
              <a:rPr lang="en-US" sz="1200" b="0" i="0" u="none" strike="noStrike" kern="1200" dirty="0" smtClean="0">
                <a:solidFill>
                  <a:schemeClr val="tx1"/>
                </a:solidFill>
                <a:effectLst/>
                <a:latin typeface="Calibri" pitchFamily="-110" charset="0"/>
                <a:ea typeface="ＭＳ Ｐゴシック" charset="-128"/>
                <a:cs typeface="+mn-cs"/>
                <a:hlinkClick r:id="rId3"/>
              </a:rPr>
              <a:t>Perkins, D.D., &amp; Procentese, F. (2010). Disordine percepito, paura, o xenofobia? Un modello globale di ricerca – azione con le comunità di immigrati / Perceived disorder, fear or xenophobia? A comprehensive model for action research on immigrant communities. Rivista di Psicologia di Comunità (special issue on ecological models &amp; migration), 6, 25-39.</a:t>
            </a:r>
            <a:endParaRPr lang="en-US" sz="1200" b="0" i="0" kern="1200" dirty="0" smtClean="0">
              <a:solidFill>
                <a:schemeClr val="tx1"/>
              </a:solidFill>
              <a:effectLst/>
              <a:latin typeface="Calibri" pitchFamily="-11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5CD391F-46B9-E647-B983-83D9B35ACA3C}" type="slidenum">
              <a:rPr lang="en-US" altLang="x-none" smtClean="0"/>
              <a:pPr/>
              <a:t>55</a:t>
            </a:fld>
            <a:endParaRPr lang="en-US" altLang="x-none"/>
          </a:p>
        </p:txBody>
      </p:sp>
    </p:spTree>
    <p:extLst>
      <p:ext uri="{BB962C8B-B14F-4D97-AF65-F5344CB8AC3E}">
        <p14:creationId xmlns:p14="http://schemas.microsoft.com/office/powerpoint/2010/main" val="353191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23AB5FF-DEF5-1141-9C41-E6A7E8D50AC0}" type="slidenum">
              <a:rPr lang="en-US" sz="1200"/>
              <a:pPr/>
              <a:t>60</a:t>
            </a:fld>
            <a:endParaRPr lang="en-US" sz="1200"/>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There is a lack of comparative learning among community psychologists across the globe – even though there is some publications and conferences that provide learning opportunities, I personally would like to see more international collaboration – </a:t>
            </a:r>
          </a:p>
          <a:p>
            <a:r>
              <a:rPr lang="en-US" dirty="0">
                <a:latin typeface="Calibri" charset="0"/>
                <a:ea typeface="ＭＳ Ｐゴシック" charset="0"/>
                <a:cs typeface="ＭＳ Ｐゴシック" charset="0"/>
              </a:rPr>
              <a:t>Even though contexts may be different – different contexts can inform one another – the key is to not assume the generalizability of community needs and conditions.</a:t>
            </a:r>
          </a:p>
          <a:p>
            <a:r>
              <a:rPr lang="en-US" dirty="0">
                <a:latin typeface="Calibri" charset="0"/>
                <a:ea typeface="ＭＳ Ｐゴシック" charset="0"/>
                <a:cs typeface="ＭＳ Ｐゴシック" charset="0"/>
              </a:rPr>
              <a:t>Even though community psychology is present on almost all continents – it is missing in some places where it could be greatly beneficial – it is just starting to be introduced in China, for example, which we will discuss, time permitting.</a:t>
            </a:r>
          </a:p>
          <a:p>
            <a:r>
              <a:rPr lang="en-US" dirty="0">
                <a:latin typeface="Calibri" charset="0"/>
                <a:ea typeface="ＭＳ Ｐゴシック" charset="0"/>
                <a:cs typeface="ＭＳ Ｐゴシック" charset="0"/>
              </a:rPr>
              <a:t>[Alt. example: former Soviet Union – social science as a general practice is deficient in this part of the world because it was banned for much of the Soviet era – Marxism was the only social science which was deemed worthy of study – economics was about the only discipline of the social sciences represented in universities – The first group of sociologists in Russia graduated in 1989.  That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how new the implementation of the social sciences is in the former USSR.]</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5936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47500" lnSpcReduction="2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rPr>
              <a:t>The UN HDI looks at life expectancy, average years of schooling, and income per person.  It is a more comprehensive picture of development than economic indicators</a:t>
            </a:r>
            <a:r>
              <a:rPr lang="en-US" dirty="0" smtClean="0">
                <a:latin typeface="Calibri" charset="0"/>
              </a:rPr>
              <a:t>. [C</a:t>
            </a:r>
            <a:r>
              <a:rPr lang="en-US" baseline="0" dirty="0" smtClean="0">
                <a:latin typeface="Calibri" charset="0"/>
              </a:rPr>
              <a:t>P precursors in Social Psych in Germany (</a:t>
            </a:r>
            <a:r>
              <a:rPr lang="en-US" baseline="0" dirty="0" err="1" smtClean="0">
                <a:latin typeface="Calibri" charset="0"/>
              </a:rPr>
              <a:t>Lewin</a:t>
            </a:r>
            <a:r>
              <a:rPr lang="en-US" baseline="0" dirty="0" smtClean="0">
                <a:latin typeface="Calibri" charset="0"/>
              </a:rPr>
              <a:t>, </a:t>
            </a:r>
            <a:r>
              <a:rPr lang="en-US" baseline="0" dirty="0" err="1" smtClean="0">
                <a:latin typeface="Calibri" charset="0"/>
              </a:rPr>
              <a:t>Jahoda</a:t>
            </a:r>
            <a:r>
              <a:rPr lang="en-US" baseline="0" dirty="0" smtClean="0">
                <a:latin typeface="Calibri" charset="0"/>
              </a:rPr>
              <a:t>) &amp; US (those + </a:t>
            </a:r>
            <a:r>
              <a:rPr lang="en-US" baseline="0" dirty="0" err="1" smtClean="0">
                <a:latin typeface="Calibri" charset="0"/>
              </a:rPr>
              <a:t>Chein</a:t>
            </a:r>
            <a:r>
              <a:rPr lang="en-US" baseline="0" dirty="0" smtClean="0">
                <a:latin typeface="Calibri" charset="0"/>
              </a:rPr>
              <a:t>, Cook, Hobbs)</a:t>
            </a:r>
            <a:r>
              <a:rPr lang="en-US" dirty="0" smtClean="0">
                <a:latin typeface="Calibri" charset="0"/>
              </a:rPr>
              <a:t>]</a:t>
            </a:r>
          </a:p>
          <a:p>
            <a:pPr marL="228600" indent="-228600">
              <a:buAutoNum type="arabicPeriod"/>
            </a:pPr>
            <a:r>
              <a:rPr lang="en-US" baseline="0" dirty="0" smtClean="0">
                <a:latin typeface="Calibri" charset="0"/>
              </a:rPr>
              <a:t>US [1965]</a:t>
            </a:r>
          </a:p>
          <a:p>
            <a:pPr marL="228600" indent="-228600">
              <a:buAutoNum type="arabicPeriod"/>
            </a:pPr>
            <a:r>
              <a:rPr lang="en-US" baseline="0" dirty="0" smtClean="0">
                <a:latin typeface="Calibri" charset="0"/>
              </a:rPr>
              <a:t>Canada </a:t>
            </a:r>
          </a:p>
          <a:p>
            <a:pPr marL="228600" indent="-228600">
              <a:buAutoNum type="arabicPeriod"/>
            </a:pPr>
            <a:r>
              <a:rPr lang="en-US" baseline="0" dirty="0" smtClean="0">
                <a:latin typeface="Calibri" charset="0"/>
              </a:rPr>
              <a:t>Australia </a:t>
            </a:r>
          </a:p>
          <a:p>
            <a:pPr marL="228600" indent="-228600">
              <a:buAutoNum type="arabicPeriod"/>
            </a:pPr>
            <a:r>
              <a:rPr lang="en-US" baseline="0" dirty="0" smtClean="0">
                <a:latin typeface="Calibri" charset="0"/>
              </a:rPr>
              <a:t>New Zealand</a:t>
            </a:r>
          </a:p>
          <a:p>
            <a:pPr marL="228600" indent="-228600">
              <a:buAutoNum type="arabicPeriod"/>
            </a:pPr>
            <a:r>
              <a:rPr lang="en-US" baseline="0" dirty="0" smtClean="0">
                <a:latin typeface="Calibri" charset="0"/>
              </a:rPr>
              <a:t>Indonesia </a:t>
            </a:r>
          </a:p>
          <a:p>
            <a:pPr marL="228600" indent="-228600">
              <a:buAutoNum type="arabicPeriod"/>
            </a:pPr>
            <a:r>
              <a:rPr lang="en-US" baseline="0" dirty="0" smtClean="0">
                <a:latin typeface="Calibri" charset="0"/>
              </a:rPr>
              <a:t>UK </a:t>
            </a:r>
          </a:p>
          <a:p>
            <a:pPr marL="228600" indent="-228600">
              <a:buAutoNum type="arabicPeriod"/>
            </a:pPr>
            <a:r>
              <a:rPr lang="en-US" baseline="0" dirty="0" smtClean="0">
                <a:latin typeface="Calibri" charset="0"/>
              </a:rPr>
              <a:t>Italy </a:t>
            </a:r>
          </a:p>
          <a:p>
            <a:pPr marL="228600" indent="-228600">
              <a:buAutoNum type="arabicPeriod"/>
            </a:pPr>
            <a:r>
              <a:rPr lang="en-US" baseline="0" dirty="0" smtClean="0">
                <a:latin typeface="Calibri" charset="0"/>
              </a:rPr>
              <a:t>Norway </a:t>
            </a:r>
          </a:p>
          <a:p>
            <a:pPr marL="228600" indent="-228600">
              <a:buAutoNum type="arabicPeriod"/>
            </a:pPr>
            <a:r>
              <a:rPr lang="en-US" baseline="0" dirty="0" smtClean="0">
                <a:latin typeface="Calibri" charset="0"/>
              </a:rPr>
              <a:t>Puerto Rico</a:t>
            </a:r>
          </a:p>
          <a:p>
            <a:pPr marL="228600" indent="-228600">
              <a:buAutoNum type="arabicPeriod"/>
            </a:pPr>
            <a:r>
              <a:rPr lang="en-US" baseline="0" dirty="0" smtClean="0">
                <a:latin typeface="Calibri" charset="0"/>
              </a:rPr>
              <a:t>Germany</a:t>
            </a:r>
          </a:p>
          <a:p>
            <a:pPr marL="228600" indent="-228600">
              <a:buAutoNum type="arabicPeriod"/>
            </a:pPr>
            <a:r>
              <a:rPr lang="en-US" baseline="0" dirty="0" smtClean="0">
                <a:latin typeface="Calibri" charset="0"/>
              </a:rPr>
              <a:t>S. Africa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Calibri" charset="0"/>
              </a:rPr>
              <a:t>Mexico</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Calibri" charset="0"/>
              </a:rPr>
              <a:t>Spain &amp; Portugal </a:t>
            </a:r>
          </a:p>
          <a:p>
            <a:pPr marL="228600" indent="-228600">
              <a:buAutoNum type="arabicPeriod"/>
            </a:pPr>
            <a:r>
              <a:rPr lang="en-US" baseline="0" dirty="0" smtClean="0">
                <a:latin typeface="Calibri" charset="0"/>
              </a:rPr>
              <a:t>Colombia</a:t>
            </a:r>
          </a:p>
          <a:p>
            <a:pPr marL="228600" indent="-228600">
              <a:buAutoNum type="arabicPeriod"/>
            </a:pPr>
            <a:r>
              <a:rPr lang="en-US" baseline="0" dirty="0" smtClean="0">
                <a:latin typeface="Calibri" charset="0"/>
              </a:rPr>
              <a:t>Venezuela </a:t>
            </a:r>
          </a:p>
          <a:p>
            <a:pPr marL="228600" indent="-228600">
              <a:buAutoNum type="arabicPeriod"/>
            </a:pPr>
            <a:r>
              <a:rPr lang="en-US" baseline="0" dirty="0" smtClean="0">
                <a:latin typeface="Calibri" charset="0"/>
              </a:rPr>
              <a:t>Bolivia</a:t>
            </a:r>
          </a:p>
          <a:p>
            <a:pPr marL="228600" indent="-228600">
              <a:buAutoNum type="arabicPeriod"/>
            </a:pPr>
            <a:r>
              <a:rPr lang="en-US" baseline="0" dirty="0" smtClean="0">
                <a:latin typeface="Calibri" charset="0"/>
              </a:rPr>
              <a:t>Chile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latin typeface="Calibri" charset="0"/>
              </a:rPr>
              <a:t>Brazil </a:t>
            </a:r>
          </a:p>
          <a:p>
            <a:pPr marL="228600" indent="-228600">
              <a:buAutoNum type="arabicPeriod"/>
            </a:pPr>
            <a:r>
              <a:rPr lang="en-US" baseline="0" dirty="0" smtClean="0">
                <a:latin typeface="Calibri" charset="0"/>
              </a:rPr>
              <a:t>Argentina &amp; Uruguay </a:t>
            </a:r>
          </a:p>
          <a:p>
            <a:pPr marL="228600" indent="-228600">
              <a:buAutoNum type="arabicPeriod"/>
            </a:pPr>
            <a:r>
              <a:rPr lang="en-US" baseline="0" dirty="0" smtClean="0">
                <a:latin typeface="Calibri" charset="0"/>
              </a:rPr>
              <a:t>Japan </a:t>
            </a:r>
          </a:p>
          <a:p>
            <a:pPr marL="228600" indent="-228600">
              <a:buAutoNum type="arabicPeriod"/>
            </a:pPr>
            <a:r>
              <a:rPr lang="en-US" baseline="0" dirty="0" smtClean="0">
                <a:latin typeface="Calibri" charset="0"/>
              </a:rPr>
              <a:t>Hong Kong </a:t>
            </a:r>
          </a:p>
          <a:p>
            <a:pPr marL="228600" indent="-228600">
              <a:buAutoNum type="arabicPeriod"/>
            </a:pPr>
            <a:r>
              <a:rPr lang="en-US" baseline="0" dirty="0" smtClean="0">
                <a:latin typeface="Calibri" charset="0"/>
              </a:rPr>
              <a:t>India</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smtClean="0">
                <a:latin typeface="Calibri" charset="0"/>
              </a:rPr>
              <a:t>Poland </a:t>
            </a:r>
          </a:p>
          <a:p>
            <a:pPr marL="228600" indent="-228600">
              <a:buAutoNum type="arabicPeriod"/>
            </a:pPr>
            <a:r>
              <a:rPr lang="en-US" baseline="0" dirty="0" smtClean="0">
                <a:latin typeface="Calibri" charset="0"/>
              </a:rPr>
              <a:t>Turkey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smtClean="0">
                <a:latin typeface="Calibri" charset="0"/>
              </a:rPr>
              <a:t>Egypt </a:t>
            </a:r>
          </a:p>
          <a:p>
            <a:pPr marL="228600" marR="0" indent="-228600" algn="l" defTabSz="457200" rtl="0" eaLnBrk="0" fontAlgn="base" latinLnBrk="0" hangingPunct="0">
              <a:lnSpc>
                <a:spcPct val="100000"/>
              </a:lnSpc>
              <a:spcBef>
                <a:spcPct val="30000"/>
              </a:spcBef>
              <a:spcAft>
                <a:spcPct val="0"/>
              </a:spcAft>
              <a:buClrTx/>
              <a:buSzTx/>
              <a:buFontTx/>
              <a:buAutoNum type="arabicPeriod"/>
              <a:tabLst/>
              <a:defRPr/>
            </a:pPr>
            <a:r>
              <a:rPr lang="en-US" baseline="0" dirty="0" smtClean="0">
                <a:latin typeface="Calibri" charset="0"/>
              </a:rPr>
              <a:t>Palestine</a:t>
            </a:r>
          </a:p>
          <a:p>
            <a:pPr marL="228600" indent="-228600">
              <a:buAutoNum type="arabicPeriod"/>
            </a:pPr>
            <a:r>
              <a:rPr lang="en-US" baseline="0" dirty="0" smtClean="0">
                <a:latin typeface="Calibri" charset="0"/>
              </a:rPr>
              <a:t>Ghana</a:t>
            </a:r>
          </a:p>
          <a:p>
            <a:pPr marL="228600" indent="-228600">
              <a:buAutoNum type="arabicPeriod"/>
            </a:pPr>
            <a:r>
              <a:rPr lang="en-US" baseline="0" dirty="0" smtClean="0">
                <a:latin typeface="Calibri" charset="0"/>
              </a:rPr>
              <a:t>Cameroon</a:t>
            </a:r>
          </a:p>
          <a:p>
            <a:pPr marL="228600" indent="-228600">
              <a:buAutoNum type="arabicPeriod"/>
            </a:pPr>
            <a:r>
              <a:rPr lang="en-US" baseline="0" dirty="0" smtClean="0">
                <a:latin typeface="Calibri" charset="0"/>
              </a:rPr>
              <a:t>Malaysia</a:t>
            </a:r>
          </a:p>
          <a:p>
            <a:pPr marL="228600" indent="-228600">
              <a:buAutoNum type="arabicPeriod"/>
            </a:pPr>
            <a:r>
              <a:rPr lang="en-US" baseline="0" dirty="0" smtClean="0">
                <a:latin typeface="Calibri" charset="0"/>
              </a:rPr>
              <a:t>Mozambique</a:t>
            </a:r>
          </a:p>
          <a:p>
            <a:pPr marL="228600" indent="-228600">
              <a:buAutoNum type="arabicPeriod"/>
            </a:pPr>
            <a:r>
              <a:rPr lang="en-US" baseline="0" dirty="0" smtClean="0">
                <a:latin typeface="Calibri" charset="0"/>
              </a:rPr>
              <a:t>China? [2007 </a:t>
            </a:r>
            <a:r>
              <a:rPr lang="en-US" baseline="0" dirty="0" err="1" smtClean="0">
                <a:latin typeface="Calibri" charset="0"/>
              </a:rPr>
              <a:t>Fieldschool</a:t>
            </a:r>
            <a:r>
              <a:rPr lang="en-US" baseline="0" dirty="0" smtClean="0">
                <a:latin typeface="Calibri" charset="0"/>
              </a:rPr>
              <a:t>; 2013 translation of Levine et al—check journal articles]</a:t>
            </a:r>
          </a:p>
          <a:p>
            <a:pPr marL="228600" indent="-228600">
              <a:buAutoNum type="arabicPeriod"/>
            </a:pPr>
            <a:r>
              <a:rPr lang="en-US" baseline="0" dirty="0" smtClean="0">
                <a:latin typeface="Calibri" charset="0"/>
              </a:rPr>
              <a:t>Bulgaria? [2013 ]</a:t>
            </a:r>
            <a:endParaRPr lang="en-US" dirty="0">
              <a:latin typeface="Calibri" charset="0"/>
            </a:endParaRPr>
          </a:p>
          <a:p>
            <a:r>
              <a:rPr lang="en-US" dirty="0" smtClean="0">
                <a:latin typeface="Calibri" charset="0"/>
              </a:rPr>
              <a:t>Sources: articles</a:t>
            </a:r>
            <a:r>
              <a:rPr lang="en-US" baseline="0" dirty="0" smtClean="0">
                <a:latin typeface="Calibri" charset="0"/>
              </a:rPr>
              <a:t> in CP journals from each country; </a:t>
            </a:r>
            <a:r>
              <a:rPr lang="en-US" dirty="0" smtClean="0">
                <a:latin typeface="Calibri" charset="0"/>
              </a:rPr>
              <a:t>Reich</a:t>
            </a:r>
            <a:r>
              <a:rPr lang="en-US" dirty="0">
                <a:latin typeface="Calibri" charset="0"/>
              </a:rPr>
              <a:t>, Stephanie M., </a:t>
            </a:r>
            <a:r>
              <a:rPr lang="en-US" dirty="0" err="1">
                <a:latin typeface="Calibri" charset="0"/>
              </a:rPr>
              <a:t>Riemer</a:t>
            </a:r>
            <a:r>
              <a:rPr lang="en-US" dirty="0">
                <a:latin typeface="Calibri" charset="0"/>
              </a:rPr>
              <a:t>, Manuel, </a:t>
            </a:r>
            <a:r>
              <a:rPr lang="en-US" dirty="0" err="1">
                <a:latin typeface="Calibri" charset="0"/>
              </a:rPr>
              <a:t>Prilleltensky</a:t>
            </a:r>
            <a:r>
              <a:rPr lang="en-US" dirty="0">
                <a:latin typeface="Calibri" charset="0"/>
              </a:rPr>
              <a:t>, Isaac, &amp; Montero, Maritza (Eds.). (2007). </a:t>
            </a:r>
            <a:r>
              <a:rPr lang="en-US" i="1" dirty="0">
                <a:latin typeface="Calibri" charset="0"/>
              </a:rPr>
              <a:t>International community psychology: History and theories</a:t>
            </a:r>
            <a:r>
              <a:rPr lang="en-US" dirty="0">
                <a:latin typeface="Calibri" charset="0"/>
              </a:rPr>
              <a:t>. New York: Springer.</a:t>
            </a:r>
          </a:p>
          <a:p>
            <a:r>
              <a:rPr lang="en-US" dirty="0">
                <a:latin typeface="Calibri" charset="0"/>
              </a:rPr>
              <a:t>Perkins, D. D. (2009). International Community Psychology: Development and Challenges. American Journal of Community Psychology, 44, 76–79. </a:t>
            </a:r>
            <a:endParaRPr lang="en-US" dirty="0" smtClean="0">
              <a:latin typeface="Calibri"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rgbClr val="0000FF"/>
                </a:solidFill>
                <a:latin typeface="Arial" charset="0"/>
                <a:hlinkClick r:id="rId3"/>
              </a:rPr>
              <a:t>https://docs.google.com/spreadsheets/d/1Z5CaitR7albkkYVCgizWt46_OyGvERv58MbtAHYsw_g/edit#gid=762862034</a:t>
            </a:r>
            <a:endParaRPr lang="en-US" sz="1200" dirty="0" smtClean="0"/>
          </a:p>
          <a:p>
            <a:endParaRPr lang="en-US" dirty="0">
              <a:latin typeface="Calibri" charset="0"/>
            </a:endParaRPr>
          </a:p>
        </p:txBody>
      </p:sp>
      <p:sp>
        <p:nvSpPr>
          <p:cNvPr id="348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DB0EE3C8-2AE0-FC46-A49A-1DDDD7A9C63F}" type="slidenum">
              <a:rPr lang="en-US" sz="1200">
                <a:latin typeface="Arial" charset="0"/>
              </a:rPr>
              <a:pPr/>
              <a:t>61</a:t>
            </a:fld>
            <a:endParaRPr lang="en-US" sz="1200">
              <a:latin typeface="Arial" charset="0"/>
            </a:endParaRPr>
          </a:p>
        </p:txBody>
      </p:sp>
    </p:spTree>
    <p:extLst>
      <p:ext uri="{BB962C8B-B14F-4D97-AF65-F5344CB8AC3E}">
        <p14:creationId xmlns:p14="http://schemas.microsoft.com/office/powerpoint/2010/main" val="158001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62</a:t>
            </a:fld>
            <a:endParaRPr lang="en-US"/>
          </a:p>
        </p:txBody>
      </p:sp>
    </p:spTree>
    <p:extLst>
      <p:ext uri="{BB962C8B-B14F-4D97-AF65-F5344CB8AC3E}">
        <p14:creationId xmlns:p14="http://schemas.microsoft.com/office/powerpoint/2010/main" val="160219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1895DD-770A-1E4C-91CB-779B78E47E8B}" type="slidenum">
              <a:rPr lang="en-US" sz="1200"/>
              <a:pPr/>
              <a:t>64</a:t>
            </a:fld>
            <a:endParaRPr lang="en-US" sz="1200"/>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 birth of community psychology in the United States stimulated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practice elsewhere around the globe, but the practice developed independently in other countries – This makes sense, and that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the path it should have taken because community psych is about context – so it will have a different path, intent and practice in different contexts.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3982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See: UN Declaration of Human Rights </a:t>
            </a:r>
            <a:r>
              <a:rPr lang="en-US" sz="1000" dirty="0" smtClean="0">
                <a:hlinkClick r:id="rId3"/>
              </a:rPr>
              <a:t>http://www.un.org/en/documents/udhr/index.shtml</a:t>
            </a:r>
            <a:r>
              <a:rPr lang="en-US" sz="1000" dirty="0" smtClean="0"/>
              <a:t> </a:t>
            </a:r>
            <a:br>
              <a:rPr lang="en-US" sz="1000" dirty="0" smtClean="0"/>
            </a:br>
            <a:r>
              <a:rPr lang="en-US" sz="1200" dirty="0" smtClean="0"/>
              <a:t>How can we or our professions actively promote those rights? </a:t>
            </a:r>
            <a:endParaRPr lang="en-US" dirty="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65</a:t>
            </a:fld>
            <a:endParaRPr lang="en-US"/>
          </a:p>
        </p:txBody>
      </p:sp>
    </p:spTree>
    <p:extLst>
      <p:ext uri="{BB962C8B-B14F-4D97-AF65-F5344CB8AC3E}">
        <p14:creationId xmlns:p14="http://schemas.microsoft.com/office/powerpoint/2010/main" val="59236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6356B9-881D-4B4E-84F7-5AA11E710F3B}" type="slidenum">
              <a:rPr lang="en-US" sz="1200"/>
              <a:pPr/>
              <a:t>66</a:t>
            </a:fld>
            <a:endParaRPr lang="en-US" sz="120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For example – Montero (1996) writes about the development of </a:t>
            </a:r>
            <a:r>
              <a:rPr lang="en-US" dirty="0" err="1">
                <a:latin typeface="Calibri" charset="0"/>
                <a:ea typeface="ＭＳ Ｐゴシック" charset="0"/>
                <a:cs typeface="ＭＳ Ｐゴシック" charset="0"/>
              </a:rPr>
              <a:t>comm</a:t>
            </a:r>
            <a:r>
              <a:rPr lang="en-US" dirty="0">
                <a:latin typeface="Calibri" charset="0"/>
                <a:ea typeface="ＭＳ Ｐゴシック" charset="0"/>
                <a:cs typeface="ＭＳ Ｐゴシック" charset="0"/>
              </a:rPr>
              <a:t> psych in Latin America – </a:t>
            </a:r>
            <a:r>
              <a:rPr lang="en-US" dirty="0" smtClean="0">
                <a:latin typeface="Calibri" charset="0"/>
                <a:ea typeface="ＭＳ Ｐゴシック" charset="0"/>
                <a:cs typeface="ＭＳ Ｐゴシック" charset="0"/>
              </a:rPr>
              <a:t>It </a:t>
            </a:r>
            <a:r>
              <a:rPr lang="en-US" dirty="0" err="1">
                <a:latin typeface="Calibri" charset="0"/>
                <a:ea typeface="ＭＳ Ｐゴシック" charset="0"/>
                <a:cs typeface="ＭＳ Ｐゴシック" charset="0"/>
              </a:rPr>
              <a:t>wasn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until the 1970s that Community Psychology was est. as an academic </a:t>
            </a:r>
            <a:r>
              <a:rPr lang="en-US" altLang="ja-JP" dirty="0" smtClean="0">
                <a:latin typeface="Calibri" charset="0"/>
                <a:ea typeface="ＭＳ Ｐゴシック" charset="0"/>
                <a:cs typeface="ＭＳ Ｐゴシック" charset="0"/>
              </a:rPr>
              <a:t>discipline.</a:t>
            </a:r>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latin typeface="Calibri" charset="0"/>
                <a:ea typeface="ＭＳ Ｐゴシック" charset="0"/>
                <a:cs typeface="ＭＳ Ｐゴシック" charset="0"/>
              </a:rPr>
              <a:t>Individual empowerment is more the focus of </a:t>
            </a:r>
            <a:r>
              <a:rPr lang="en-US" dirty="0" err="1">
                <a:latin typeface="Calibri" charset="0"/>
                <a:ea typeface="ＭＳ Ｐゴシック" charset="0"/>
                <a:cs typeface="ＭＳ Ｐゴシック" charset="0"/>
              </a:rPr>
              <a:t>comm</a:t>
            </a:r>
            <a:r>
              <a:rPr lang="en-US" dirty="0">
                <a:latin typeface="Calibri" charset="0"/>
                <a:ea typeface="ＭＳ Ｐゴシック" charset="0"/>
                <a:cs typeface="ＭＳ Ｐゴシック" charset="0"/>
              </a:rPr>
              <a:t> psych than institutional change – lots of grass-roots organizing – Marxist and Dependency theories are closely related – but Dependency theory is a theory of globalization which applies Marxist theory at the global level and looks at hegemonic domination globally vs. bourgeois class domination domestically</a:t>
            </a:r>
            <a:r>
              <a:rPr lang="en-US" dirty="0" smtClean="0">
                <a:latin typeface="Calibri" charset="0"/>
                <a:ea typeface="ＭＳ Ｐゴシック" charset="0"/>
                <a:cs typeface="ＭＳ Ｐゴシック" charset="0"/>
              </a:rPr>
              <a:t>.  [</a:t>
            </a:r>
            <a:r>
              <a:rPr lang="en-US" sz="1200" kern="1200" dirty="0" smtClean="0">
                <a:solidFill>
                  <a:schemeClr val="tx1"/>
                </a:solidFill>
                <a:latin typeface="+mn-lt"/>
                <a:ea typeface="ＭＳ Ｐゴシック" pitchFamily="-108" charset="-128"/>
                <a:cs typeface="ＭＳ Ｐゴシック" pitchFamily="-108" charset="-128"/>
              </a:rPr>
              <a:t>Montero, Maritza. (1996). Parallel lives: Community psychology in Latin America and the United States. </a:t>
            </a:r>
            <a:r>
              <a:rPr lang="en-US" sz="1200" i="1" kern="1200" dirty="0" smtClean="0">
                <a:solidFill>
                  <a:schemeClr val="tx1"/>
                </a:solidFill>
                <a:latin typeface="+mn-lt"/>
                <a:ea typeface="ＭＳ Ｐゴシック" pitchFamily="-108" charset="-128"/>
                <a:cs typeface="ＭＳ Ｐゴシック" pitchFamily="-108" charset="-128"/>
              </a:rPr>
              <a:t>American Journal of Community Psychology, 24</a:t>
            </a:r>
            <a:r>
              <a:rPr lang="en-US" sz="1200" i="0" kern="1200" dirty="0" smtClean="0">
                <a:solidFill>
                  <a:schemeClr val="tx1"/>
                </a:solidFill>
                <a:latin typeface="+mn-lt"/>
                <a:ea typeface="ＭＳ Ｐゴシック" pitchFamily="-108" charset="-128"/>
                <a:cs typeface="ＭＳ Ｐゴシック" pitchFamily="-108" charset="-128"/>
              </a:rPr>
              <a:t>(5), 589-605.</a:t>
            </a:r>
            <a:r>
              <a:rPr lang="en-US" sz="1200" i="0" kern="1200" dirty="0" smtClean="0">
                <a:solidFill>
                  <a:schemeClr val="tx1"/>
                </a:solidFill>
                <a:latin typeface="Calibri" charset="0"/>
                <a:ea typeface="ＭＳ Ｐゴシック" charset="0"/>
                <a:cs typeface="ＭＳ Ｐゴシック" charset="0"/>
              </a:rPr>
              <a:t>]</a:t>
            </a:r>
            <a:endParaRPr lang="en-US" sz="1200" i="0" kern="1200" dirty="0" smtClean="0">
              <a:solidFill>
                <a:schemeClr val="tx1"/>
              </a:solidFill>
              <a:latin typeface="+mn-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961671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4713" y="642938"/>
            <a:ext cx="2314575" cy="1736725"/>
          </a:xfrm>
          <a:prstGeom prst="rect">
            <a:avLst/>
          </a:prstGeom>
          <a:noFill/>
          <a:ln w="12700">
            <a:solidFill>
              <a:prstClr val="black"/>
            </a:solidFill>
          </a:ln>
        </p:spPr>
      </p:sp>
      <p:sp>
        <p:nvSpPr>
          <p:cNvPr id="3" name="Notes Placeholder 2"/>
          <p:cNvSpPr>
            <a:spLocks noGrp="1"/>
          </p:cNvSpPr>
          <p:nvPr>
            <p:ph type="body" idx="1"/>
          </p:nvPr>
        </p:nvSpPr>
        <p:spPr>
          <a:xfrm>
            <a:off x="914400" y="2474913"/>
            <a:ext cx="7315200" cy="2025650"/>
          </a:xfrm>
          <a:prstGeom prst="rect">
            <a:avLst/>
          </a:prstGeom>
        </p:spPr>
        <p:txBody>
          <a:bodyPr/>
          <a:lstStyle/>
          <a:p>
            <a:endParaRPr lang="en-US" dirty="0"/>
          </a:p>
        </p:txBody>
      </p:sp>
    </p:spTree>
    <p:extLst>
      <p:ext uri="{BB962C8B-B14F-4D97-AF65-F5344CB8AC3E}">
        <p14:creationId xmlns:p14="http://schemas.microsoft.com/office/powerpoint/2010/main" val="41610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smtClean="0">
                <a:latin typeface="Arial"/>
                <a:ea typeface="ＭＳ Ｐゴシック" pitchFamily="-112" charset="-128"/>
                <a:cs typeface="Arial"/>
              </a:rPr>
              <a:t>Cut for brevity:</a:t>
            </a:r>
            <a:r>
              <a:rPr lang="en-US" sz="1200" b="0" baseline="0" dirty="0" smtClean="0">
                <a:latin typeface="Arial"/>
                <a:ea typeface="ＭＳ Ｐゴシック" pitchFamily="-112" charset="-128"/>
                <a:cs typeface="Arial"/>
              </a:rPr>
              <a:t> </a:t>
            </a:r>
            <a:r>
              <a:rPr lang="en-US" sz="1200" b="0" dirty="0" smtClean="0">
                <a:latin typeface="Arial"/>
                <a:ea typeface="ＭＳ Ｐゴシック" pitchFamily="-112" charset="-128"/>
                <a:cs typeface="Arial"/>
              </a:rPr>
              <a:t>“Since the advent of the Internet, the concept of community has less geographical limitation, as people can now gather virtually in an online community and share common interests regardless of physical location. Prior to the internet, virtual communities (like social or academic organizations) were far more limited by the constraints of available communication and transportation technologies.</a:t>
            </a:r>
            <a:r>
              <a:rPr lang="en-US" sz="1200" b="0" dirty="0" smtClean="0">
                <a:latin typeface="+mn-lt"/>
                <a:ea typeface="ＭＳ Ｐゴシック" pitchFamily="-108" charset="-128"/>
                <a:cs typeface="ＭＳ Ｐゴシック" pitchFamily="-108" charset="-128"/>
              </a:rPr>
              <a:t>”</a:t>
            </a:r>
            <a:endParaRPr lang="en-US" sz="1200" b="0" dirty="0" smtClean="0">
              <a:latin typeface="Arial"/>
              <a:ea typeface="ＭＳ Ｐゴシック" pitchFamily="-112" charset="-128"/>
              <a:cs typeface="Arial"/>
            </a:endParaRPr>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4</a:t>
            </a:fld>
            <a:endParaRPr lang="en-US"/>
          </a:p>
        </p:txBody>
      </p:sp>
    </p:spTree>
    <p:extLst>
      <p:ext uri="{BB962C8B-B14F-4D97-AF65-F5344CB8AC3E}">
        <p14:creationId xmlns:p14="http://schemas.microsoft.com/office/powerpoint/2010/main" val="148065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4713" y="642938"/>
            <a:ext cx="2314575" cy="1736725"/>
          </a:xfrm>
          <a:prstGeom prst="rect">
            <a:avLst/>
          </a:prstGeom>
          <a:noFill/>
          <a:ln w="12700">
            <a:solidFill>
              <a:prstClr val="black"/>
            </a:solidFill>
          </a:ln>
        </p:spPr>
      </p:sp>
      <p:sp>
        <p:nvSpPr>
          <p:cNvPr id="3" name="Notes Placeholder 2"/>
          <p:cNvSpPr>
            <a:spLocks noGrp="1"/>
          </p:cNvSpPr>
          <p:nvPr>
            <p:ph type="body" idx="1"/>
          </p:nvPr>
        </p:nvSpPr>
        <p:spPr>
          <a:xfrm>
            <a:off x="914400" y="2474913"/>
            <a:ext cx="7315200" cy="20256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0000FF"/>
                </a:solidFill>
                <a:latin typeface="Arial" charset="0"/>
                <a:hlinkClick r:id="rId3"/>
              </a:rPr>
              <a:t>https://docs.google.com/spreadsheets/d/1Z5CaitR7albkkYVCgizWt46_OyGvERv58MbtAHYsw_g/edit#gid=762862034</a:t>
            </a:r>
            <a:endParaRPr lang="en-US" sz="800" dirty="0" smtClean="0"/>
          </a:p>
          <a:p>
            <a:endParaRPr lang="en-US" dirty="0"/>
          </a:p>
        </p:txBody>
      </p:sp>
    </p:spTree>
    <p:extLst>
      <p:ext uri="{BB962C8B-B14F-4D97-AF65-F5344CB8AC3E}">
        <p14:creationId xmlns:p14="http://schemas.microsoft.com/office/powerpoint/2010/main" val="519430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9549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84370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6238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9008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36966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3635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0773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spc="-60" dirty="0" smtClean="0">
                <a:latin typeface="Times New Roman"/>
                <a:cs typeface="Times New Roman"/>
                <a:hlinkClick r:id="rId3"/>
              </a:rPr>
              <a:t>https://docs.google.com/spreadsheets/d/1Z5CaitR7albkkYVCgizWt46_OyGvERv58MbtAHYsw_g/edit#gid=762862034</a:t>
            </a:r>
            <a:r>
              <a:rPr lang="en-US" sz="1200" spc="-60" dirty="0" smtClean="0">
                <a:latin typeface="Times New Roman"/>
                <a:cs typeface="Times New Roman"/>
              </a:rPr>
              <a:t> </a:t>
            </a:r>
            <a:endParaRPr dirty="0"/>
          </a:p>
        </p:txBody>
      </p:sp>
    </p:spTree>
    <p:extLst>
      <p:ext uri="{BB962C8B-B14F-4D97-AF65-F5344CB8AC3E}">
        <p14:creationId xmlns:p14="http://schemas.microsoft.com/office/powerpoint/2010/main" val="377947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6172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Laidler</a:t>
            </a:r>
            <a:r>
              <a:rPr lang="en-US" sz="1200" kern="1200" dirty="0" smtClean="0">
                <a:solidFill>
                  <a:schemeClr val="tx1"/>
                </a:solidFill>
                <a:latin typeface="+mn-lt"/>
                <a:ea typeface="+mn-ea"/>
                <a:cs typeface="+mn-cs"/>
              </a:rPr>
              <a:t>, J., &amp; Gregory, R. J. (2005). Putting Ecology to Use in the Community: An Analysis Needs Follow-up by Planning and Action, Part I: Analysis. </a:t>
            </a:r>
            <a:r>
              <a:rPr lang="en-US" sz="1200" i="1" kern="1200" dirty="0" smtClean="0">
                <a:solidFill>
                  <a:schemeClr val="tx1"/>
                </a:solidFill>
                <a:latin typeface="+mn-lt"/>
                <a:ea typeface="+mn-ea"/>
                <a:cs typeface="+mn-cs"/>
              </a:rPr>
              <a:t>Journal of Human Ecology, 18(4), 275-280.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Sarason</a:t>
            </a:r>
            <a:r>
              <a:rPr lang="en-US" sz="1200" kern="1200" dirty="0" smtClean="0">
                <a:solidFill>
                  <a:schemeClr val="tx1"/>
                </a:solidFill>
                <a:latin typeface="+mn-lt"/>
                <a:ea typeface="+mn-ea"/>
                <a:cs typeface="+mn-cs"/>
              </a:rPr>
              <a:t>, S. B. (1974). </a:t>
            </a:r>
            <a:r>
              <a:rPr lang="en-US" sz="1200" i="1" kern="1200" dirty="0" smtClean="0">
                <a:solidFill>
                  <a:schemeClr val="tx1"/>
                </a:solidFill>
                <a:latin typeface="+mn-lt"/>
                <a:ea typeface="+mn-ea"/>
                <a:cs typeface="+mn-cs"/>
              </a:rPr>
              <a:t>The psychological sense of community: Prospects for a community psychology. Cambridge, MA: Brookline Books.</a:t>
            </a:r>
          </a:p>
          <a:p>
            <a:r>
              <a:rPr lang="en-US" sz="1200" kern="1200" baseline="0" dirty="0" smtClean="0">
                <a:solidFill>
                  <a:schemeClr val="tx1"/>
                </a:solidFill>
                <a:latin typeface="+mn-lt"/>
                <a:ea typeface="+mn-ea"/>
                <a:cs typeface="+mn-cs"/>
              </a:rPr>
              <a:t>Heller, K. (1989).The Return to Community. American Journal of Community Psychology, 17(1): 1-15</a:t>
            </a:r>
            <a:endParaRPr lang="en-US" sz="1200" i="1"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Dalton, J. H., Elias, M. J. &amp; </a:t>
            </a:r>
            <a:r>
              <a:rPr lang="en-US" sz="1200" kern="1200" baseline="0" dirty="0" err="1" smtClean="0">
                <a:solidFill>
                  <a:schemeClr val="tx1"/>
                </a:solidFill>
                <a:latin typeface="+mn-lt"/>
                <a:ea typeface="+mn-ea"/>
                <a:cs typeface="+mn-cs"/>
              </a:rPr>
              <a:t>Wandersman</a:t>
            </a:r>
            <a:r>
              <a:rPr lang="en-US" sz="1200" kern="1200" baseline="0" dirty="0" smtClean="0">
                <a:solidFill>
                  <a:schemeClr val="tx1"/>
                </a:solidFill>
                <a:latin typeface="+mn-lt"/>
                <a:ea typeface="+mn-ea"/>
                <a:cs typeface="+mn-cs"/>
              </a:rPr>
              <a:t>, A.: (2001). Community Psychology: Linking Individuals with Communities. Wadsworth/Thomson Learning, Belmont, CA</a:t>
            </a:r>
            <a:endParaRPr lang="en-US" dirty="0"/>
          </a:p>
        </p:txBody>
      </p:sp>
      <p:sp>
        <p:nvSpPr>
          <p:cNvPr id="4" name="Slide Number Placeholder 3"/>
          <p:cNvSpPr>
            <a:spLocks noGrp="1"/>
          </p:cNvSpPr>
          <p:nvPr>
            <p:ph type="sldNum" sz="quarter" idx="10"/>
          </p:nvPr>
        </p:nvSpPr>
        <p:spPr/>
        <p:txBody>
          <a:bodyPr/>
          <a:lstStyle/>
          <a:p>
            <a:fld id="{25090C05-9588-3D42-8A3B-19034BA52F01}" type="slidenum">
              <a:rPr lang="en-US" smtClean="0"/>
              <a:pPr/>
              <a:t>7</a:t>
            </a:fld>
            <a:endParaRPr lang="en-US"/>
          </a:p>
        </p:txBody>
      </p:sp>
    </p:spTree>
    <p:extLst>
      <p:ext uri="{BB962C8B-B14F-4D97-AF65-F5344CB8AC3E}">
        <p14:creationId xmlns:p14="http://schemas.microsoft.com/office/powerpoint/2010/main" val="1157130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29821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56509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92097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10262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07008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4845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8" charset="-128"/>
                <a:cs typeface="ＭＳ Ｐゴシック" pitchFamily="-108" charset="-128"/>
              </a:rPr>
              <a:t>Montero, M. (1996). Parallel lives: Community psychology in Latin America and the United States. </a:t>
            </a:r>
            <a:r>
              <a:rPr lang="en-US" sz="1200" i="1" kern="1200" dirty="0" smtClean="0">
                <a:solidFill>
                  <a:schemeClr val="tx1"/>
                </a:solidFill>
                <a:latin typeface="+mn-lt"/>
                <a:ea typeface="ＭＳ Ｐゴシック" pitchFamily="-108" charset="-128"/>
                <a:cs typeface="ＭＳ Ｐゴシック" pitchFamily="-108" charset="-128"/>
              </a:rPr>
              <a:t>American Journal of Community Psychology, 24(5), 589-605.</a:t>
            </a:r>
            <a:endParaRPr lang="en-US" dirty="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86</a:t>
            </a:fld>
            <a:endParaRPr lang="en-US"/>
          </a:p>
        </p:txBody>
      </p:sp>
    </p:spTree>
    <p:extLst>
      <p:ext uri="{BB962C8B-B14F-4D97-AF65-F5344CB8AC3E}">
        <p14:creationId xmlns:p14="http://schemas.microsoft.com/office/powerpoint/2010/main" val="1630852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73076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6403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Rochon</a:t>
            </a:r>
            <a:r>
              <a:rPr lang="en-US" dirty="0" smtClean="0"/>
              <a:t> quote from Holly </a:t>
            </a:r>
            <a:r>
              <a:rPr lang="en-US" dirty="0" err="1" smtClean="0"/>
              <a:t>McCammon</a:t>
            </a:r>
            <a:endParaRPr lang="en-US" dirty="0" smtClean="0"/>
          </a:p>
          <a:p>
            <a:endParaRPr lang="en-US" dirty="0"/>
          </a:p>
        </p:txBody>
      </p:sp>
      <p:sp>
        <p:nvSpPr>
          <p:cNvPr id="4" name="Slide Number Placeholder 3"/>
          <p:cNvSpPr>
            <a:spLocks noGrp="1"/>
          </p:cNvSpPr>
          <p:nvPr>
            <p:ph type="sldNum" sz="quarter" idx="10"/>
          </p:nvPr>
        </p:nvSpPr>
        <p:spPr/>
        <p:txBody>
          <a:bodyPr/>
          <a:lstStyle/>
          <a:p>
            <a:fld id="{25090C05-9588-3D42-8A3B-19034BA52F01}" type="slidenum">
              <a:rPr lang="en-US" smtClean="0"/>
              <a:pPr/>
              <a:t>8</a:t>
            </a:fld>
            <a:endParaRPr lang="en-US"/>
          </a:p>
        </p:txBody>
      </p:sp>
    </p:spTree>
    <p:extLst>
      <p:ext uri="{BB962C8B-B14F-4D97-AF65-F5344CB8AC3E}">
        <p14:creationId xmlns:p14="http://schemas.microsoft.com/office/powerpoint/2010/main" val="1396714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47500" lnSpcReduction="20000"/>
          </a:bodyPr>
          <a:lstStyle/>
          <a:p>
            <a:r>
              <a:rPr lang="en-US" b="1" u="sng">
                <a:latin typeface="Times New Roman" charset="0"/>
              </a:rPr>
              <a:t>References</a:t>
            </a:r>
            <a:endParaRPr lang="en-US">
              <a:latin typeface="Times New Roman" charset="0"/>
            </a:endParaRPr>
          </a:p>
          <a:p>
            <a:r>
              <a:rPr lang="en-US">
                <a:latin typeface="Times New Roman" charset="0"/>
              </a:rPr>
              <a:t>Australian Psychological Society. (2010). College course approval guidelines for postgraduate specialist courses [Community Psychology, pp. 24-29].  Retrieved from: </a:t>
            </a:r>
            <a:br>
              <a:rPr lang="en-US">
                <a:latin typeface="Times New Roman" charset="0"/>
              </a:rPr>
            </a:br>
            <a:r>
              <a:rPr lang="en-US">
                <a:latin typeface="Times New Roman" charset="0"/>
              </a:rPr>
              <a:t>http://www.psychology.org.au/Assets/Files/APS-College-Course-Approval-Guidelines-Dec-2010.pdf</a:t>
            </a:r>
          </a:p>
          <a:p>
            <a:r>
              <a:rPr lang="en-US">
                <a:latin typeface="Times New Roman" charset="0"/>
              </a:rPr>
              <a:t>Bennett, C., Anderson, L., Cooper, S., Hassol, L., Klein, D., &amp; Rosenblum, G. (1966). </a:t>
            </a:r>
            <a:r>
              <a:rPr lang="en-US" i="1">
                <a:latin typeface="Times New Roman" charset="0"/>
              </a:rPr>
              <a:t>Community psychology: A report of the Boston Conference on the Education of Psychologists for Community Mental Health.</a:t>
            </a:r>
            <a:r>
              <a:rPr lang="en-US">
                <a:latin typeface="Times New Roman" charset="0"/>
              </a:rPr>
              <a:t> Boston: Boston University.</a:t>
            </a:r>
          </a:p>
          <a:p>
            <a:r>
              <a:rPr lang="en-US">
                <a:latin typeface="Times New Roman" charset="0"/>
              </a:rPr>
              <a:t>Bond, M., Hostetler, A., Tran, N., &amp; Haynes, M. (2012). Practice competencies and community social psychology @ UMass Lowell.  </a:t>
            </a:r>
            <a:r>
              <a:rPr lang="en-US" i="1">
                <a:latin typeface="Times New Roman" charset="0"/>
              </a:rPr>
              <a:t>The Community Psychologist, 45(2), </a:t>
            </a:r>
            <a:r>
              <a:rPr lang="en-US">
                <a:latin typeface="Times New Roman" charset="0"/>
              </a:rPr>
              <a:t>7-11. </a:t>
            </a:r>
          </a:p>
          <a:p>
            <a:r>
              <a:rPr lang="en-US">
                <a:latin typeface="Times New Roman" charset="0"/>
              </a:rPr>
              <a:t>Corbett, C. (2008). Post-summit action step; Building core competencies through conference workshops to advance community psychology. </a:t>
            </a:r>
            <a:r>
              <a:rPr lang="en-US" i="1">
                <a:latin typeface="Times New Roman" charset="0"/>
              </a:rPr>
              <a:t>The Community Psychologist, 41(2), </a:t>
            </a:r>
            <a:r>
              <a:rPr lang="en-US">
                <a:latin typeface="Times New Roman" charset="0"/>
              </a:rPr>
              <a:t>66-69.</a:t>
            </a:r>
          </a:p>
          <a:p>
            <a:r>
              <a:rPr lang="en-US">
                <a:latin typeface="Times New Roman" charset="0"/>
              </a:rPr>
              <a:t>Dalton, J., Elias, M., &amp; Julian, D. (Eds.) (2007). Defining competencies for practicing community psychology. </a:t>
            </a:r>
            <a:r>
              <a:rPr lang="en-US" i="1">
                <a:latin typeface="Times New Roman" charset="0"/>
              </a:rPr>
              <a:t>The Community Psychologist,</a:t>
            </a:r>
            <a:r>
              <a:rPr lang="en-US">
                <a:latin typeface="Times New Roman" charset="0"/>
              </a:rPr>
              <a:t> 40(2), 81-105.</a:t>
            </a:r>
          </a:p>
          <a:p>
            <a:r>
              <a:rPr lang="en-US">
                <a:latin typeface="Times New Roman" charset="0"/>
              </a:rPr>
              <a:t>Dalton, J. &amp; Julian, D. (Eds.) (2009). Special section: Infusing community practice into graduate training: Broadening the conversation. </a:t>
            </a:r>
            <a:r>
              <a:rPr lang="en-US" i="1" u="sng">
                <a:latin typeface="Times New Roman" charset="0"/>
              </a:rPr>
              <a:t>The Community Psychologist</a:t>
            </a:r>
            <a:r>
              <a:rPr lang="en-US" i="1">
                <a:latin typeface="Times New Roman" charset="0"/>
              </a:rPr>
              <a:t>, 42(4), </a:t>
            </a:r>
            <a:r>
              <a:rPr lang="en-US">
                <a:latin typeface="Times New Roman" charset="0"/>
              </a:rPr>
              <a:t>9-23.</a:t>
            </a:r>
          </a:p>
          <a:p>
            <a:r>
              <a:rPr lang="en-US">
                <a:latin typeface="Times New Roman" charset="0"/>
              </a:rPr>
              <a:t>Dziadkowicz, O. &amp; Jimenez, T. (2009). Educating community psychologists for community practice: A survey of graduate training programs. </a:t>
            </a:r>
            <a:r>
              <a:rPr lang="en-US" i="1">
                <a:latin typeface="Times New Roman" charset="0"/>
              </a:rPr>
              <a:t>The Community Psychologist,</a:t>
            </a:r>
            <a:r>
              <a:rPr lang="en-US">
                <a:latin typeface="Times New Roman" charset="0"/>
              </a:rPr>
              <a:t> 42(4), 10-17.</a:t>
            </a:r>
          </a:p>
          <a:p>
            <a:r>
              <a:rPr lang="en-US">
                <a:latin typeface="Times New Roman" charset="0"/>
              </a:rPr>
              <a:t>Franscescato, D. (2007). Community psychology core competencies taught at the undergraduate and master’s level in some Italian universities and in most non-academically based master’s programs. </a:t>
            </a:r>
            <a:r>
              <a:rPr lang="en-US" i="1">
                <a:latin typeface="Times New Roman" charset="0"/>
              </a:rPr>
              <a:t>The Community Psychologist, 40(4), </a:t>
            </a:r>
            <a:r>
              <a:rPr lang="en-US">
                <a:latin typeface="Times New Roman" charset="0"/>
              </a:rPr>
              <a:t>49-52.</a:t>
            </a:r>
          </a:p>
          <a:p>
            <a:r>
              <a:rPr lang="en-US">
                <a:latin typeface="Times New Roman" charset="0"/>
              </a:rPr>
              <a:t>Francisco, V. (Ed.) (2012). Featured Articles Section: Lobbying for endorsement of community psychology in Australia (with commentaries). Global Journal of Community Psychology Practice, 3(2) (posted June 11, 2012).  Retrieved online at: </a:t>
            </a:r>
            <a:r>
              <a:rPr lang="en-US" u="sng">
                <a:latin typeface="Times New Roman" charset="0"/>
                <a:hlinkClick r:id="rId3"/>
              </a:rPr>
              <a:t>http://www.gjcpp.org/en</a:t>
            </a:r>
            <a:r>
              <a:rPr lang="en-US">
                <a:latin typeface="Times New Roman" charset="0"/>
              </a:rPr>
              <a:t> .</a:t>
            </a:r>
          </a:p>
          <a:p>
            <a:r>
              <a:rPr lang="en-US">
                <a:latin typeface="Times New Roman" charset="0"/>
              </a:rPr>
              <a:t>Hazel, K. (2007). Infusing practice into community psychology graduate education. </a:t>
            </a:r>
            <a:r>
              <a:rPr lang="en-US" i="1">
                <a:latin typeface="Times New Roman" charset="0"/>
              </a:rPr>
              <a:t>The Community Psychologist,</a:t>
            </a:r>
            <a:r>
              <a:rPr lang="en-US">
                <a:latin typeface="Times New Roman" charset="0"/>
              </a:rPr>
              <a:t> </a:t>
            </a:r>
            <a:r>
              <a:rPr lang="en-US" i="1">
                <a:latin typeface="Times New Roman" charset="0"/>
              </a:rPr>
              <a:t>40(2),</a:t>
            </a:r>
            <a:r>
              <a:rPr lang="en-US">
                <a:latin typeface="Times New Roman" charset="0"/>
              </a:rPr>
              <a:t> 81-88.</a:t>
            </a:r>
          </a:p>
          <a:p>
            <a:r>
              <a:rPr lang="en-US">
                <a:latin typeface="Times New Roman" charset="0"/>
              </a:rPr>
              <a:t>Julian, D.A. (2006). Defining community psychology practice: Meeting the needs and realizing the dreams of the community. </a:t>
            </a:r>
            <a:r>
              <a:rPr lang="en-US" i="1">
                <a:latin typeface="Times New Roman" charset="0"/>
              </a:rPr>
              <a:t>The Community Psychologist,</a:t>
            </a:r>
            <a:r>
              <a:rPr lang="en-US">
                <a:latin typeface="Times New Roman" charset="0"/>
              </a:rPr>
              <a:t> 39(4), 66-69.</a:t>
            </a:r>
          </a:p>
          <a:p>
            <a:r>
              <a:rPr lang="en-US">
                <a:latin typeface="Times New Roman" charset="0"/>
              </a:rPr>
              <a:t>Kelly, J.G. (1970). Antidotes for arrogance: Training for community psychology. </a:t>
            </a:r>
            <a:r>
              <a:rPr lang="en-US" i="1">
                <a:latin typeface="Times New Roman" charset="0"/>
              </a:rPr>
              <a:t>American Psychologist, 25, </a:t>
            </a:r>
            <a:r>
              <a:rPr lang="en-US">
                <a:latin typeface="Times New Roman" charset="0"/>
              </a:rPr>
              <a:t>524–531.</a:t>
            </a:r>
          </a:p>
          <a:p>
            <a:r>
              <a:rPr lang="en-US">
                <a:latin typeface="Times New Roman" charset="0"/>
              </a:rPr>
              <a:t>Kelly, J. G. (1971). Qualities for the community psychologist. </a:t>
            </a:r>
            <a:r>
              <a:rPr lang="en-US" i="1">
                <a:latin typeface="Times New Roman" charset="0"/>
              </a:rPr>
              <a:t>American Psychologist, 26, </a:t>
            </a:r>
            <a:r>
              <a:rPr lang="en-US">
                <a:latin typeface="Times New Roman" charset="0"/>
              </a:rPr>
              <a:t>897–903. </a:t>
            </a:r>
          </a:p>
          <a:p>
            <a:r>
              <a:rPr lang="en-US">
                <a:latin typeface="Times New Roman" charset="0"/>
              </a:rPr>
              <a:t>Kelly, J. G. (1979). “</a:t>
            </a:r>
            <a:r>
              <a:rPr lang="en-US" altLang="ja-JP">
                <a:latin typeface="Times New Roman" charset="0"/>
              </a:rPr>
              <a:t>Tain</a:t>
            </a:r>
            <a:r>
              <a:rPr lang="en-US">
                <a:latin typeface="Times New Roman" charset="0"/>
              </a:rPr>
              <a:t>’</a:t>
            </a:r>
            <a:r>
              <a:rPr lang="en-US" altLang="ja-JP">
                <a:latin typeface="Times New Roman" charset="0"/>
              </a:rPr>
              <a:t>t what you do, it</a:t>
            </a:r>
            <a:r>
              <a:rPr lang="en-US">
                <a:latin typeface="Times New Roman" charset="0"/>
              </a:rPr>
              <a:t>’</a:t>
            </a:r>
            <a:r>
              <a:rPr lang="en-US" altLang="ja-JP">
                <a:latin typeface="Times New Roman" charset="0"/>
              </a:rPr>
              <a:t>s the way that you do it.</a:t>
            </a:r>
            <a:r>
              <a:rPr lang="en-US">
                <a:latin typeface="Times New Roman" charset="0"/>
              </a:rPr>
              <a:t>”</a:t>
            </a:r>
            <a:r>
              <a:rPr lang="en-US" altLang="ja-JP">
                <a:latin typeface="Times New Roman" charset="0"/>
              </a:rPr>
              <a:t> </a:t>
            </a:r>
            <a:r>
              <a:rPr lang="en-US" altLang="ja-JP" i="1">
                <a:latin typeface="Times New Roman" charset="0"/>
              </a:rPr>
              <a:t>American Journal of Community Psychology, 7, </a:t>
            </a:r>
            <a:r>
              <a:rPr lang="en-US" altLang="ja-JP">
                <a:latin typeface="Times New Roman" charset="0"/>
              </a:rPr>
              <a:t>244–258.</a:t>
            </a:r>
          </a:p>
          <a:p>
            <a:r>
              <a:rPr lang="en-US">
                <a:latin typeface="Times New Roman" charset="0"/>
              </a:rPr>
              <a:t>Kloos, B. (2010). Creating settings for training in collaborative community practice. </a:t>
            </a:r>
            <a:r>
              <a:rPr lang="en-US" i="1" u="sng">
                <a:latin typeface="Times New Roman" charset="0"/>
              </a:rPr>
              <a:t>The Community Psychologist, 43(2), </a:t>
            </a:r>
            <a:r>
              <a:rPr lang="en-US" u="sng">
                <a:latin typeface="Times New Roman" charset="0"/>
              </a:rPr>
              <a:t>10.</a:t>
            </a:r>
            <a:endParaRPr lang="en-US">
              <a:latin typeface="Times New Roman" charset="0"/>
            </a:endParaRPr>
          </a:p>
          <a:p>
            <a:r>
              <a:rPr lang="en-US">
                <a:latin typeface="Times New Roman" charset="0"/>
              </a:rPr>
              <a:t>Meissen, G. (Chair). (2011, June). The future of community psychology training and practice. Plenary session, SCRA Biennial Conference, Chicago, IL.</a:t>
            </a:r>
          </a:p>
          <a:p>
            <a:r>
              <a:rPr lang="en-US">
                <a:latin typeface="Times New Roman" charset="0"/>
              </a:rPr>
              <a:t>Neigher, W. &amp; Ratcliffe, A. (2011). Back to the future part III. </a:t>
            </a:r>
            <a:r>
              <a:rPr lang="en-US" i="1" u="sng">
                <a:latin typeface="Times New Roman" charset="0"/>
              </a:rPr>
              <a:t>The Community Psychologist</a:t>
            </a:r>
            <a:r>
              <a:rPr lang="en-US" i="1">
                <a:latin typeface="Times New Roman" charset="0"/>
              </a:rPr>
              <a:t>, 44(1), </a:t>
            </a:r>
            <a:r>
              <a:rPr lang="en-US">
                <a:latin typeface="Times New Roman" charset="0"/>
              </a:rPr>
              <a:t>13-15.</a:t>
            </a:r>
          </a:p>
          <a:p>
            <a:r>
              <a:rPr lang="en-US">
                <a:latin typeface="Times New Roman" charset="0"/>
              </a:rPr>
              <a:t>Ratcliffe, A. &amp; Neigher, W. (2010). What is a community psychologist? Why should I hire one?  </a:t>
            </a:r>
            <a:r>
              <a:rPr lang="en-US" i="1" u="sng">
                <a:latin typeface="Times New Roman" charset="0"/>
              </a:rPr>
              <a:t>The Community Psychologist</a:t>
            </a:r>
            <a:r>
              <a:rPr lang="en-US" i="1">
                <a:latin typeface="Times New Roman" charset="0"/>
              </a:rPr>
              <a:t>, 43(2), </a:t>
            </a:r>
            <a:r>
              <a:rPr lang="en-US">
                <a:latin typeface="Times New Roman" charset="0"/>
              </a:rPr>
              <a:t>5.</a:t>
            </a:r>
          </a:p>
          <a:p>
            <a:r>
              <a:rPr lang="en-US">
                <a:latin typeface="Times New Roman" charset="0"/>
              </a:rPr>
              <a:t>Ramos, C. M. (2007). A conceptual framework for community psychology practice.  </a:t>
            </a:r>
            <a:r>
              <a:rPr lang="en-US" i="1">
                <a:latin typeface="Times New Roman" charset="0"/>
              </a:rPr>
              <a:t>The Community Psychologist, 40(4), </a:t>
            </a:r>
            <a:r>
              <a:rPr lang="en-US">
                <a:latin typeface="Times New Roman" charset="0"/>
              </a:rPr>
              <a:t>53-54.</a:t>
            </a:r>
          </a:p>
          <a:p>
            <a:r>
              <a:rPr lang="en-US">
                <a:latin typeface="Times New Roman" charset="0"/>
              </a:rPr>
              <a:t>Scott, R.L. (2007). Establishing core competencies for students in community psychology. </a:t>
            </a:r>
            <a:r>
              <a:rPr lang="en-US" i="1" u="sng">
                <a:latin typeface="Times New Roman" charset="0"/>
              </a:rPr>
              <a:t>The Community Psychologist</a:t>
            </a:r>
            <a:r>
              <a:rPr lang="en-US" i="1">
                <a:latin typeface="Times New Roman" charset="0"/>
              </a:rPr>
              <a:t>, </a:t>
            </a:r>
            <a:r>
              <a:rPr lang="en-US" i="1" u="sng">
                <a:latin typeface="Times New Roman" charset="0"/>
              </a:rPr>
              <a:t>40(1)</a:t>
            </a:r>
            <a:r>
              <a:rPr lang="en-US" i="1">
                <a:latin typeface="Times New Roman" charset="0"/>
              </a:rPr>
              <a:t>,</a:t>
            </a:r>
            <a:r>
              <a:rPr lang="en-US">
                <a:latin typeface="Times New Roman" charset="0"/>
              </a:rPr>
              <a:t> 38-41.</a:t>
            </a:r>
          </a:p>
          <a:p>
            <a:r>
              <a:rPr lang="en-US">
                <a:latin typeface="Times New Roman" charset="0"/>
              </a:rPr>
              <a:t>University of Waikato School of Psychology. (2012). Community psychology intern handbook [Appendix 9, p. 86]. Retrieved from: </a:t>
            </a:r>
            <a:r>
              <a:rPr lang="en-US" u="sng">
                <a:latin typeface="Times New Roman" charset="0"/>
                <a:hlinkClick r:id="rId4"/>
              </a:rPr>
              <a:t>http://www.waikato.ac.nz/wfass/subjects/psychology/commpsych/handbook/PGDipPracPsych-Intern-Handbook.pdf</a:t>
            </a:r>
            <a:r>
              <a:rPr lang="en-US" u="sng">
                <a:latin typeface="Times New Roman" charset="0"/>
              </a:rPr>
              <a:t> </a:t>
            </a:r>
            <a:endParaRPr lang="en-US">
              <a:latin typeface="Times New Roman" charset="0"/>
            </a:endParaRPr>
          </a:p>
          <a:p>
            <a:r>
              <a:rPr lang="en-US">
                <a:latin typeface="Times New Roman" charset="0"/>
              </a:rPr>
              <a:t>Wolfe, S. &amp; Dalton, J. (Eds.) (2010a). Learning key competencies for community psychology practice: Collaboration with citizens and communities, group processes. </a:t>
            </a:r>
            <a:r>
              <a:rPr lang="en-US" i="1" u="sng">
                <a:latin typeface="Times New Roman" charset="0"/>
              </a:rPr>
              <a:t>The Community Psychologist</a:t>
            </a:r>
            <a:r>
              <a:rPr lang="en-US" i="1">
                <a:latin typeface="Times New Roman" charset="0"/>
              </a:rPr>
              <a:t>, 43(2), </a:t>
            </a:r>
            <a:r>
              <a:rPr lang="en-US">
                <a:latin typeface="Times New Roman" charset="0"/>
              </a:rPr>
              <a:t>9-11.</a:t>
            </a:r>
          </a:p>
          <a:p>
            <a:r>
              <a:rPr lang="en-US">
                <a:latin typeface="Times New Roman" charset="0"/>
              </a:rPr>
              <a:t>Wolfe, S. &amp; Dalton, J. (Eds.) (2010b). Learning key competencies for community psychology practice: Collaboration with citizens and communities, group processes: Part II. </a:t>
            </a:r>
            <a:r>
              <a:rPr lang="en-US" i="1" u="sng">
                <a:latin typeface="Times New Roman" charset="0"/>
              </a:rPr>
              <a:t>The Community Psychologist</a:t>
            </a:r>
            <a:r>
              <a:rPr lang="en-US" i="1">
                <a:latin typeface="Times New Roman" charset="0"/>
              </a:rPr>
              <a:t>, 43(4), </a:t>
            </a:r>
            <a:r>
              <a:rPr lang="en-US">
                <a:latin typeface="Times New Roman" charset="0"/>
              </a:rPr>
              <a:t>13-17.</a:t>
            </a:r>
          </a:p>
          <a:p>
            <a:r>
              <a:rPr lang="en-US">
                <a:latin typeface="Times New Roman" charset="0"/>
              </a:rPr>
              <a:t>Wolfe, S. &amp; Dalton, J. (Eds.) (2011a). It’s 30 years later. Where are we? </a:t>
            </a:r>
            <a:r>
              <a:rPr lang="en-US" i="1" u="sng">
                <a:latin typeface="Times New Roman" charset="0"/>
              </a:rPr>
              <a:t>The Community Psychologist</a:t>
            </a:r>
            <a:r>
              <a:rPr lang="en-US" i="1">
                <a:latin typeface="Times New Roman" charset="0"/>
              </a:rPr>
              <a:t>, 44(1), </a:t>
            </a:r>
            <a:r>
              <a:rPr lang="en-US">
                <a:latin typeface="Times New Roman" charset="0"/>
              </a:rPr>
              <a:t>12-22.</a:t>
            </a:r>
          </a:p>
          <a:p>
            <a:r>
              <a:rPr lang="en-US">
                <a:latin typeface="Times New Roman" charset="0"/>
              </a:rPr>
              <a:t>Wolfe, S. &amp; Dalton, J. (Eds.) (2011b). Learning key competencies for community psychology practice: Leadership, mentoring, and supervision. </a:t>
            </a:r>
            <a:r>
              <a:rPr lang="en-US" i="1" u="sng">
                <a:latin typeface="Times New Roman" charset="0"/>
              </a:rPr>
              <a:t>The Community Psychologist</a:t>
            </a:r>
            <a:r>
              <a:rPr lang="en-US" i="1">
                <a:latin typeface="Times New Roman" charset="0"/>
              </a:rPr>
              <a:t>, 44(2), </a:t>
            </a:r>
            <a:r>
              <a:rPr lang="en-US">
                <a:latin typeface="Times New Roman" charset="0"/>
              </a:rPr>
              <a:t>9-16.</a:t>
            </a:r>
          </a:p>
          <a:p>
            <a:r>
              <a:rPr lang="en-US">
                <a:latin typeface="Times New Roman" charset="0"/>
              </a:rPr>
              <a:t>Wolff, T. (2011). Developing the profession of community psychology practitioner. </a:t>
            </a:r>
            <a:r>
              <a:rPr lang="en-US" i="1" u="sng">
                <a:latin typeface="Times New Roman" charset="0"/>
              </a:rPr>
              <a:t>The Community Psychologist</a:t>
            </a:r>
            <a:r>
              <a:rPr lang="en-US" i="1">
                <a:latin typeface="Times New Roman" charset="0"/>
              </a:rPr>
              <a:t>, 44(1), </a:t>
            </a:r>
            <a:r>
              <a:rPr lang="en-US">
                <a:latin typeface="Times New Roman" charset="0"/>
              </a:rPr>
              <a:t>12-13.</a:t>
            </a:r>
          </a:p>
        </p:txBody>
      </p:sp>
      <p:sp>
        <p:nvSpPr>
          <p:cNvPr id="4" name="Slide Number Placeholder 3"/>
          <p:cNvSpPr>
            <a:spLocks noGrp="1"/>
          </p:cNvSpPr>
          <p:nvPr>
            <p:ph type="sldNum" sz="quarter" idx="5"/>
          </p:nvPr>
        </p:nvSpPr>
        <p:spPr/>
        <p:txBody>
          <a:bodyPr/>
          <a:lstStyle/>
          <a:p>
            <a:pPr>
              <a:defRPr/>
            </a:pPr>
            <a:fld id="{FADBAC5E-0C49-274B-973B-BA621BCD3274}" type="slidenum">
              <a:rPr lang="en-US" smtClean="0"/>
              <a:pPr>
                <a:defRPr/>
              </a:pPr>
              <a:t>14</a:t>
            </a:fld>
            <a:endParaRPr lang="en-US"/>
          </a:p>
        </p:txBody>
      </p:sp>
    </p:spTree>
    <p:extLst>
      <p:ext uri="{BB962C8B-B14F-4D97-AF65-F5344CB8AC3E}">
        <p14:creationId xmlns:p14="http://schemas.microsoft.com/office/powerpoint/2010/main" val="74213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Deleted: </a:t>
            </a:r>
            <a:r>
              <a:rPr lang="en-US" sz="2800" b="1" dirty="0" smtClean="0">
                <a:ea typeface="ＭＳ Ｐゴシック" pitchFamily="-112" charset="-128"/>
                <a:cs typeface="ＭＳ Ｐゴシック" pitchFamily="-112" charset="-128"/>
              </a:rPr>
              <a:t>2</a:t>
            </a:r>
            <a:r>
              <a:rPr lang="en-US" sz="2800" b="1" baseline="30000" dirty="0" smtClean="0">
                <a:ea typeface="ＭＳ Ｐゴシック" pitchFamily="-112" charset="-128"/>
                <a:cs typeface="ＭＳ Ｐゴシック" pitchFamily="-112" charset="-128"/>
              </a:rPr>
              <a:t>nd</a:t>
            </a:r>
            <a:r>
              <a:rPr lang="en-US" sz="2800" b="1" dirty="0" smtClean="0">
                <a:ea typeface="ＭＳ Ｐゴシック" pitchFamily="-112" charset="-128"/>
                <a:cs typeface="ＭＳ Ｐゴシック" pitchFamily="-112" charset="-128"/>
              </a:rPr>
              <a:t>-order change</a:t>
            </a:r>
            <a:r>
              <a:rPr lang="en-US" sz="2800" dirty="0" smtClean="0">
                <a:ea typeface="ＭＳ Ｐゴシック" pitchFamily="-112" charset="-128"/>
                <a:cs typeface="ＭＳ Ｐゴシック" pitchFamily="-112" charset="-128"/>
              </a:rPr>
              <a:t>: fundamental change in the system’s structure or goals </a:t>
            </a:r>
          </a:p>
          <a:p>
            <a:pPr lvl="1" eaLnBrk="1" hangingPunct="1"/>
            <a:r>
              <a:rPr lang="en-US" sz="2400" dirty="0" smtClean="0"/>
              <a:t>“3</a:t>
            </a:r>
            <a:r>
              <a:rPr lang="en-US" sz="2400" baseline="30000" dirty="0" smtClean="0"/>
              <a:t>rd</a:t>
            </a:r>
            <a:r>
              <a:rPr lang="en-US" sz="2400" dirty="0" smtClean="0"/>
              <a:t>-order change”? (Bess): transformative change in values &amp; identity.</a:t>
            </a:r>
          </a:p>
          <a:p>
            <a:endParaRPr lang="en-US" dirty="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34</a:t>
            </a:fld>
            <a:endParaRPr lang="en-US"/>
          </a:p>
        </p:txBody>
      </p:sp>
    </p:spTree>
    <p:extLst>
      <p:ext uri="{BB962C8B-B14F-4D97-AF65-F5344CB8AC3E}">
        <p14:creationId xmlns:p14="http://schemas.microsoft.com/office/powerpoint/2010/main" val="73227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x-none">
                <a:latin typeface="Times New Roman" charset="0"/>
                <a:ea typeface="MS PGothic" charset="-128"/>
              </a:rPr>
              <a:t>Bronfenbrenner, U. (1979). The Ecology of Human Development: Experiments by Nature and Design. Cambridge, MA: Harvard University Press. </a:t>
            </a:r>
          </a:p>
        </p:txBody>
      </p:sp>
      <p:sp>
        <p:nvSpPr>
          <p:cNvPr id="5120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9pPr>
          </a:lstStyle>
          <a:p>
            <a:pPr eaLnBrk="1" hangingPunct="1"/>
            <a:fld id="{A857DF02-7E8C-AC4E-89B6-E1AC9A4D2EB1}" type="slidenum">
              <a:rPr lang="en-US" altLang="x-none" sz="1200">
                <a:solidFill>
                  <a:srgbClr val="000000"/>
                </a:solidFill>
              </a:rPr>
              <a:pPr eaLnBrk="1" hangingPunct="1"/>
              <a:t>41</a:t>
            </a:fld>
            <a:endParaRPr lang="en-US" altLang="x-none" sz="1200">
              <a:solidFill>
                <a:srgbClr val="000000"/>
              </a:solidFill>
            </a:endParaRPr>
          </a:p>
        </p:txBody>
      </p:sp>
    </p:spTree>
    <p:extLst>
      <p:ext uri="{BB962C8B-B14F-4D97-AF65-F5344CB8AC3E}">
        <p14:creationId xmlns:p14="http://schemas.microsoft.com/office/powerpoint/2010/main" val="19996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128"/>
              </a:defRPr>
            </a:lvl9pPr>
          </a:lstStyle>
          <a:p>
            <a:pPr algn="r" eaLnBrk="1" hangingPunct="1">
              <a:buSzPct val="100000"/>
            </a:pPr>
            <a:fld id="{158CF421-98CE-C449-AE75-C5CBEA2EEA72}" type="slidenum">
              <a:rPr lang="en-US" altLang="x-none" sz="1200">
                <a:solidFill>
                  <a:srgbClr val="000000"/>
                </a:solidFill>
              </a:rPr>
              <a:pPr algn="r" eaLnBrk="1" hangingPunct="1">
                <a:buSzPct val="100000"/>
              </a:pPr>
              <a:t>45</a:t>
            </a:fld>
            <a:endParaRPr lang="en-US" altLang="x-none" sz="1200">
              <a:solidFill>
                <a:srgbClr val="000000"/>
              </a:solidFill>
            </a:endParaRPr>
          </a:p>
        </p:txBody>
      </p:sp>
      <p:sp>
        <p:nvSpPr>
          <p:cNvPr id="118787" name="Text Box 1"/>
          <p:cNvSpPr>
            <a:spLocks noGrp="1" noRot="1" noChangeAspect="1" noChangeArrowheads="1" noTextEdit="1"/>
          </p:cNvSpPr>
          <p:nvPr>
            <p:ph type="sldImg"/>
          </p:nvPr>
        </p:nvSpPr>
        <p:spPr>
          <a:xfrm>
            <a:off x="1143000" y="685800"/>
            <a:ext cx="4572000" cy="3429000"/>
          </a:xfrm>
          <a:ln/>
        </p:spPr>
      </p:sp>
      <p:sp>
        <p:nvSpPr>
          <p:cNvPr id="118788" name="Text Box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tLang="x-none">
              <a:latin typeface="Times New Roman" charset="0"/>
              <a:ea typeface="MS PGothic" charset="-128"/>
            </a:endParaRPr>
          </a:p>
        </p:txBody>
      </p:sp>
    </p:spTree>
    <p:extLst>
      <p:ext uri="{BB962C8B-B14F-4D97-AF65-F5344CB8AC3E}">
        <p14:creationId xmlns:p14="http://schemas.microsoft.com/office/powerpoint/2010/main" val="212088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r>
              <a:rPr lang="en-US" sz="1600" dirty="0" smtClean="0">
                <a:effectLst/>
              </a:rPr>
              <a:t>Perkins, D.D. &amp; </a:t>
            </a:r>
            <a:r>
              <a:rPr lang="en-US" sz="1600" dirty="0" err="1" smtClean="0">
                <a:effectLst/>
              </a:rPr>
              <a:t>Schensul</a:t>
            </a:r>
            <a:r>
              <a:rPr lang="en-US" sz="1600" dirty="0" smtClean="0">
                <a:effectLst/>
              </a:rPr>
              <a:t>, J.J. (2016). Interdisciplinary Contributions to Community Psychology and Transdisciplinary Promise. </a:t>
            </a:r>
            <a:r>
              <a:rPr lang="en-US" sz="1600" i="1" dirty="0" smtClean="0">
                <a:effectLst/>
              </a:rPr>
              <a:t>Handbook of Community Psychology (2nd Edition</a:t>
            </a:r>
            <a:r>
              <a:rPr lang="en-US" sz="1600" dirty="0" smtClean="0">
                <a:effectLst/>
              </a:rPr>
              <a:t>)</a:t>
            </a:r>
            <a:endParaRPr lang="en-US" sz="1800" dirty="0" smtClean="0">
              <a:effectLst/>
            </a:endParaRPr>
          </a:p>
          <a:p>
            <a:pPr algn="l">
              <a:lnSpc>
                <a:spcPct val="90000"/>
              </a:lnSpc>
            </a:pPr>
            <a:r>
              <a:rPr lang="en-US" dirty="0" smtClean="0"/>
              <a:t>See also:</a:t>
            </a:r>
          </a:p>
          <a:p>
            <a:pPr marL="457200" indent="-457200" algn="l">
              <a:lnSpc>
                <a:spcPct val="90000"/>
              </a:lnSpc>
            </a:pPr>
            <a:r>
              <a:rPr lang="en-US" dirty="0" err="1" smtClean="0"/>
              <a:t>Prilleltensky</a:t>
            </a:r>
            <a:r>
              <a:rPr lang="en-US" dirty="0" smtClean="0"/>
              <a:t>, I. (2008). The role of power in wellness, oppression, and liberation: the promise of </a:t>
            </a:r>
            <a:r>
              <a:rPr lang="en-US" dirty="0" err="1" smtClean="0"/>
              <a:t>psychopolitical</a:t>
            </a:r>
            <a:r>
              <a:rPr lang="en-US" dirty="0" smtClean="0"/>
              <a:t> validity. </a:t>
            </a:r>
            <a:r>
              <a:rPr lang="en-US" i="1" dirty="0" smtClean="0"/>
              <a:t>Journal of Community Psychology, 36</a:t>
            </a:r>
            <a:r>
              <a:rPr lang="en-US" dirty="0" smtClean="0"/>
              <a:t>, 116-136. </a:t>
            </a:r>
          </a:p>
          <a:p>
            <a:pPr marL="457200" indent="-457200" algn="l">
              <a:lnSpc>
                <a:spcPct val="90000"/>
              </a:lnSpc>
            </a:pPr>
            <a:r>
              <a:rPr lang="en-US" dirty="0" smtClean="0"/>
              <a:t>Christens, B., &amp; Perkins, D.D. (2008). Transdisciplinary, multilevel action research to enhance ecological and psycho-political validity. </a:t>
            </a:r>
            <a:r>
              <a:rPr lang="en-US" i="1" dirty="0" smtClean="0"/>
              <a:t>Journal of Community Psychology, 36</a:t>
            </a:r>
            <a:r>
              <a:rPr lang="en-US" dirty="0" smtClean="0"/>
              <a:t>, 214-231.</a:t>
            </a:r>
          </a:p>
          <a:p>
            <a:pPr marL="457200" indent="-457200" algn="l">
              <a:lnSpc>
                <a:spcPct val="90000"/>
              </a:lnSpc>
            </a:pPr>
            <a:r>
              <a:rPr lang="en-US" dirty="0" smtClean="0"/>
              <a:t>Perkins, D.D. (2009)The Death of Community Psychology (&amp; development of Community Research &amp; Action) in the US: Issues of theoretical, methodological, &amp; practical diversity. In </a:t>
            </a:r>
            <a:r>
              <a:rPr lang="en-US" i="1" dirty="0" smtClean="0"/>
              <a:t>International Community Psychology: Shared Agendas in Diversity.</a:t>
            </a:r>
            <a:endParaRPr lang="en-US" dirty="0" smtClean="0"/>
          </a:p>
        </p:txBody>
      </p:sp>
      <p:sp>
        <p:nvSpPr>
          <p:cNvPr id="4" name="Slide Number Placeholder 3"/>
          <p:cNvSpPr>
            <a:spLocks noGrp="1"/>
          </p:cNvSpPr>
          <p:nvPr>
            <p:ph type="sldNum" sz="quarter" idx="10"/>
          </p:nvPr>
        </p:nvSpPr>
        <p:spPr/>
        <p:txBody>
          <a:bodyPr/>
          <a:lstStyle/>
          <a:p>
            <a:pPr>
              <a:defRPr/>
            </a:pPr>
            <a:fld id="{4466B498-7FB2-6A41-BE5F-FCABDA2BD6B4}" type="slidenum">
              <a:rPr lang="en-US" smtClean="0"/>
              <a:pPr>
                <a:defRPr/>
              </a:pPr>
              <a:t>46</a:t>
            </a:fld>
            <a:endParaRPr lang="en-US"/>
          </a:p>
        </p:txBody>
      </p:sp>
    </p:spTree>
    <p:extLst>
      <p:ext uri="{BB962C8B-B14F-4D97-AF65-F5344CB8AC3E}">
        <p14:creationId xmlns:p14="http://schemas.microsoft.com/office/powerpoint/2010/main" val="20546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A97639D-1D44-9B4C-B248-D27857425F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tretch>
            <a:fillRect/>
          </a:stretch>
        </p:blipFill>
        <p:spPr>
          <a:xfrm>
            <a:off x="1222375" y="2305050"/>
            <a:ext cx="2495550" cy="95250"/>
          </a:xfrm>
          <a:prstGeom prst="rect">
            <a:avLst/>
          </a:prstGeom>
          <a:effectLst>
            <a:outerShdw blurRad="25400" sx="101000" sy="101000" algn="ctr" rotWithShape="0">
              <a:prstClr val="black">
                <a:alpha val="40000"/>
              </a:prstClr>
            </a:outerShdw>
          </a:effectLst>
        </p:spPr>
      </p:pic>
      <p:pic>
        <p:nvPicPr>
          <p:cNvPr id="6" name="Picture 8" descr="parAvion.png"/>
          <p:cNvPicPr>
            <a:picLocks noChangeAspect="1"/>
          </p:cNvPicPr>
          <p:nvPr/>
        </p:nvPicPr>
        <p:blipFill>
          <a:blip r:embed="rId3"/>
          <a:srcRect/>
          <a:stretch>
            <a:fillRect/>
          </a:stretch>
        </p:blipFill>
        <p:spPr bwMode="auto">
          <a:xfrm rot="308222">
            <a:off x="6797675" y="538163"/>
            <a:ext cx="1808163" cy="517525"/>
          </a:xfrm>
          <a:prstGeom prst="rect">
            <a:avLst/>
          </a:prstGeom>
          <a:noFill/>
          <a:ln w="9525">
            <a:noFill/>
            <a:miter lim="800000"/>
            <a:headEnd/>
            <a:tailEnd/>
          </a:ln>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CD34610-C97A-F240-9D04-EAF5FAEA947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 name="Picture 5" descr="shortRule.png"/>
          <p:cNvPicPr>
            <a:picLocks noChangeAspect="1"/>
          </p:cNvPicPr>
          <p:nvPr/>
        </p:nvPicPr>
        <p:blipFill>
          <a:blip r:embed="rId3"/>
          <a:stretch>
            <a:fillRect/>
          </a:stretch>
        </p:blipFill>
        <p:spPr>
          <a:xfrm>
            <a:off x="3324225" y="4665663"/>
            <a:ext cx="2495550" cy="9525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7D65B2A-42A7-D549-99A9-C9EB673EC7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 name="Picture 8" descr="parAvion.png"/>
          <p:cNvPicPr>
            <a:picLocks noChangeAspect="1"/>
          </p:cNvPicPr>
          <p:nvPr/>
        </p:nvPicPr>
        <p:blipFill>
          <a:blip r:embed="rId3"/>
          <a:srcRect/>
          <a:stretch>
            <a:fillRect/>
          </a:stretch>
        </p:blipFill>
        <p:spPr bwMode="auto">
          <a:xfrm rot="308222">
            <a:off x="6835775" y="279400"/>
            <a:ext cx="1695450" cy="484188"/>
          </a:xfrm>
          <a:prstGeom prst="rect">
            <a:avLst/>
          </a:prstGeom>
          <a:noFill/>
          <a:ln w="9525">
            <a:noFill/>
            <a:miter lim="800000"/>
            <a:headEnd/>
            <a:tailEnd/>
          </a:ln>
        </p:spPr>
      </p:pic>
      <p:pic>
        <p:nvPicPr>
          <p:cNvPr id="8" name="Picture 7" descr="shortRule.png"/>
          <p:cNvPicPr>
            <a:picLocks noChangeAspect="1"/>
          </p:cNvPicPr>
          <p:nvPr/>
        </p:nvPicPr>
        <p:blipFill>
          <a:blip r:embed="rId4"/>
          <a:stretch>
            <a:fillRect/>
          </a:stretch>
        </p:blipFill>
        <p:spPr>
          <a:xfrm>
            <a:off x="3324225" y="4665663"/>
            <a:ext cx="2495550" cy="95250"/>
          </a:xfrm>
          <a:prstGeom prst="rect">
            <a:avLst/>
          </a:prstGeom>
          <a:effectLst>
            <a:outerShdw blurRad="25400" sx="101000" sy="101000" algn="ctr" rotWithShape="0">
              <a:prstClr val="black">
                <a:alpha val="40000"/>
              </a:prstClr>
            </a:outerShdw>
          </a:effectLst>
        </p:spPr>
      </p:pic>
      <p:pic>
        <p:nvPicPr>
          <p:cNvPr id="9" name="Picture 10" descr="parAvion.png"/>
          <p:cNvPicPr>
            <a:picLocks noChangeAspect="1"/>
          </p:cNvPicPr>
          <p:nvPr/>
        </p:nvPicPr>
        <p:blipFill>
          <a:blip r:embed="rId3"/>
          <a:srcRect/>
          <a:stretch>
            <a:fillRect/>
          </a:stretch>
        </p:blipFill>
        <p:spPr bwMode="auto">
          <a:xfrm rot="20785255">
            <a:off x="2865438" y="3182938"/>
            <a:ext cx="1697037" cy="484187"/>
          </a:xfrm>
          <a:prstGeom prst="rect">
            <a:avLst/>
          </a:prstGeom>
          <a:noFill/>
          <a:ln w="9525">
            <a:noFill/>
            <a:miter lim="800000"/>
            <a:headEnd/>
            <a:tailEnd/>
          </a:ln>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Date Placeholder 4"/>
          <p:cNvSpPr>
            <a:spLocks noGrp="1"/>
          </p:cNvSpPr>
          <p:nvPr>
            <p:ph type="dt" sz="half" idx="14"/>
          </p:nvPr>
        </p:nvSpPr>
        <p:spPr/>
        <p:txBody>
          <a:bodyPr/>
          <a:lstStyle>
            <a:lvl1pPr>
              <a:defRPr/>
            </a:lvl1pPr>
          </a:lstStyle>
          <a:p>
            <a:pPr>
              <a:defRPr/>
            </a:pPr>
            <a:endParaRPr lang="en-US"/>
          </a:p>
        </p:txBody>
      </p:sp>
      <p:sp>
        <p:nvSpPr>
          <p:cNvPr id="12" name="Footer Placeholder 5"/>
          <p:cNvSpPr>
            <a:spLocks noGrp="1"/>
          </p:cNvSpPr>
          <p:nvPr>
            <p:ph type="ftr" sz="quarter" idx="15"/>
          </p:nvPr>
        </p:nvSpPr>
        <p:spPr/>
        <p:txBody>
          <a:bodyPr/>
          <a:lstStyle>
            <a:lvl1pPr>
              <a:defRPr/>
            </a:lvl1pPr>
          </a:lstStyle>
          <a:p>
            <a:pPr>
              <a:defRPr/>
            </a:pPr>
            <a:endParaRPr lang="en-US"/>
          </a:p>
        </p:txBody>
      </p:sp>
      <p:sp>
        <p:nvSpPr>
          <p:cNvPr id="13" name="Slide Number Placeholder 6"/>
          <p:cNvSpPr>
            <a:spLocks noGrp="1"/>
          </p:cNvSpPr>
          <p:nvPr>
            <p:ph type="sldNum" sz="quarter" idx="16"/>
          </p:nvPr>
        </p:nvSpPr>
        <p:spPr/>
        <p:txBody>
          <a:bodyPr/>
          <a:lstStyle>
            <a:lvl1pPr>
              <a:defRPr/>
            </a:lvl1pPr>
          </a:lstStyle>
          <a:p>
            <a:pPr>
              <a:defRPr/>
            </a:pPr>
            <a:fld id="{110BB011-7C64-A04A-8905-E2BC57F1A8C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8" name="Date Placeholder 4"/>
          <p:cNvSpPr>
            <a:spLocks noGrp="1"/>
          </p:cNvSpPr>
          <p:nvPr>
            <p:ph type="dt" sz="half" idx="15"/>
          </p:nvPr>
        </p:nvSpPr>
        <p:spPr/>
        <p:txBody>
          <a:bodyPr/>
          <a:lstStyle>
            <a:lvl1pPr>
              <a:defRPr/>
            </a:lvl1pPr>
          </a:lstStyle>
          <a:p>
            <a:pPr>
              <a:defRPr/>
            </a:pPr>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2" name="Slide Number Placeholder 6"/>
          <p:cNvSpPr>
            <a:spLocks noGrp="1"/>
          </p:cNvSpPr>
          <p:nvPr>
            <p:ph type="sldNum" sz="quarter" idx="17"/>
          </p:nvPr>
        </p:nvSpPr>
        <p:spPr/>
        <p:txBody>
          <a:bodyPr/>
          <a:lstStyle>
            <a:lvl1pPr>
              <a:defRPr/>
            </a:lvl1pPr>
          </a:lstStyle>
          <a:p>
            <a:pPr>
              <a:defRPr/>
            </a:pPr>
            <a:fld id="{4FEF3E40-57F9-6845-A2B8-691E4C506A2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8" descr="parAvion.png"/>
          <p:cNvPicPr>
            <a:picLocks noChangeAspect="1"/>
          </p:cNvPicPr>
          <p:nvPr/>
        </p:nvPicPr>
        <p:blipFill>
          <a:blip r:embed="rId3"/>
          <a:srcRect/>
          <a:stretch>
            <a:fillRect/>
          </a:stretch>
        </p:blipFill>
        <p:spPr bwMode="auto">
          <a:xfrm rot="308222">
            <a:off x="7427913" y="2619375"/>
            <a:ext cx="1581150" cy="450850"/>
          </a:xfrm>
          <a:prstGeom prst="rect">
            <a:avLst/>
          </a:prstGeom>
          <a:noFill/>
          <a:ln w="9525">
            <a:noFill/>
            <a:miter lim="800000"/>
            <a:headEnd/>
            <a:tailEnd/>
          </a:ln>
        </p:spPr>
      </p:pic>
      <p:pic>
        <p:nvPicPr>
          <p:cNvPr id="11" name="Picture 9" descr="pictureStamp-Frame.png"/>
          <p:cNvPicPr>
            <a:picLocks noChangeAspect="1"/>
          </p:cNvPicPr>
          <p:nvPr/>
        </p:nvPicPr>
        <p:blipFill>
          <a:blip r:embed="rId4"/>
          <a:srcRect/>
          <a:stretch>
            <a:fillRect/>
          </a:stretch>
        </p:blipFill>
        <p:spPr bwMode="auto">
          <a:xfrm rot="322260">
            <a:off x="6338888" y="604838"/>
            <a:ext cx="1611312" cy="2024062"/>
          </a:xfrm>
          <a:prstGeom prst="rect">
            <a:avLst/>
          </a:prstGeom>
          <a:noFill/>
          <a:ln w="9525">
            <a:noFill/>
            <a:miter lim="800000"/>
            <a:headEnd/>
            <a:tailEnd/>
          </a:ln>
        </p:spPr>
      </p:pic>
      <p:pic>
        <p:nvPicPr>
          <p:cNvPr id="12" name="Picture 10" descr="pictureStamp-Frame.png"/>
          <p:cNvPicPr>
            <a:picLocks noChangeAspect="1"/>
          </p:cNvPicPr>
          <p:nvPr/>
        </p:nvPicPr>
        <p:blipFill>
          <a:blip r:embed="rId4"/>
          <a:srcRect/>
          <a:stretch>
            <a:fillRect/>
          </a:stretch>
        </p:blipFill>
        <p:spPr bwMode="auto">
          <a:xfrm rot="322260">
            <a:off x="4891088" y="985838"/>
            <a:ext cx="1611312" cy="2024062"/>
          </a:xfrm>
          <a:prstGeom prst="rect">
            <a:avLst/>
          </a:prstGeom>
          <a:noFill/>
          <a:ln w="9525">
            <a:noFill/>
            <a:miter lim="800000"/>
            <a:headEnd/>
            <a:tailEnd/>
          </a:ln>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a:lvl1pPr>
          </a:lstStyle>
          <a:p>
            <a:pPr>
              <a:defRPr/>
            </a:pPr>
            <a:endParaRPr lang="en-US"/>
          </a:p>
        </p:txBody>
      </p:sp>
      <p:sp>
        <p:nvSpPr>
          <p:cNvPr id="15" name="Footer Placeholder 5"/>
          <p:cNvSpPr>
            <a:spLocks noGrp="1"/>
          </p:cNvSpPr>
          <p:nvPr>
            <p:ph type="ftr" sz="quarter" idx="17"/>
          </p:nvPr>
        </p:nvSpPr>
        <p:spPr/>
        <p:txBody>
          <a:bodyPr/>
          <a:lstStyle>
            <a:lvl1pPr>
              <a:defRPr/>
            </a:lvl1pPr>
          </a:lstStyle>
          <a:p>
            <a:pPr>
              <a:defRPr/>
            </a:pPr>
            <a:endParaRPr lang="en-US"/>
          </a:p>
        </p:txBody>
      </p:sp>
      <p:sp>
        <p:nvSpPr>
          <p:cNvPr id="18" name="Slide Number Placeholder 6"/>
          <p:cNvSpPr>
            <a:spLocks noGrp="1"/>
          </p:cNvSpPr>
          <p:nvPr>
            <p:ph type="sldNum" sz="quarter" idx="18"/>
          </p:nvPr>
        </p:nvSpPr>
        <p:spPr/>
        <p:txBody>
          <a:bodyPr/>
          <a:lstStyle>
            <a:lvl1pPr>
              <a:defRPr/>
            </a:lvl1pPr>
          </a:lstStyle>
          <a:p>
            <a:pPr>
              <a:defRPr/>
            </a:pPr>
            <a:fld id="{9ABFCD3B-9BD9-DC4B-9E82-1A284EEA81F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718E36-1FC9-564F-8217-F53F06164AE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stretch>
            <a:fillRect/>
          </a:stretch>
        </p:blipFill>
        <p:spPr>
          <a:xfrm>
            <a:off x="6513513" y="1562100"/>
            <a:ext cx="152400" cy="3733800"/>
          </a:xfrm>
          <a:prstGeom prst="rect">
            <a:avLst/>
          </a:prstGeom>
          <a:effectLst>
            <a:outerShdw blurRad="25400" sx="101000" sy="101000" algn="ctr" rotWithShape="0">
              <a:prstClr val="black">
                <a:alpha val="40000"/>
              </a:prstClr>
            </a:outerShdw>
          </a:effec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566E99-ACD1-184A-ACF7-F8F027B1FF6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5CB798F-3AF0-BF4D-A668-D8D312302A1E}" type="slidenum">
              <a:rPr lang="en-US"/>
              <a:pPr>
                <a:defRPr/>
              </a:pPr>
              <a:t>‹#›</a:t>
            </a:fld>
            <a:endParaRPr lang="en-US"/>
          </a:p>
        </p:txBody>
      </p:sp>
    </p:spTree>
    <p:extLst>
      <p:ext uri="{BB962C8B-B14F-4D97-AF65-F5344CB8AC3E}">
        <p14:creationId xmlns:p14="http://schemas.microsoft.com/office/powerpoint/2010/main" val="127199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14F1BF-7CC2-D047-BD85-25B9F1C710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7"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9" name="Picture 9" descr="pictureStamp-Frame.png"/>
          <p:cNvPicPr>
            <a:picLocks noChangeAspect="1"/>
          </p:cNvPicPr>
          <p:nvPr/>
        </p:nvPicPr>
        <p:blipFill>
          <a:blip r:embed="rId4"/>
          <a:srcRect/>
          <a:stretch>
            <a:fillRect/>
          </a:stretch>
        </p:blipFill>
        <p:spPr bwMode="auto">
          <a:xfrm rot="21366660">
            <a:off x="5138738" y="600075"/>
            <a:ext cx="1609725" cy="2025650"/>
          </a:xfrm>
          <a:prstGeom prst="rect">
            <a:avLst/>
          </a:prstGeom>
          <a:noFill/>
          <a:ln w="9525">
            <a:noFill/>
            <a:miter lim="800000"/>
            <a:headEnd/>
            <a:tailEnd/>
          </a:ln>
        </p:spPr>
      </p:pic>
      <p:pic>
        <p:nvPicPr>
          <p:cNvPr id="10" name="Picture 10" descr="pictureStamp-Frame.png"/>
          <p:cNvPicPr>
            <a:picLocks noChangeAspect="1"/>
          </p:cNvPicPr>
          <p:nvPr/>
        </p:nvPicPr>
        <p:blipFill>
          <a:blip r:embed="rId4"/>
          <a:srcRect/>
          <a:stretch>
            <a:fillRect/>
          </a:stretch>
        </p:blipFill>
        <p:spPr bwMode="auto">
          <a:xfrm rot="21329776">
            <a:off x="2073275" y="555625"/>
            <a:ext cx="1609725" cy="2025650"/>
          </a:xfrm>
          <a:prstGeom prst="rect">
            <a:avLst/>
          </a:prstGeom>
          <a:noFill/>
          <a:ln w="9525">
            <a:noFill/>
            <a:miter lim="800000"/>
            <a:headEnd/>
            <a:tailEnd/>
          </a:ln>
        </p:spPr>
      </p:pic>
      <p:pic>
        <p:nvPicPr>
          <p:cNvPr id="11" name="Picture 11" descr="pictureStamp-Frame.png"/>
          <p:cNvPicPr>
            <a:picLocks noChangeAspect="1"/>
          </p:cNvPicPr>
          <p:nvPr/>
        </p:nvPicPr>
        <p:blipFill>
          <a:blip r:embed="rId4"/>
          <a:srcRect/>
          <a:stretch>
            <a:fillRect/>
          </a:stretch>
        </p:blipFill>
        <p:spPr bwMode="auto">
          <a:xfrm rot="151790">
            <a:off x="3592513" y="936625"/>
            <a:ext cx="1609725" cy="2024063"/>
          </a:xfrm>
          <a:prstGeom prst="rect">
            <a:avLst/>
          </a:prstGeom>
          <a:noFill/>
          <a:ln w="9525">
            <a:noFill/>
            <a:miter lim="800000"/>
            <a:headEnd/>
            <a:tailEnd/>
          </a:ln>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4" name="Date Placeholder 3"/>
          <p:cNvSpPr>
            <a:spLocks noGrp="1"/>
          </p:cNvSpPr>
          <p:nvPr>
            <p:ph type="dt" sz="half" idx="18"/>
          </p:nvPr>
        </p:nvSpPr>
        <p:spPr/>
        <p:txBody>
          <a:bodyPr/>
          <a:lstStyle>
            <a:lvl1pPr>
              <a:defRPr/>
            </a:lvl1pPr>
          </a:lstStyle>
          <a:p>
            <a:pPr>
              <a:defRPr/>
            </a:pPr>
            <a:endParaRPr lang="en-US"/>
          </a:p>
        </p:txBody>
      </p:sp>
      <p:sp>
        <p:nvSpPr>
          <p:cNvPr id="15"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F7A7F0A9-BEEE-0243-B477-083FD8A364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1BF48C-7201-134F-B2C5-990BC0C9DF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23738C-9942-4C47-BE06-09CD20A129A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B4A50F2E-18E8-EB40-8266-1C6A2E1331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Date Placeholder 3"/>
          <p:cNvSpPr>
            <a:spLocks noGrp="1"/>
          </p:cNvSpPr>
          <p:nvPr>
            <p:ph type="dt" sz="half"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289250-DBC4-7F4D-AE44-EF5EB67178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C19915-C03F-5241-9B76-2757224BBC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tretch>
            <a:fillRect/>
          </a:stretch>
        </p:blipFill>
        <p:spPr>
          <a:xfrm>
            <a:off x="1222375" y="2305050"/>
            <a:ext cx="2495550" cy="95250"/>
          </a:xfrm>
          <a:prstGeom prst="rect">
            <a:avLst/>
          </a:prstGeom>
          <a:effectLst>
            <a:outerShdw blurRad="25400" sx="101000" sy="101000" algn="ctr" rotWithShape="0">
              <a:prstClr val="black">
                <a:alpha val="40000"/>
              </a:prstClr>
            </a:outerShdw>
          </a:effec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4C48F6-7C90-D64F-B5BF-B2C976B327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5" name="Footer Placeholder 4"/>
          <p:cNvSpPr>
            <a:spLocks noGrp="1"/>
          </p:cNvSpPr>
          <p:nvPr>
            <p:ph type="ftr" sz="quarter" idx="3"/>
          </p:nvPr>
        </p:nvSpPr>
        <p:spPr>
          <a:xfrm>
            <a:off x="571500" y="6159500"/>
            <a:ext cx="3200400" cy="365125"/>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
        <p:nvSpPr>
          <p:cNvPr id="1028" name="Title Placeholder 1"/>
          <p:cNvSpPr>
            <a:spLocks noGrp="1"/>
          </p:cNvSpPr>
          <p:nvPr>
            <p:ph type="title"/>
          </p:nvPr>
        </p:nvSpPr>
        <p:spPr bwMode="auto">
          <a:xfrm>
            <a:off x="5715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571500" y="1905000"/>
            <a:ext cx="8001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72100" y="6159500"/>
            <a:ext cx="3200400"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lIns="91440" tIns="45720" rIns="91440" bIns="45720" rtlCol="0" anchor="ctr"/>
          <a:lstStyle>
            <a:lvl1pPr algn="ctr">
              <a:defRPr sz="1200">
                <a:solidFill>
                  <a:schemeClr val="bg2"/>
                </a:solidFill>
              </a:defRPr>
            </a:lvl1pPr>
          </a:lstStyle>
          <a:p>
            <a:pPr>
              <a:defRPr/>
            </a:pPr>
            <a:fld id="{EBAB41D1-CCD8-BE45-AC69-D5E4D34B81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77" r:id="rId7"/>
    <p:sldLayoutId id="2147483778"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ctr" rtl="0" eaLnBrk="0" fontAlgn="base" hangingPunct="0">
        <a:spcBef>
          <a:spcPct val="0"/>
        </a:spcBef>
        <a:spcAft>
          <a:spcPct val="0"/>
        </a:spcAft>
        <a:defRPr sz="54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5pPr>
      <a:lvl6pPr marL="4572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6pPr>
      <a:lvl7pPr marL="9144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7pPr>
      <a:lvl8pPr marL="13716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8pPr>
      <a:lvl9pPr marL="18288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9pPr>
    </p:titleStyle>
    <p:bodyStyle>
      <a:lvl1pPr marL="457200" indent="-457200" algn="l" rtl="0" eaLnBrk="0" fontAlgn="base" hangingPunct="0">
        <a:spcBef>
          <a:spcPct val="0"/>
        </a:spcBef>
        <a:spcAft>
          <a:spcPts val="2000"/>
        </a:spcAft>
        <a:buFont typeface="Wingdings 2" pitchFamily="-108" charset="2"/>
        <a:buChar char=""/>
        <a:defRPr sz="2400" kern="1200">
          <a:solidFill>
            <a:schemeClr val="tx1"/>
          </a:solidFill>
          <a:latin typeface="+mn-lt"/>
          <a:ea typeface="ＭＳ Ｐゴシック" pitchFamily="-108" charset="-128"/>
          <a:cs typeface="ＭＳ Ｐゴシック" pitchFamily="-108" charset="-128"/>
        </a:defRPr>
      </a:lvl1pPr>
      <a:lvl2pPr marL="914400" indent="-457200" algn="l" rtl="0" eaLnBrk="0" fontAlgn="base" hangingPunct="0">
        <a:spcBef>
          <a:spcPct val="0"/>
        </a:spcBef>
        <a:spcAft>
          <a:spcPts val="1000"/>
        </a:spcAft>
        <a:buClr>
          <a:schemeClr val="bg2"/>
        </a:buClr>
        <a:buFont typeface="Wingdings 2" pitchFamily="-108" charset="2"/>
        <a:buChar char=""/>
        <a:defRPr sz="2200" kern="1200">
          <a:solidFill>
            <a:schemeClr val="tx1"/>
          </a:solidFill>
          <a:latin typeface="+mn-lt"/>
          <a:ea typeface="ＭＳ Ｐゴシック" pitchFamily="-108" charset="-128"/>
          <a:cs typeface="+mn-cs"/>
        </a:defRPr>
      </a:lvl2pPr>
      <a:lvl3pPr marL="1371600" indent="-457200" algn="l" rtl="0" eaLnBrk="0" fontAlgn="base" hangingPunct="0">
        <a:spcBef>
          <a:spcPct val="0"/>
        </a:spcBef>
        <a:spcAft>
          <a:spcPts val="1000"/>
        </a:spcAft>
        <a:buFont typeface="Wingdings 2" pitchFamily="-108" charset="2"/>
        <a:buChar char=""/>
        <a:defRPr sz="2000" kern="1200">
          <a:solidFill>
            <a:schemeClr val="tx1"/>
          </a:solidFill>
          <a:latin typeface="+mn-lt"/>
          <a:ea typeface="ＭＳ Ｐゴシック" pitchFamily="-108" charset="-128"/>
          <a:cs typeface="+mn-cs"/>
        </a:defRPr>
      </a:lvl3pPr>
      <a:lvl4pPr marL="1828800" indent="-457200" algn="l" rtl="0" eaLnBrk="0" fontAlgn="base" hangingPunct="0">
        <a:spcBef>
          <a:spcPct val="0"/>
        </a:spcBef>
        <a:spcAft>
          <a:spcPts val="1000"/>
        </a:spcAft>
        <a:buClr>
          <a:schemeClr val="bg2"/>
        </a:buClr>
        <a:buFont typeface="Wingdings 2" pitchFamily="-108" charset="2"/>
        <a:buChar char=""/>
        <a:defRPr kern="1200">
          <a:solidFill>
            <a:schemeClr val="tx1"/>
          </a:solidFill>
          <a:latin typeface="+mn-lt"/>
          <a:ea typeface="ＭＳ Ｐゴシック" pitchFamily="-108" charset="-128"/>
          <a:cs typeface="+mn-cs"/>
        </a:defRPr>
      </a:lvl4pPr>
      <a:lvl5pPr marL="2286000" indent="-457200" algn="l" rtl="0" eaLnBrk="0" fontAlgn="base" hangingPunct="0">
        <a:spcBef>
          <a:spcPct val="0"/>
        </a:spcBef>
        <a:spcAft>
          <a:spcPts val="1000"/>
        </a:spcAft>
        <a:buFont typeface="Wingdings 2" pitchFamily="-108" charset="2"/>
        <a:buChar char=""/>
        <a:defRPr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u.edu/cra" TargetMode="External"/><Relationship Id="rId4" Type="http://schemas.openxmlformats.org/officeDocument/2006/relationships/hyperlink" Target="http://vu.edu/cda" TargetMode="External"/><Relationship Id="rId5" Type="http://schemas.openxmlformats.org/officeDocument/2006/relationships/hyperlink" Target="https://my.vanderbilt.edu/perkins/" TargetMode="External"/><Relationship Id="rId1" Type="http://schemas.openxmlformats.org/officeDocument/2006/relationships/slideLayout" Target="../slideLayouts/slideLayout1.xml"/><Relationship Id="rId2" Type="http://schemas.openxmlformats.org/officeDocument/2006/relationships/hyperlink" Target="mailto:d.perkins@vanderbil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ra27.org/what-we-do/practice/18-competencies-community-psychology-practice/" TargetMode="External"/><Relationship Id="rId3" Type="http://schemas.openxmlformats.org/officeDocument/2006/relationships/hyperlink" Target="http://www.gjcpp.org/en/index.php?issue=1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cra27.org/practice/documents/practcompetenciestcpdraftaug2012doc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en.wikipedia.org/wiki/Communit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package" Target="../embeddings/Microsoft_Word_Document1.docx"/><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my.vanderbilt.edu/perkins/files/2011/09/Perkins.2009.International-CP.AJCP_.pdf"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researchgate.net/project/Global-Development-of-Applied-Community-Studies"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2.xml.rels><?xml version="1.0" encoding="UTF-8" standalone="yes"?>
<Relationships xmlns="http://schemas.openxmlformats.org/package/2006/relationships"><Relationship Id="rId3" Type="http://schemas.openxmlformats.org/officeDocument/2006/relationships/hyperlink" Target="http://www.people.vanderbilt.edu/~douglas.d.perkins/International_CP-Dev_&amp;_challenges.doc" TargetMode="External"/><Relationship Id="rId4" Type="http://schemas.openxmlformats.org/officeDocument/2006/relationships/hyperlink" Target="http://www.people.vanderbilt.edu/~douglas.d.perkins/Santinello-Martini-Perkins.2010.CP_in_Italy-Intro&amp;prospects.JPIC.doc"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3" Type="http://schemas.openxmlformats.org/officeDocument/2006/relationships/hyperlink" Target="http://www.psychosocial-intervention.org" TargetMode="External"/><Relationship Id="rId4" Type="http://schemas.openxmlformats.org/officeDocument/2006/relationships/hyperlink" Target="http://siba-ese.unisalento.it/index.php/cpgp" TargetMode="External"/><Relationship Id="rId1" Type="http://schemas.openxmlformats.org/officeDocument/2006/relationships/slideLayout" Target="../slideLayouts/slideLayout2.xml"/><Relationship Id="rId2" Type="http://schemas.openxmlformats.org/officeDocument/2006/relationships/hyperlink" Target="http://www.gjcpp.org/e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5.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nvdatabase.swarthmore.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05800" cy="2119966"/>
          </a:xfrm>
        </p:spPr>
        <p:txBody>
          <a:bodyPr anchor="ctr"/>
          <a:lstStyle/>
          <a:p>
            <a:r>
              <a:rPr lang="en-US" sz="4400" b="1" dirty="0"/>
              <a:t>Community research and action: a transdisciplinary framework</a:t>
            </a:r>
            <a:r>
              <a:rPr lang="en-US" sz="4400" dirty="0"/>
              <a:t> </a:t>
            </a:r>
          </a:p>
        </p:txBody>
      </p:sp>
      <p:sp>
        <p:nvSpPr>
          <p:cNvPr id="3" name="Subtitle 2"/>
          <p:cNvSpPr>
            <a:spLocks noGrp="1"/>
          </p:cNvSpPr>
          <p:nvPr>
            <p:ph type="subTitle" idx="1"/>
          </p:nvPr>
        </p:nvSpPr>
        <p:spPr>
          <a:xfrm>
            <a:off x="152400" y="2819400"/>
            <a:ext cx="8839200" cy="3962400"/>
          </a:xfrm>
        </p:spPr>
        <p:txBody>
          <a:bodyPr/>
          <a:lstStyle/>
          <a:p>
            <a:pPr eaLnBrk="1" hangingPunct="1">
              <a:lnSpc>
                <a:spcPct val="80000"/>
              </a:lnSpc>
            </a:pPr>
            <a:r>
              <a:rPr lang="en-US" altLang="x-none" sz="2800" b="1" dirty="0"/>
              <a:t>Douglas D. Perkins </a:t>
            </a:r>
            <a:r>
              <a:rPr lang="en-US" altLang="x-none" sz="2000" dirty="0">
                <a:hlinkClick r:id="rId2"/>
              </a:rPr>
              <a:t>d.perkins@vanderbilt.edu</a:t>
            </a:r>
            <a:r>
              <a:rPr lang="en-US" altLang="x-none" sz="2000" b="1" dirty="0"/>
              <a:t> </a:t>
            </a:r>
          </a:p>
          <a:p>
            <a:pPr eaLnBrk="1" hangingPunct="1">
              <a:lnSpc>
                <a:spcPct val="80000"/>
              </a:lnSpc>
            </a:pPr>
            <a:r>
              <a:rPr lang="en-US" altLang="x-none" sz="2000" dirty="0"/>
              <a:t>Professor &amp; Director of Graduate Studies &amp; Undergraduate Honors</a:t>
            </a:r>
          </a:p>
          <a:p>
            <a:pPr eaLnBrk="1" hangingPunct="1">
              <a:lnSpc>
                <a:spcPct val="80000"/>
              </a:lnSpc>
            </a:pPr>
            <a:r>
              <a:rPr lang="en-US" altLang="x-none" sz="2000" dirty="0"/>
              <a:t>Dept. of Human &amp; Organizational Development</a:t>
            </a:r>
          </a:p>
          <a:p>
            <a:pPr eaLnBrk="1" hangingPunct="1">
              <a:lnSpc>
                <a:spcPct val="80000"/>
              </a:lnSpc>
            </a:pPr>
            <a:r>
              <a:rPr lang="en-US" altLang="x-none" sz="2000" dirty="0"/>
              <a:t>Director, Ph.D. Program in Community Research &amp; Action </a:t>
            </a:r>
            <a:r>
              <a:rPr lang="en-US" altLang="x-none" sz="2000" dirty="0">
                <a:hlinkClick r:id="rId3"/>
              </a:rPr>
              <a:t>http://vu.edu/cra</a:t>
            </a:r>
            <a:endParaRPr lang="en-US" altLang="x-none" sz="2000" dirty="0"/>
          </a:p>
          <a:p>
            <a:pPr eaLnBrk="1" hangingPunct="1">
              <a:lnSpc>
                <a:spcPct val="80000"/>
              </a:lnSpc>
            </a:pPr>
            <a:r>
              <a:rPr lang="en-US" altLang="x-none" sz="2000" dirty="0"/>
              <a:t>M.Ed. Program in Community Development &amp; Action </a:t>
            </a:r>
            <a:r>
              <a:rPr lang="en-US" altLang="x-none" sz="2000" dirty="0">
                <a:hlinkClick r:id="rId4"/>
              </a:rPr>
              <a:t>http://vu.edu/cda</a:t>
            </a:r>
            <a:endParaRPr lang="en-US" altLang="x-none" sz="2000" dirty="0"/>
          </a:p>
          <a:p>
            <a:pPr eaLnBrk="1" hangingPunct="1">
              <a:lnSpc>
                <a:spcPct val="80000"/>
              </a:lnSpc>
            </a:pPr>
            <a:endParaRPr lang="en-US" altLang="x-none" sz="2000" dirty="0" smtClean="0"/>
          </a:p>
          <a:p>
            <a:pPr eaLnBrk="1" hangingPunct="1">
              <a:lnSpc>
                <a:spcPct val="80000"/>
              </a:lnSpc>
            </a:pPr>
            <a:r>
              <a:rPr lang="en-US" altLang="x-none" sz="2000" dirty="0" smtClean="0"/>
              <a:t>Peabody </a:t>
            </a:r>
            <a:r>
              <a:rPr lang="en-US" altLang="x-none" sz="2000" dirty="0"/>
              <a:t>College of Education &amp; Human Development</a:t>
            </a:r>
          </a:p>
          <a:p>
            <a:pPr eaLnBrk="1" hangingPunct="1">
              <a:lnSpc>
                <a:spcPct val="80000"/>
              </a:lnSpc>
            </a:pPr>
            <a:r>
              <a:rPr lang="en-US" altLang="x-none" sz="2000" dirty="0"/>
              <a:t>Vanderbilt University, Nashville, TN USA</a:t>
            </a:r>
          </a:p>
          <a:p>
            <a:pPr eaLnBrk="1" hangingPunct="1">
              <a:lnSpc>
                <a:spcPct val="80000"/>
              </a:lnSpc>
            </a:pPr>
            <a:r>
              <a:rPr lang="en-US" altLang="x-none" sz="2000" dirty="0"/>
              <a:t>homepage: </a:t>
            </a:r>
            <a:r>
              <a:rPr lang="en-US" altLang="x-none" sz="2000" dirty="0">
                <a:hlinkClick r:id="rId5"/>
              </a:rPr>
              <a:t>https://my.vanderbilt.edu/perkins/</a:t>
            </a:r>
            <a:r>
              <a:rPr lang="en-US" altLang="x-none" sz="2000" dirty="0"/>
              <a:t> </a:t>
            </a:r>
          </a:p>
          <a:p>
            <a:endParaRPr lang="en-US" sz="2000" dirty="0" smtClean="0"/>
          </a:p>
          <a:p>
            <a:r>
              <a:rPr lang="en-US" sz="2000" dirty="0"/>
              <a:t>Presented in the Faculty of Education </a:t>
            </a:r>
            <a:r>
              <a:rPr lang="en-US" sz="2000" dirty="0" smtClean="0"/>
              <a:t>Science</a:t>
            </a:r>
          </a:p>
          <a:p>
            <a:r>
              <a:rPr lang="en-US" sz="2000" dirty="0" smtClean="0"/>
              <a:t>East </a:t>
            </a:r>
            <a:r>
              <a:rPr lang="en-US" sz="2000" dirty="0"/>
              <a:t>China Normal </a:t>
            </a:r>
            <a:r>
              <a:rPr lang="en-US" sz="2000" dirty="0" smtClean="0"/>
              <a:t>University</a:t>
            </a:r>
          </a:p>
          <a:p>
            <a:r>
              <a:rPr lang="en-US" sz="2000" dirty="0" smtClean="0"/>
              <a:t>Shanghai, China</a:t>
            </a:r>
          </a:p>
          <a:p>
            <a:r>
              <a:rPr lang="en-US" sz="2000" dirty="0" smtClean="0"/>
              <a:t>May 10, 2017</a:t>
            </a:r>
            <a:endParaRPr lang="en-US" sz="2000" dirty="0"/>
          </a:p>
        </p:txBody>
      </p:sp>
    </p:spTree>
    <p:extLst>
      <p:ext uri="{BB962C8B-B14F-4D97-AF65-F5344CB8AC3E}">
        <p14:creationId xmlns:p14="http://schemas.microsoft.com/office/powerpoint/2010/main" val="121943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214313"/>
            <a:ext cx="8105775" cy="1462087"/>
          </a:xfrm>
        </p:spPr>
        <p:txBody>
          <a:bodyPr/>
          <a:lstStyle/>
          <a:p>
            <a:pPr algn="ctr" eaLnBrk="1" hangingPunct="1"/>
            <a:r>
              <a:rPr lang="en-US" sz="4000" dirty="0">
                <a:ea typeface="ＭＳ Ｐゴシック" pitchFamily="-112" charset="-128"/>
                <a:cs typeface="ＭＳ Ｐゴシック" pitchFamily="-112" charset="-128"/>
              </a:rPr>
              <a:t>Definitions of </a:t>
            </a:r>
            <a:r>
              <a:rPr lang="en-US" sz="4000" u="sng" dirty="0">
                <a:ea typeface="ＭＳ Ｐゴシック" pitchFamily="-112" charset="-128"/>
                <a:cs typeface="ＭＳ Ｐゴシック" pitchFamily="-112" charset="-128"/>
              </a:rPr>
              <a:t>Community Psychology</a:t>
            </a:r>
            <a:r>
              <a:rPr lang="en-US" sz="4000" dirty="0">
                <a:ea typeface="ＭＳ Ｐゴシック" pitchFamily="-112" charset="-128"/>
                <a:cs typeface="ＭＳ Ｐゴシック" pitchFamily="-112" charset="-128"/>
              </a:rPr>
              <a:t>:</a:t>
            </a:r>
          </a:p>
        </p:txBody>
      </p:sp>
      <p:sp>
        <p:nvSpPr>
          <p:cNvPr id="20483" name="Rectangle 3"/>
          <p:cNvSpPr>
            <a:spLocks noGrp="1" noChangeArrowheads="1"/>
          </p:cNvSpPr>
          <p:nvPr>
            <p:ph idx="1"/>
          </p:nvPr>
        </p:nvSpPr>
        <p:spPr>
          <a:xfrm>
            <a:off x="609600" y="2017713"/>
            <a:ext cx="8345488" cy="4611687"/>
          </a:xfrm>
        </p:spPr>
        <p:txBody>
          <a:bodyPr/>
          <a:lstStyle/>
          <a:p>
            <a:pPr eaLnBrk="1" hangingPunct="1"/>
            <a:r>
              <a:rPr lang="en-US" sz="3600" dirty="0">
                <a:ea typeface="ＭＳ Ｐゴシック" pitchFamily="-112" charset="-128"/>
                <a:cs typeface="ＭＳ Ｐゴシック" pitchFamily="-112" charset="-128"/>
              </a:rPr>
              <a:t>“the psychological study &amp; solution of community, social &amp; mental health problems” </a:t>
            </a:r>
          </a:p>
          <a:p>
            <a:pPr lvl="4" eaLnBrk="1" hangingPunct="1">
              <a:buFontTx/>
              <a:buNone/>
            </a:pPr>
            <a:r>
              <a:rPr lang="en-US" sz="2400" dirty="0">
                <a:ea typeface="ＭＳ Ｐゴシック" pitchFamily="-112" charset="-128"/>
              </a:rPr>
              <a:t>		</a:t>
            </a:r>
            <a:r>
              <a:rPr lang="en-US" sz="3200" dirty="0">
                <a:ea typeface="ＭＳ Ｐゴシック" pitchFamily="-112" charset="-128"/>
              </a:rPr>
              <a:t>OR</a:t>
            </a:r>
          </a:p>
          <a:p>
            <a:pPr eaLnBrk="1" hangingPunct="1"/>
            <a:r>
              <a:rPr lang="en-US" sz="3600" dirty="0">
                <a:ea typeface="ＭＳ Ｐゴシック" pitchFamily="-112" charset="-128"/>
                <a:cs typeface="ＭＳ Ｐゴシック" pitchFamily="-112" charset="-128"/>
              </a:rPr>
              <a:t> “the applied study of the relationship between social systems &amp; individual well‑being in the community context”</a:t>
            </a:r>
          </a:p>
        </p:txBody>
      </p:sp>
    </p:spTree>
    <p:extLst>
      <p:ext uri="{BB962C8B-B14F-4D97-AF65-F5344CB8AC3E}">
        <p14:creationId xmlns:p14="http://schemas.microsoft.com/office/powerpoint/2010/main" val="213645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14313"/>
            <a:ext cx="8229600" cy="1462087"/>
          </a:xfrm>
        </p:spPr>
        <p:txBody>
          <a:bodyPr>
            <a:normAutofit fontScale="90000"/>
          </a:bodyPr>
          <a:lstStyle/>
          <a:p>
            <a:pPr algn="ctr" eaLnBrk="1" hangingPunct="1"/>
            <a:r>
              <a:rPr lang="en-US">
                <a:ea typeface="ＭＳ Ｐゴシック" pitchFamily="-112" charset="-128"/>
                <a:cs typeface="ＭＳ Ｐゴシック" pitchFamily="-112" charset="-128"/>
              </a:rPr>
              <a:t>Tenets or Themes of Community Psychology:</a:t>
            </a:r>
          </a:p>
        </p:txBody>
      </p:sp>
      <p:sp>
        <p:nvSpPr>
          <p:cNvPr id="21507" name="Rectangle 3"/>
          <p:cNvSpPr>
            <a:spLocks noGrp="1" noChangeArrowheads="1"/>
          </p:cNvSpPr>
          <p:nvPr>
            <p:ph idx="1"/>
          </p:nvPr>
        </p:nvSpPr>
        <p:spPr>
          <a:xfrm>
            <a:off x="381000" y="2017713"/>
            <a:ext cx="8686800" cy="4840287"/>
          </a:xfrm>
        </p:spPr>
        <p:txBody>
          <a:bodyPr>
            <a:normAutofit/>
          </a:bodyPr>
          <a:lstStyle/>
          <a:p>
            <a:pPr eaLnBrk="1" hangingPunct="1"/>
            <a:endParaRPr lang="en-US" sz="2800" dirty="0">
              <a:ea typeface="ＭＳ Ｐゴシック" pitchFamily="-112" charset="-128"/>
              <a:cs typeface="ＭＳ Ｐゴシック" pitchFamily="-112" charset="-128"/>
            </a:endParaRPr>
          </a:p>
          <a:p>
            <a:pPr eaLnBrk="1" hangingPunct="1"/>
            <a:r>
              <a:rPr lang="en-US" sz="2800" dirty="0">
                <a:ea typeface="ＭＳ Ｐゴシック" pitchFamily="-112" charset="-128"/>
                <a:cs typeface="ＭＳ Ｐゴシック" pitchFamily="-112" charset="-128"/>
              </a:rPr>
              <a:t>CP is both an </a:t>
            </a:r>
            <a:r>
              <a:rPr lang="en-US" sz="2800" b="1" dirty="0">
                <a:ea typeface="ＭＳ Ｐゴシック" pitchFamily="-112" charset="-128"/>
                <a:cs typeface="ＭＳ Ｐゴシック" pitchFamily="-112" charset="-128"/>
              </a:rPr>
              <a:t>applied social </a:t>
            </a:r>
            <a:r>
              <a:rPr lang="en-US" sz="2800" b="1" u="sng" dirty="0">
                <a:ea typeface="ＭＳ Ｐゴシック" pitchFamily="-112" charset="-128"/>
                <a:cs typeface="ＭＳ Ｐゴシック" pitchFamily="-112" charset="-128"/>
              </a:rPr>
              <a:t>science</a:t>
            </a:r>
            <a:r>
              <a:rPr lang="en-US" sz="2800" dirty="0">
                <a:ea typeface="ＭＳ Ｐゴシック" pitchFamily="-112" charset="-128"/>
                <a:cs typeface="ＭＳ Ｐゴシック" pitchFamily="-112" charset="-128"/>
              </a:rPr>
              <a:t> &amp; </a:t>
            </a:r>
            <a:r>
              <a:rPr lang="en-US" sz="2800" b="1" u="sng" dirty="0">
                <a:ea typeface="ＭＳ Ｐゴシック" pitchFamily="-112" charset="-128"/>
                <a:cs typeface="ＭＳ Ｐゴシック" pitchFamily="-112" charset="-128"/>
              </a:rPr>
              <a:t>vocation</a:t>
            </a:r>
            <a:r>
              <a:rPr lang="en-US" sz="2800" b="1" dirty="0">
                <a:ea typeface="ＭＳ Ｐゴシック" pitchFamily="-112" charset="-128"/>
                <a:cs typeface="ＭＳ Ｐゴシック" pitchFamily="-112" charset="-128"/>
              </a:rPr>
              <a:t> </a:t>
            </a:r>
            <a:endParaRPr lang="en-US" sz="2800" dirty="0">
              <a:ea typeface="ＭＳ Ｐゴシック" pitchFamily="-112" charset="-128"/>
              <a:cs typeface="ＭＳ Ｐゴシック" pitchFamily="-112" charset="-128"/>
            </a:endParaRPr>
          </a:p>
          <a:p>
            <a:pPr eaLnBrk="1" hangingPunct="1">
              <a:buFontTx/>
              <a:buNone/>
            </a:pPr>
            <a:r>
              <a:rPr lang="en-US" sz="2800" dirty="0">
                <a:ea typeface="ＭＳ Ｐゴシック" pitchFamily="-112" charset="-128"/>
                <a:cs typeface="ＭＳ Ｐゴシック" pitchFamily="-112" charset="-128"/>
              </a:rPr>
              <a:t>	AND</a:t>
            </a:r>
          </a:p>
          <a:p>
            <a:pPr eaLnBrk="1" hangingPunct="1">
              <a:buFontTx/>
              <a:buNone/>
            </a:pPr>
            <a:r>
              <a:rPr lang="en-US" sz="2800" dirty="0">
                <a:ea typeface="ＭＳ Ｐゴシック" pitchFamily="-112" charset="-128"/>
                <a:cs typeface="ＭＳ Ｐゴシック" pitchFamily="-112" charset="-128"/>
              </a:rPr>
              <a:t> </a:t>
            </a:r>
          </a:p>
          <a:p>
            <a:pPr eaLnBrk="1" hangingPunct="1"/>
            <a:r>
              <a:rPr lang="en-US" sz="2800" dirty="0">
                <a:ea typeface="ＭＳ Ｐゴシック" pitchFamily="-112" charset="-128"/>
                <a:cs typeface="ＭＳ Ｐゴシック" pitchFamily="-112" charset="-128"/>
              </a:rPr>
              <a:t>an </a:t>
            </a:r>
            <a:r>
              <a:rPr lang="en-US" sz="2800" b="1" dirty="0">
                <a:ea typeface="ＭＳ Ｐゴシック" pitchFamily="-112" charset="-128"/>
                <a:cs typeface="ＭＳ Ｐゴシック" pitchFamily="-112" charset="-128"/>
              </a:rPr>
              <a:t>analytical </a:t>
            </a:r>
            <a:r>
              <a:rPr lang="en-US" sz="2800" b="1" u="sng" dirty="0">
                <a:ea typeface="ＭＳ Ｐゴシック" pitchFamily="-112" charset="-128"/>
                <a:cs typeface="ＭＳ Ｐゴシック" pitchFamily="-112" charset="-128"/>
              </a:rPr>
              <a:t>perspective</a:t>
            </a:r>
            <a:r>
              <a:rPr lang="en-US" sz="2800" dirty="0">
                <a:ea typeface="ＭＳ Ｐゴシック" pitchFamily="-112" charset="-128"/>
                <a:cs typeface="ＭＳ Ｐゴシック" pitchFamily="-112" charset="-128"/>
              </a:rPr>
              <a:t>.</a:t>
            </a:r>
            <a:endParaRPr lang="en-US" sz="2800" dirty="0" smtClean="0">
              <a:ea typeface="ＭＳ Ｐゴシック" pitchFamily="-112" charset="-128"/>
              <a:cs typeface="ＭＳ Ｐゴシック" pitchFamily="-112" charset="-128"/>
            </a:endParaRPr>
          </a:p>
          <a:p>
            <a:pPr eaLnBrk="1" hangingPunct="1">
              <a:buFontTx/>
              <a:buNone/>
            </a:pPr>
            <a:r>
              <a:rPr lang="en-US" sz="2800" dirty="0" smtClean="0">
                <a:ea typeface="ＭＳ Ｐゴシック" pitchFamily="-112" charset="-128"/>
                <a:cs typeface="ＭＳ Ｐゴシック" pitchFamily="-112" charset="-128"/>
              </a:rPr>
              <a:t>	</a:t>
            </a:r>
            <a:r>
              <a:rPr lang="en-US" sz="2800" dirty="0">
                <a:ea typeface="ＭＳ Ｐゴシック" pitchFamily="-112" charset="-128"/>
                <a:cs typeface="ＭＳ Ｐゴシック" pitchFamily="-112" charset="-128"/>
              </a:rPr>
              <a:t>[applicable to any field, career, or life in general]</a:t>
            </a:r>
          </a:p>
          <a:p>
            <a:pPr eaLnBrk="1" hangingPunct="1"/>
            <a:endParaRPr lang="en-US" dirty="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32059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professional competencies in community psychology</a:t>
            </a:r>
            <a:endParaRPr lang="en-US" dirty="0"/>
          </a:p>
        </p:txBody>
      </p:sp>
      <p:sp>
        <p:nvSpPr>
          <p:cNvPr id="3" name="Content Placeholder 2"/>
          <p:cNvSpPr>
            <a:spLocks noGrp="1"/>
          </p:cNvSpPr>
          <p:nvPr>
            <p:ph idx="1"/>
          </p:nvPr>
        </p:nvSpPr>
        <p:spPr>
          <a:xfrm>
            <a:off x="304800" y="1828800"/>
            <a:ext cx="8382000" cy="5029200"/>
          </a:xfrm>
        </p:spPr>
        <p:txBody>
          <a:bodyPr>
            <a:normAutofit/>
          </a:bodyPr>
          <a:lstStyle/>
          <a:p>
            <a:r>
              <a:rPr lang="en-US" sz="2400" dirty="0" smtClean="0"/>
              <a:t>An initiative to identify professional competencies by the Society for Community Research &amp; Action [SCRA: </a:t>
            </a:r>
            <a:r>
              <a:rPr lang="en-US" sz="2400" dirty="0" smtClean="0">
                <a:hlinkClick r:id="rId2"/>
              </a:rPr>
              <a:t>http://www.scra27.org/what-we-do/practice/18-competencies-community-psychology-practice/</a:t>
            </a:r>
            <a:r>
              <a:rPr lang="en-US" sz="2400" dirty="0" smtClean="0"/>
              <a:t> ], </a:t>
            </a:r>
          </a:p>
          <a:p>
            <a:r>
              <a:rPr lang="en-US" sz="2400" dirty="0" smtClean="0"/>
              <a:t>this special issue of the Global Journal of Community Psychology Practice: </a:t>
            </a:r>
            <a:r>
              <a:rPr lang="en-US" sz="2400" dirty="0" smtClean="0">
                <a:hlinkClick r:id="rId3"/>
              </a:rPr>
              <a:t>http://www.gjcpp.org/en/index.php?issue=16</a:t>
            </a:r>
            <a:r>
              <a:rPr lang="en-US" sz="2400" dirty="0" smtClean="0"/>
              <a:t>  </a:t>
            </a:r>
          </a:p>
          <a:p>
            <a:r>
              <a:rPr lang="en-US" sz="2400" dirty="0" smtClean="0"/>
              <a:t>Used in planning our Masters of Education Program in </a:t>
            </a:r>
            <a:r>
              <a:rPr lang="en-US" sz="2400" u="sng" dirty="0" smtClean="0"/>
              <a:t>Community Development &amp; Action</a:t>
            </a:r>
          </a:p>
          <a:p>
            <a:r>
              <a:rPr lang="en-US" sz="2400" smtClean="0"/>
              <a:t>The competencies </a:t>
            </a:r>
            <a:r>
              <a:rPr lang="en-US" sz="2400" dirty="0" smtClean="0"/>
              <a:t>are all helpful for thinking about useful skills and knowledge areas to develop.</a:t>
            </a:r>
            <a:endParaRPr lang="en-US" sz="2400" dirty="0"/>
          </a:p>
        </p:txBody>
      </p:sp>
    </p:spTree>
    <p:extLst>
      <p:ext uri="{BB962C8B-B14F-4D97-AF65-F5344CB8AC3E}">
        <p14:creationId xmlns:p14="http://schemas.microsoft.com/office/powerpoint/2010/main" val="82521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23" r="-323"/>
          <a:stretch/>
        </p:blipFill>
        <p:spPr>
          <a:xfrm>
            <a:off x="352877" y="-3467"/>
            <a:ext cx="8486323" cy="6866291"/>
          </a:xfrm>
        </p:spPr>
      </p:pic>
    </p:spTree>
    <p:extLst>
      <p:ext uri="{BB962C8B-B14F-4D97-AF65-F5344CB8AC3E}">
        <p14:creationId xmlns:p14="http://schemas.microsoft.com/office/powerpoint/2010/main" val="860825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28600" y="0"/>
            <a:ext cx="8686800" cy="1600200"/>
          </a:xfrm>
        </p:spPr>
        <p:txBody>
          <a:bodyPr rtlCol="0">
            <a:normAutofit/>
          </a:bodyPr>
          <a:lstStyle/>
          <a:p>
            <a:pPr fontAlgn="auto">
              <a:spcAft>
                <a:spcPts val="0"/>
              </a:spcAft>
              <a:defRPr/>
            </a:pPr>
            <a:r>
              <a:rPr lang="en-US" sz="3200" b="1" dirty="0">
                <a:latin typeface="Calibri" charset="0"/>
                <a:ea typeface="+mj-ea"/>
                <a:cs typeface="+mj-cs"/>
              </a:rPr>
              <a:t>Competencies For Community Psychology Practice</a:t>
            </a:r>
            <a:r>
              <a:rPr lang="en-US" sz="3200" dirty="0">
                <a:latin typeface="Calibri" charset="0"/>
                <a:ea typeface="+mj-ea"/>
                <a:cs typeface="+mj-cs"/>
              </a:rPr>
              <a:t> </a:t>
            </a:r>
            <a:r>
              <a:rPr lang="en-US" sz="1600" dirty="0">
                <a:latin typeface="Calibri" charset="0"/>
                <a:ea typeface="+mj-ea"/>
                <a:cs typeface="+mj-cs"/>
                <a:hlinkClick r:id="rId3"/>
              </a:rPr>
              <a:t>http://www.scra27.org/practice/documents/practcompetenciestcpdraftaug2012docx</a:t>
            </a:r>
            <a:r>
              <a:rPr lang="en-US" sz="1600" dirty="0">
                <a:latin typeface="Calibri" charset="0"/>
                <a:ea typeface="+mj-ea"/>
                <a:cs typeface="+mj-cs"/>
              </a:rPr>
              <a:t> </a:t>
            </a:r>
            <a:br>
              <a:rPr lang="en-US" sz="1600" dirty="0">
                <a:latin typeface="Calibri" charset="0"/>
                <a:ea typeface="+mj-ea"/>
                <a:cs typeface="+mj-cs"/>
              </a:rPr>
            </a:br>
            <a:r>
              <a:rPr lang="en-US" sz="2000" dirty="0" smtClean="0">
                <a:latin typeface="Calibri" charset="0"/>
                <a:ea typeface="+mj-ea"/>
                <a:cs typeface="+mj-cs"/>
              </a:rPr>
              <a:t>I encourage students to develop </a:t>
            </a:r>
            <a:r>
              <a:rPr lang="en-US" sz="2000" dirty="0">
                <a:latin typeface="Calibri" charset="0"/>
                <a:ea typeface="+mj-ea"/>
                <a:cs typeface="+mj-cs"/>
              </a:rPr>
              <a:t>&amp; apply </a:t>
            </a:r>
            <a:r>
              <a:rPr lang="en-US" sz="2000" dirty="0" smtClean="0">
                <a:latin typeface="Calibri" charset="0"/>
                <a:ea typeface="+mj-ea"/>
                <a:cs typeface="+mj-cs"/>
              </a:rPr>
              <a:t>these </a:t>
            </a:r>
            <a:r>
              <a:rPr lang="en-US" sz="2000" dirty="0">
                <a:latin typeface="Calibri" charset="0"/>
                <a:ea typeface="+mj-ea"/>
                <a:cs typeface="+mj-cs"/>
              </a:rPr>
              <a:t>competencies in the work </a:t>
            </a:r>
            <a:r>
              <a:rPr lang="en-US" sz="2000" dirty="0" smtClean="0">
                <a:latin typeface="Calibri" charset="0"/>
                <a:ea typeface="+mj-ea"/>
                <a:cs typeface="+mj-cs"/>
              </a:rPr>
              <a:t>they hope </a:t>
            </a:r>
            <a:r>
              <a:rPr lang="en-US" sz="2000" dirty="0">
                <a:latin typeface="Calibri" charset="0"/>
                <a:ea typeface="+mj-ea"/>
                <a:cs typeface="+mj-cs"/>
              </a:rPr>
              <a:t>to do in the future. More detail on each in following slides.</a:t>
            </a:r>
            <a:endParaRPr lang="en-US" sz="1800" dirty="0">
              <a:latin typeface="Calibri" charset="0"/>
              <a:ea typeface="+mj-ea"/>
              <a:cs typeface="+mj-cs"/>
            </a:endParaRPr>
          </a:p>
        </p:txBody>
      </p:sp>
      <p:sp>
        <p:nvSpPr>
          <p:cNvPr id="3" name="Content Placeholder 2"/>
          <p:cNvSpPr>
            <a:spLocks noGrp="1"/>
          </p:cNvSpPr>
          <p:nvPr>
            <p:ph idx="1"/>
          </p:nvPr>
        </p:nvSpPr>
        <p:spPr>
          <a:xfrm>
            <a:off x="152400" y="1524000"/>
            <a:ext cx="8991600" cy="5334000"/>
          </a:xfrm>
          <a:extLst/>
        </p:spPr>
        <p:txBody>
          <a:bodyPr numCol="2" spcCol="91440" rtlCol="0">
            <a:normAutofit/>
          </a:bodyPr>
          <a:lstStyle/>
          <a:p>
            <a:pPr marL="0" indent="0" fontAlgn="auto">
              <a:spcAft>
                <a:spcPts val="0"/>
              </a:spcAft>
              <a:buClr>
                <a:schemeClr val="tx1">
                  <a:lumMod val="75000"/>
                  <a:lumOff val="25000"/>
                </a:schemeClr>
              </a:buClr>
              <a:buFont typeface="Arial" charset="0"/>
              <a:buNone/>
              <a:defRPr/>
            </a:pPr>
            <a:r>
              <a:rPr lang="en-US" sz="2000" b="1" u="sng" dirty="0">
                <a:solidFill>
                  <a:schemeClr val="tx1">
                    <a:lumMod val="75000"/>
                    <a:lumOff val="25000"/>
                  </a:schemeClr>
                </a:solidFill>
                <a:ea typeface="+mn-ea"/>
                <a:cs typeface="+mn-cs"/>
              </a:rPr>
              <a:t>Foundational Principles </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 Ecological Perspectives</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2. Empowerment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3. Sociocultural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Cross-Cultural Competence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4. Community Inclusion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Partnership</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5. Ethical, Reflective </a:t>
            </a:r>
            <a:r>
              <a:rPr lang="en-US" sz="2000" dirty="0" smtClean="0">
                <a:solidFill>
                  <a:schemeClr val="tx1">
                    <a:lumMod val="75000"/>
                    <a:lumOff val="25000"/>
                  </a:schemeClr>
                </a:solidFill>
                <a:ea typeface="+mn-ea"/>
                <a:cs typeface="+mn-cs"/>
              </a:rPr>
              <a:t>Practice</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b="1" u="sng" dirty="0">
                <a:solidFill>
                  <a:schemeClr val="tx1">
                    <a:lumMod val="75000"/>
                    <a:lumOff val="25000"/>
                  </a:schemeClr>
                </a:solidFill>
                <a:ea typeface="+mn-ea"/>
                <a:cs typeface="+mn-cs"/>
              </a:rPr>
              <a:t>Community Program Development</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6. Program Development, Implementation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Management</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7. Prevention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Health Promotion   </a:t>
            </a:r>
          </a:p>
          <a:p>
            <a:pPr marL="0" indent="0" fontAlgn="auto">
              <a:spcAft>
                <a:spcPts val="0"/>
              </a:spcAft>
              <a:buClr>
                <a:schemeClr val="tx1">
                  <a:lumMod val="75000"/>
                  <a:lumOff val="25000"/>
                </a:schemeClr>
              </a:buClr>
              <a:buFont typeface="Arial" charset="0"/>
              <a:buNone/>
              <a:defRPr/>
            </a:pPr>
            <a:r>
              <a:rPr lang="en-US" sz="2000" b="1" u="sng" dirty="0">
                <a:solidFill>
                  <a:schemeClr val="tx1">
                    <a:lumMod val="75000"/>
                    <a:lumOff val="25000"/>
                  </a:schemeClr>
                </a:solidFill>
                <a:ea typeface="+mn-ea"/>
                <a:cs typeface="+mn-cs"/>
              </a:rPr>
              <a:t>Community &amp;</a:t>
            </a:r>
            <a:r>
              <a:rPr lang="en-US" sz="2000" b="1" u="sng" dirty="0" smtClean="0">
                <a:solidFill>
                  <a:schemeClr val="tx1">
                    <a:lumMod val="75000"/>
                    <a:lumOff val="25000"/>
                  </a:schemeClr>
                </a:solidFill>
                <a:ea typeface="+mn-ea"/>
                <a:cs typeface="+mn-cs"/>
              </a:rPr>
              <a:t> </a:t>
            </a:r>
            <a:r>
              <a:rPr lang="en-US" sz="2000" b="1" u="sng" dirty="0">
                <a:solidFill>
                  <a:schemeClr val="tx1">
                    <a:lumMod val="75000"/>
                    <a:lumOff val="25000"/>
                  </a:schemeClr>
                </a:solidFill>
                <a:ea typeface="+mn-ea"/>
                <a:cs typeface="+mn-cs"/>
              </a:rPr>
              <a:t>Organizational Capacity-Building</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8. Community Leadership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Mentoring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9. Small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Large Group Processes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10. Resource Development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11. Consultation &amp;</a:t>
            </a:r>
            <a:r>
              <a:rPr lang="en-US" sz="2000" dirty="0" smtClean="0">
                <a:solidFill>
                  <a:schemeClr val="tx1">
                    <a:lumMod val="75000"/>
                    <a:lumOff val="25000"/>
                  </a:schemeClr>
                </a:solidFill>
                <a:ea typeface="+mn-ea"/>
                <a:cs typeface="+mn-cs"/>
              </a:rPr>
              <a:t> </a:t>
            </a:r>
            <a:r>
              <a:rPr lang="en-US" sz="2000" dirty="0" err="1" smtClean="0">
                <a:solidFill>
                  <a:schemeClr val="tx1">
                    <a:lumMod val="75000"/>
                    <a:lumOff val="25000"/>
                  </a:schemeClr>
                </a:solidFill>
                <a:ea typeface="+mn-ea"/>
                <a:cs typeface="+mn-cs"/>
              </a:rPr>
              <a:t>Org’l</a:t>
            </a:r>
            <a:r>
              <a:rPr lang="en-US" sz="2000" dirty="0" smtClean="0">
                <a:solidFill>
                  <a:schemeClr val="tx1">
                    <a:lumMod val="75000"/>
                    <a:lumOff val="25000"/>
                  </a:schemeClr>
                </a:solidFill>
                <a:ea typeface="+mn-ea"/>
                <a:cs typeface="+mn-cs"/>
              </a:rPr>
              <a:t>. Development</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b="1" u="sng" dirty="0">
                <a:solidFill>
                  <a:schemeClr val="tx1">
                    <a:lumMod val="75000"/>
                    <a:lumOff val="25000"/>
                  </a:schemeClr>
                </a:solidFill>
                <a:ea typeface="+mn-ea"/>
                <a:cs typeface="+mn-cs"/>
              </a:rPr>
              <a:t>Community and Social Change</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12. Collaboration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Coalition Development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13. Community Development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14. Community Organizing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Community Advocacy   </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15. Public Policy Analysis, Development and Advocacy</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16. Information Dissemination &amp;</a:t>
            </a:r>
            <a:r>
              <a:rPr lang="en-US" sz="2000" dirty="0" smtClean="0">
                <a:solidFill>
                  <a:schemeClr val="tx1">
                    <a:lumMod val="75000"/>
                    <a:lumOff val="25000"/>
                  </a:schemeClr>
                </a:solidFill>
                <a:ea typeface="+mn-ea"/>
                <a:cs typeface="+mn-cs"/>
              </a:rPr>
              <a:t> </a:t>
            </a:r>
            <a:r>
              <a:rPr lang="en-US" sz="2000" dirty="0">
                <a:solidFill>
                  <a:schemeClr val="tx1">
                    <a:lumMod val="75000"/>
                    <a:lumOff val="25000"/>
                  </a:schemeClr>
                </a:solidFill>
                <a:ea typeface="+mn-ea"/>
                <a:cs typeface="+mn-cs"/>
              </a:rPr>
              <a:t>Building Public </a:t>
            </a:r>
            <a:r>
              <a:rPr lang="en-US" sz="2000" dirty="0" smtClean="0">
                <a:solidFill>
                  <a:schemeClr val="tx1">
                    <a:lumMod val="75000"/>
                    <a:lumOff val="25000"/>
                  </a:schemeClr>
                </a:solidFill>
                <a:ea typeface="+mn-ea"/>
                <a:cs typeface="+mn-cs"/>
              </a:rPr>
              <a:t>Awareness</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b="1" u="sng" dirty="0">
                <a:solidFill>
                  <a:schemeClr val="tx1">
                    <a:lumMod val="75000"/>
                    <a:lumOff val="25000"/>
                  </a:schemeClr>
                </a:solidFill>
                <a:ea typeface="+mn-ea"/>
                <a:cs typeface="+mn-cs"/>
              </a:rPr>
              <a:t>Community Research </a:t>
            </a:r>
            <a:endParaRPr lang="en-US" sz="2000" dirty="0">
              <a:solidFill>
                <a:schemeClr val="tx1">
                  <a:lumMod val="75000"/>
                  <a:lumOff val="25000"/>
                </a:schemeClr>
              </a:solidFill>
              <a:ea typeface="+mn-ea"/>
              <a:cs typeface="+mn-cs"/>
            </a:endParaRP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17. Participatory Community Research</a:t>
            </a:r>
          </a:p>
          <a:p>
            <a:pPr marL="0" indent="0" fontAlgn="auto">
              <a:spcAft>
                <a:spcPts val="0"/>
              </a:spcAft>
              <a:buClr>
                <a:schemeClr val="tx1">
                  <a:lumMod val="75000"/>
                  <a:lumOff val="25000"/>
                </a:schemeClr>
              </a:buClr>
              <a:buFont typeface="Arial" charset="0"/>
              <a:buNone/>
              <a:defRPr/>
            </a:pPr>
            <a:r>
              <a:rPr lang="en-US" sz="2000" dirty="0">
                <a:solidFill>
                  <a:schemeClr val="tx1">
                    <a:lumMod val="75000"/>
                    <a:lumOff val="25000"/>
                  </a:schemeClr>
                </a:solidFill>
                <a:ea typeface="+mn-ea"/>
                <a:cs typeface="+mn-cs"/>
              </a:rPr>
              <a:t>18. Program Evaluation</a:t>
            </a:r>
            <a:r>
              <a:rPr lang="en-US" sz="2000" dirty="0" smtClean="0">
                <a:solidFill>
                  <a:schemeClr val="tx1">
                    <a:lumMod val="75000"/>
                    <a:lumOff val="25000"/>
                  </a:schemeClr>
                </a:solidFill>
                <a:ea typeface="+mn-ea"/>
                <a:cs typeface="+mn-cs"/>
              </a:rPr>
              <a:t> </a:t>
            </a:r>
            <a:endParaRPr lang="en-US" sz="2000"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29967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a:latin typeface="Calibri" charset="0"/>
              </a:rPr>
              <a:t>1. Ecological Perspectives  </a:t>
            </a:r>
            <a:endParaRPr lang="en-US">
              <a:latin typeface="Calibri" charset="0"/>
            </a:endParaRPr>
          </a:p>
        </p:txBody>
      </p:sp>
      <p:sp>
        <p:nvSpPr>
          <p:cNvPr id="33794"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The ability to articulate and apply multiple ecological perspectives and levels of analysis in community practice.</a:t>
            </a:r>
            <a:endParaRPr lang="en-US" sz="20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Articulate and apply an ecological systems perspective, considering multiple contextual factors at macro-, meso</a:t>
            </a:r>
            <a:r>
              <a:rPr lang="en-US" sz="2000" i="1">
                <a:solidFill>
                  <a:schemeClr val="tx1">
                    <a:lumMod val="75000"/>
                    <a:lumOff val="25000"/>
                  </a:schemeClr>
                </a:solidFill>
                <a:latin typeface="Calibri" charset="0"/>
                <a:ea typeface="+mn-ea"/>
                <a:cs typeface="+mn-cs"/>
              </a:rPr>
              <a:t>- </a:t>
            </a:r>
            <a:r>
              <a:rPr lang="en-US" sz="2000">
                <a:solidFill>
                  <a:schemeClr val="tx1">
                    <a:lumMod val="75000"/>
                    <a:lumOff val="25000"/>
                  </a:schemeClr>
                </a:solidFill>
                <a:latin typeface="Calibri" charset="0"/>
                <a:ea typeface="+mn-ea"/>
                <a:cs typeface="+mn-cs"/>
              </a:rPr>
              <a:t>and micro-levels, for understanding community and organizational issues. </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Identify processes of interdependence, resource exchange, adaptation and succession in settings and communities.</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Address multiple ecological levels and ecological resources and processes in the design, implementation, and evaluation of community and social action initiatives and programs.</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Articulate and apply ecological systems perspectives in relation to other competencies for practice.</a:t>
            </a:r>
          </a:p>
          <a:p>
            <a:pPr fontAlgn="auto">
              <a:spcAft>
                <a:spcPts val="0"/>
              </a:spcAft>
              <a:buClr>
                <a:schemeClr val="tx1">
                  <a:lumMod val="75000"/>
                  <a:lumOff val="25000"/>
                </a:schemeClr>
              </a:buClr>
              <a:buFont typeface="Wingdings 2" pitchFamily="18" charset="2"/>
              <a:buChar char=""/>
              <a:defRPr/>
            </a:pPr>
            <a:endParaRPr lang="en-US" sz="2000">
              <a:solidFill>
                <a:schemeClr val="tx1">
                  <a:lumMod val="75000"/>
                  <a:lumOff val="25000"/>
                </a:schemeClr>
              </a:solidFill>
              <a:latin typeface="Calibri" charset="0"/>
              <a:ea typeface="+mn-ea"/>
              <a:cs typeface="+mn-cs"/>
            </a:endParaRPr>
          </a:p>
        </p:txBody>
      </p:sp>
    </p:spTree>
    <p:extLst>
      <p:ext uri="{BB962C8B-B14F-4D97-AF65-F5344CB8AC3E}">
        <p14:creationId xmlns:p14="http://schemas.microsoft.com/office/powerpoint/2010/main" val="478662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6200"/>
            <a:ext cx="8229600" cy="685800"/>
          </a:xfrm>
        </p:spPr>
        <p:txBody>
          <a:bodyPr/>
          <a:lstStyle/>
          <a:p>
            <a:r>
              <a:rPr lang="en-US" b="1">
                <a:latin typeface="Calibri" charset="0"/>
              </a:rPr>
              <a:t>2.  Empowerment </a:t>
            </a:r>
            <a:endParaRPr lang="en-US">
              <a:latin typeface="Calibri" charset="0"/>
            </a:endParaRPr>
          </a:p>
        </p:txBody>
      </p:sp>
      <p:sp>
        <p:nvSpPr>
          <p:cNvPr id="34818" name="Content Placeholder 2"/>
          <p:cNvSpPr>
            <a:spLocks noGrp="1"/>
          </p:cNvSpPr>
          <p:nvPr>
            <p:ph idx="1"/>
          </p:nvPr>
        </p:nvSpPr>
        <p:spPr>
          <a:xfrm>
            <a:off x="287338" y="1646237"/>
            <a:ext cx="8382000" cy="5211763"/>
          </a:xfrm>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000" b="1" dirty="0">
                <a:solidFill>
                  <a:schemeClr val="tx1">
                    <a:lumMod val="75000"/>
                    <a:lumOff val="25000"/>
                  </a:schemeClr>
                </a:solidFill>
                <a:latin typeface="Calibri" charset="0"/>
                <a:ea typeface="+mn-ea"/>
                <a:cs typeface="+mn-cs"/>
              </a:rPr>
              <a:t>The ability to articulate and apply a collective empowerment perspective, to support communities that have been marginalized in their efforts to gain access to resources and to participate in community decision-making. </a:t>
            </a:r>
            <a:endParaRPr lang="en-US" sz="20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Promote the exercise of greater power (access to resources and decision making) for communities that have been marginalized.</a:t>
            </a: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Articulate and promote collective empowerment among individuals working together to achieve shared goals through meaningful community engagement.</a:t>
            </a: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Assist community members in identifying personal strengths, and shared social and structural resources, that will promote their collective empowerment.</a:t>
            </a: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Enact empowering processes through working in genuine, inclusive partnerships with community members and organizations.</a:t>
            </a: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Support diverse, contextual forms of collective empowerment appropriate for different communities. </a:t>
            </a:r>
          </a:p>
          <a:p>
            <a:pPr fontAlgn="auto">
              <a:spcAft>
                <a:spcPts val="0"/>
              </a:spcAft>
              <a:buClr>
                <a:schemeClr val="tx1">
                  <a:lumMod val="75000"/>
                  <a:lumOff val="25000"/>
                </a:schemeClr>
              </a:buClr>
              <a:buFont typeface="Wingdings 2" pitchFamily="18" charset="2"/>
              <a:buChar char=""/>
              <a:defRPr/>
            </a:pPr>
            <a:r>
              <a:rPr lang="en-US" sz="2000" dirty="0">
                <a:solidFill>
                  <a:schemeClr val="tx1">
                    <a:lumMod val="75000"/>
                    <a:lumOff val="25000"/>
                  </a:schemeClr>
                </a:solidFill>
                <a:latin typeface="Calibri" charset="0"/>
                <a:ea typeface="+mn-ea"/>
                <a:cs typeface="+mn-cs"/>
              </a:rPr>
              <a:t>Articulate and apply empowerment principles in relation to other competencies for practice. </a:t>
            </a:r>
          </a:p>
          <a:p>
            <a:pPr fontAlgn="auto">
              <a:spcAft>
                <a:spcPts val="0"/>
              </a:spcAft>
              <a:buClr>
                <a:schemeClr val="tx1">
                  <a:lumMod val="75000"/>
                  <a:lumOff val="25000"/>
                </a:schemeClr>
              </a:buClr>
              <a:buFont typeface="Wingdings 2" pitchFamily="18" charset="2"/>
              <a:buChar char=""/>
              <a:defRPr/>
            </a:pPr>
            <a:endParaRPr lang="en-US" sz="2000" dirty="0">
              <a:solidFill>
                <a:schemeClr val="tx1">
                  <a:lumMod val="75000"/>
                  <a:lumOff val="25000"/>
                </a:schemeClr>
              </a:solidFill>
              <a:latin typeface="Calibri" charset="0"/>
              <a:ea typeface="+mn-ea"/>
              <a:cs typeface="+mn-cs"/>
            </a:endParaRPr>
          </a:p>
        </p:txBody>
      </p:sp>
    </p:spTree>
    <p:extLst>
      <p:ext uri="{BB962C8B-B14F-4D97-AF65-F5344CB8AC3E}">
        <p14:creationId xmlns:p14="http://schemas.microsoft.com/office/powerpoint/2010/main" val="41079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a:latin typeface="Calibri" charset="0"/>
              </a:rPr>
              <a:t>3.  Sociocultural and Cross-Cultural Competence  </a:t>
            </a:r>
            <a:endParaRPr lang="en-US">
              <a:latin typeface="Calibri" charset="0"/>
            </a:endParaRPr>
          </a:p>
        </p:txBody>
      </p:sp>
      <p:sp>
        <p:nvSpPr>
          <p:cNvPr id="35842" name="Content Placeholder 2"/>
          <p:cNvSpPr>
            <a:spLocks noGrp="1"/>
          </p:cNvSpPr>
          <p:nvPr>
            <p:ph idx="1"/>
          </p:nvPr>
        </p:nvSpPr>
        <p:spPr/>
        <p:txBody>
          <a:bodyPr rtlCol="0">
            <a:normAutofit fontScale="92500" lnSpcReduction="10000"/>
          </a:bodyPr>
          <a:lstStyle/>
          <a:p>
            <a:pPr fontAlgn="auto">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The ability to value, integrate, and bridge multiple worldviews, cultures, and identities.</a:t>
            </a:r>
            <a:endParaRPr lang="en-US" sz="20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Define one’s own worldview, culture and identity, and how those influence one’s assumptions and interactions within the community context in which one is working.</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Articulate how the dynamics of culture, privilege and power influence interactions within the community context in which one is working, including one’s own interactions. </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Analyze social inequity and power imbalances.</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Assess dynamics of culture, social structure, ecological processes, and empowerment in the community context where one is working, and use this assessment to inform community building and advocacy.</a:t>
            </a:r>
          </a:p>
          <a:p>
            <a:pPr fontAlgn="auto">
              <a:spcAft>
                <a:spcPts val="0"/>
              </a:spcAft>
              <a:buClr>
                <a:schemeClr val="tx1">
                  <a:lumMod val="75000"/>
                  <a:lumOff val="25000"/>
                </a:schemeClr>
              </a:buClr>
              <a:buFont typeface="Wingdings 2" pitchFamily="18" charset="2"/>
              <a:buChar char=""/>
              <a:defRPr/>
            </a:pPr>
            <a:r>
              <a:rPr lang="en-US" sz="2000">
                <a:solidFill>
                  <a:schemeClr val="tx1">
                    <a:lumMod val="75000"/>
                    <a:lumOff val="25000"/>
                  </a:schemeClr>
                </a:solidFill>
                <a:latin typeface="Calibri" charset="0"/>
                <a:ea typeface="+mn-ea"/>
                <a:cs typeface="+mn-cs"/>
              </a:rPr>
              <a:t>Form relationships with individuals across diverse cultures and social positions, to address community issues in inclusive, empowering, culturally valid ways. </a:t>
            </a:r>
          </a:p>
        </p:txBody>
      </p:sp>
    </p:spTree>
    <p:extLst>
      <p:ext uri="{BB962C8B-B14F-4D97-AF65-F5344CB8AC3E}">
        <p14:creationId xmlns:p14="http://schemas.microsoft.com/office/powerpoint/2010/main" val="7268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b="1">
                <a:latin typeface="Calibri" charset="0"/>
              </a:rPr>
              <a:t>4.  Community Inclusion and Partnership</a:t>
            </a:r>
            <a:endParaRPr lang="en-US">
              <a:latin typeface="Calibri" charset="0"/>
            </a:endParaRPr>
          </a:p>
        </p:txBody>
      </p:sp>
      <p:sp>
        <p:nvSpPr>
          <p:cNvPr id="36866" name="Content Placeholder 2"/>
          <p:cNvSpPr>
            <a:spLocks noGrp="1"/>
          </p:cNvSpPr>
          <p:nvPr>
            <p:ph idx="1"/>
          </p:nvPr>
        </p:nvSpPr>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400" b="1">
                <a:solidFill>
                  <a:schemeClr val="tx1">
                    <a:lumMod val="75000"/>
                    <a:lumOff val="25000"/>
                  </a:schemeClr>
                </a:solidFill>
                <a:latin typeface="Calibri" charset="0"/>
                <a:ea typeface="+mn-ea"/>
                <a:cs typeface="+mn-cs"/>
              </a:rPr>
              <a:t>The ability to promote genuine representation and respect for all community members, and act to legitimize divergent perspectives on community and social issues.</a:t>
            </a:r>
            <a:endParaRPr lang="en-US" sz="24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Apply ecological, empowerment and cross-cultural principles to the processes and interpersonal relationships of working with community members.  </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Make positions of power and privilege (including one's own) transparent, and work to facilitate empowerment among those with less power and privilege.</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Develop avenues for respectful dialogue and listening, and promote this dialogue through one’s own actions.  </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Identify and act upon opportunities for mutual support. </a:t>
            </a:r>
          </a:p>
        </p:txBody>
      </p:sp>
      <p:sp>
        <p:nvSpPr>
          <p:cNvPr id="5" name="Slide Number Placeholder 4"/>
          <p:cNvSpPr>
            <a:spLocks noGrp="1"/>
          </p:cNvSpPr>
          <p:nvPr>
            <p:ph type="sldNum" sz="quarter" idx="12"/>
          </p:nvPr>
        </p:nvSpPr>
        <p:spPr/>
        <p:txBody>
          <a:bodyPr/>
          <a:lstStyle/>
          <a:p>
            <a:pPr>
              <a:defRPr/>
            </a:pPr>
            <a:fld id="{6DC4161C-17CA-D549-AF90-D7902A78EAD1}" type="slidenum">
              <a:rPr lang="en-US"/>
              <a:pPr>
                <a:defRPr/>
              </a:pPr>
              <a:t>18</a:t>
            </a:fld>
            <a:endParaRPr lang="en-US"/>
          </a:p>
        </p:txBody>
      </p:sp>
    </p:spTree>
    <p:extLst>
      <p:ext uri="{BB962C8B-B14F-4D97-AF65-F5344CB8AC3E}">
        <p14:creationId xmlns:p14="http://schemas.microsoft.com/office/powerpoint/2010/main" val="179446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b="1">
                <a:latin typeface="Calibri" charset="0"/>
              </a:rPr>
              <a:t>5.  Ethical, Reflective Practice</a:t>
            </a:r>
            <a:endParaRPr lang="en-US">
              <a:latin typeface="Calibri" charset="0"/>
            </a:endParaRPr>
          </a:p>
        </p:txBody>
      </p:sp>
      <p:sp>
        <p:nvSpPr>
          <p:cNvPr id="37890" name="Content Placeholder 2"/>
          <p:cNvSpPr>
            <a:spLocks noGrp="1"/>
          </p:cNvSpPr>
          <p:nvPr>
            <p:ph idx="1"/>
          </p:nvPr>
        </p:nvSpPr>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In a process of continual ethical improvement, the ability to:</a:t>
            </a:r>
            <a:endParaRPr lang="en-US" sz="28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Identify ethical issues in one’s own practice, and act to address them responsibly.</a:t>
            </a:r>
          </a:p>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Articulate how one’s own values, assumptions, and life experiences influence one’s work, and articulate the strengths and limitations of one’s own perspective.</a:t>
            </a:r>
          </a:p>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Develop and maintain professional networks for ethical consultation and support. </a:t>
            </a:r>
          </a:p>
        </p:txBody>
      </p:sp>
      <p:sp>
        <p:nvSpPr>
          <p:cNvPr id="5" name="Slide Number Placeholder 4"/>
          <p:cNvSpPr>
            <a:spLocks noGrp="1"/>
          </p:cNvSpPr>
          <p:nvPr>
            <p:ph type="sldNum" sz="quarter" idx="12"/>
          </p:nvPr>
        </p:nvSpPr>
        <p:spPr/>
        <p:txBody>
          <a:bodyPr/>
          <a:lstStyle/>
          <a:p>
            <a:pPr>
              <a:defRPr/>
            </a:pPr>
            <a:fld id="{623368F5-20D9-FC45-AE34-684CCCA1ED29}" type="slidenum">
              <a:rPr lang="en-US"/>
              <a:pPr>
                <a:defRPr/>
              </a:pPr>
              <a:t>19</a:t>
            </a:fld>
            <a:endParaRPr lang="en-US"/>
          </a:p>
        </p:txBody>
      </p:sp>
    </p:spTree>
    <p:extLst>
      <p:ext uri="{BB962C8B-B14F-4D97-AF65-F5344CB8AC3E}">
        <p14:creationId xmlns:p14="http://schemas.microsoft.com/office/powerpoint/2010/main" val="38362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ctrTitle"/>
          </p:nvPr>
        </p:nvSpPr>
        <p:spPr>
          <a:xfrm>
            <a:off x="152400" y="1"/>
            <a:ext cx="8839200" cy="761999"/>
          </a:xfrm>
        </p:spPr>
        <p:txBody>
          <a:bodyPr/>
          <a:lstStyle/>
          <a:p>
            <a:pPr eaLnBrk="1" hangingPunct="1"/>
            <a:r>
              <a:rPr lang="en-US" sz="4000" smtClean="0"/>
              <a:t>Sources</a:t>
            </a:r>
            <a:endParaRPr lang="en-US" sz="4000" dirty="0"/>
          </a:p>
        </p:txBody>
      </p:sp>
      <p:sp useBgFill="1">
        <p:nvSpPr>
          <p:cNvPr id="31747" name="Rectangle 3"/>
          <p:cNvSpPr>
            <a:spLocks noGrp="1" noRot="1" noChangeArrowheads="1"/>
          </p:cNvSpPr>
          <p:nvPr>
            <p:ph type="subTitle" idx="1"/>
          </p:nvPr>
        </p:nvSpPr>
        <p:spPr>
          <a:xfrm>
            <a:off x="114300" y="914400"/>
            <a:ext cx="8915400" cy="5715000"/>
          </a:xfrm>
        </p:spPr>
        <p:txBody>
          <a:bodyPr/>
          <a:lstStyle/>
          <a:p>
            <a:pPr marL="342900" indent="-342900" algn="l" eaLnBrk="1" hangingPunct="1">
              <a:lnSpc>
                <a:spcPct val="80000"/>
              </a:lnSpc>
              <a:spcAft>
                <a:spcPct val="0"/>
              </a:spcAft>
            </a:pPr>
            <a:r>
              <a:rPr lang="en-US" sz="2000" dirty="0" smtClean="0"/>
              <a:t>Christens</a:t>
            </a:r>
            <a:r>
              <a:rPr lang="en-US" sz="2000" dirty="0"/>
              <a:t>, B., &amp; Perkins, D. D. (2008). Transdisciplinary, multilevel action research to enhance ecological and psycho-political validity. Journal of Community Psychology, 36(2), 214-231.</a:t>
            </a:r>
          </a:p>
          <a:p>
            <a:pPr marL="342900" indent="-342900" algn="l" eaLnBrk="1" hangingPunct="1">
              <a:lnSpc>
                <a:spcPct val="80000"/>
              </a:lnSpc>
              <a:spcAft>
                <a:spcPct val="0"/>
              </a:spcAft>
            </a:pPr>
            <a:r>
              <a:rPr lang="en-US" sz="2000" dirty="0" err="1"/>
              <a:t>Maton</a:t>
            </a:r>
            <a:r>
              <a:rPr lang="en-US" sz="2000" dirty="0"/>
              <a:t>, K., Perkins, D.D., et al. (2006). Community-based interdisciplinary research: Introduction to the special issue. American Journal of Community Psychology, 38 (1-2), 1-7.</a:t>
            </a:r>
          </a:p>
          <a:p>
            <a:pPr marL="342900" indent="-342900" algn="l" eaLnBrk="1" hangingPunct="1">
              <a:lnSpc>
                <a:spcPct val="80000"/>
              </a:lnSpc>
              <a:spcAft>
                <a:spcPct val="0"/>
              </a:spcAft>
            </a:pPr>
            <a:r>
              <a:rPr lang="en-US" sz="2000" dirty="0" err="1"/>
              <a:t>Maton</a:t>
            </a:r>
            <a:r>
              <a:rPr lang="en-US" sz="2000" dirty="0"/>
              <a:t>, K., Perkins, D.D., &amp; </a:t>
            </a:r>
            <a:r>
              <a:rPr lang="en-US" sz="2000" dirty="0" err="1"/>
              <a:t>Saegert</a:t>
            </a:r>
            <a:r>
              <a:rPr lang="en-US" sz="2000" dirty="0"/>
              <a:t>, S. (2006). Community psychology at the crossroads: Prospects for interdisciplinary theory, research and action. American Journal of Community Psychology, 38 (1-2), 9-21.</a:t>
            </a:r>
          </a:p>
          <a:p>
            <a:pPr marL="342900" indent="-342900" algn="l" eaLnBrk="1" hangingPunct="1">
              <a:lnSpc>
                <a:spcPct val="80000"/>
              </a:lnSpc>
              <a:spcAft>
                <a:spcPct val="0"/>
              </a:spcAft>
            </a:pPr>
            <a:r>
              <a:rPr lang="en-US" sz="2000" dirty="0"/>
              <a:t>Perkins, D.D., &amp; </a:t>
            </a:r>
            <a:r>
              <a:rPr lang="en-US" sz="2000" dirty="0" err="1"/>
              <a:t>Schensul</a:t>
            </a:r>
            <a:r>
              <a:rPr lang="en-US" sz="2000" dirty="0"/>
              <a:t>, J.J. (2016). Interdisciplinary contributions to community psychology and transdisciplinary promise. In M.A. Bond, C.B. Keys, &amp; I. Serrano-</a:t>
            </a:r>
            <a:r>
              <a:rPr lang="en-US" sz="2000" dirty="0" err="1"/>
              <a:t>García</a:t>
            </a:r>
            <a:r>
              <a:rPr lang="en-US" sz="2000" dirty="0"/>
              <a:t> (Eds.), Handbook of Community Psychology (2nd ed.) (pp. 189-209). Washington, DC: American Psychological Association.</a:t>
            </a:r>
          </a:p>
          <a:p>
            <a:pPr marL="342900" indent="-342900" algn="l" eaLnBrk="1" hangingPunct="1">
              <a:lnSpc>
                <a:spcPct val="80000"/>
              </a:lnSpc>
              <a:spcAft>
                <a:spcPct val="0"/>
              </a:spcAft>
            </a:pPr>
            <a:r>
              <a:rPr lang="en-US" sz="2000" dirty="0"/>
              <a:t>Yang, L., &amp; Perkins, D.D. (2012). 中国大陆社区心理学发展的现状、困难与机遇 / The development of Community Psychology in the People’s Republic of China: Challenges and opportunities. Journal of East China Normal University, 30(2), 48-56.</a:t>
            </a:r>
          </a:p>
          <a:p>
            <a:pPr marL="342900" indent="-342900" algn="l" eaLnBrk="1" hangingPunct="1">
              <a:lnSpc>
                <a:spcPct val="80000"/>
              </a:lnSpc>
              <a:spcAft>
                <a:spcPct val="0"/>
              </a:spcAft>
            </a:pPr>
            <a:r>
              <a:rPr lang="en-US" sz="2000" dirty="0"/>
              <a:t>Perkins, D. D. (2009). International community psychology: Development and challenges. American Journal of Community Psychology. 44, 76–79.</a:t>
            </a:r>
          </a:p>
          <a:p>
            <a:pPr marL="342900" indent="-342900" algn="l" eaLnBrk="1" hangingPunct="1">
              <a:lnSpc>
                <a:spcPct val="80000"/>
              </a:lnSpc>
              <a:spcAft>
                <a:spcPct val="0"/>
              </a:spcAft>
            </a:pPr>
            <a:r>
              <a:rPr lang="en-US" sz="2000" dirty="0" err="1"/>
              <a:t>Hanitio</a:t>
            </a:r>
            <a:r>
              <a:rPr lang="en-US" sz="2000" dirty="0"/>
              <a:t>, F., &amp; Perkins, D.D. (2017). Predicting the Emergence of Community Psychology and Community Development in 91 Countries with Brief Case Studies of Chile and Ghana. American Journal of Community Psychology, 59, 200-218.</a:t>
            </a:r>
          </a:p>
          <a:p>
            <a:pPr marL="342900" indent="-342900" algn="l" eaLnBrk="1" hangingPunct="1">
              <a:lnSpc>
                <a:spcPct val="80000"/>
              </a:lnSpc>
              <a:spcAft>
                <a:spcPct val="0"/>
              </a:spcAft>
            </a:pP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143000"/>
          </a:xfrm>
        </p:spPr>
        <p:txBody>
          <a:bodyPr/>
          <a:lstStyle/>
          <a:p>
            <a:r>
              <a:rPr lang="en-US" sz="3600" b="1">
                <a:latin typeface="Calibri" charset="0"/>
              </a:rPr>
              <a:t>6. Program Development, Implementation and Management</a:t>
            </a:r>
            <a:endParaRPr lang="en-US" sz="3600">
              <a:latin typeface="Calibri" charset="0"/>
            </a:endParaRPr>
          </a:p>
        </p:txBody>
      </p:sp>
      <p:sp>
        <p:nvSpPr>
          <p:cNvPr id="38914" name="Content Placeholder 2"/>
          <p:cNvSpPr>
            <a:spLocks noGrp="1"/>
          </p:cNvSpPr>
          <p:nvPr>
            <p:ph idx="1"/>
          </p:nvPr>
        </p:nvSpPr>
        <p:spPr>
          <a:xfrm>
            <a:off x="228600" y="1143000"/>
            <a:ext cx="8686800" cy="5638800"/>
          </a:xfrm>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400" b="1">
                <a:solidFill>
                  <a:schemeClr val="tx1">
                    <a:lumMod val="75000"/>
                    <a:lumOff val="25000"/>
                  </a:schemeClr>
                </a:solidFill>
                <a:latin typeface="Calibri" charset="0"/>
                <a:ea typeface="+mn-ea"/>
                <a:cs typeface="+mn-cs"/>
              </a:rPr>
              <a:t>The ability to partner with community stakeholders to plan, develop, implement &amp; sustain programs in community settings.</a:t>
            </a:r>
            <a:endParaRPr lang="en-US" sz="24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Assess community issues, needs, strengths and resources. </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Create and sustain inclusive partnerships with stakeholders and community members. </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Work with community partners to:</a:t>
            </a:r>
          </a:p>
          <a:p>
            <a:pPr marL="400050" lvl="1" indent="0" fontAlgn="auto">
              <a:spcAft>
                <a:spcPts val="0"/>
              </a:spcAft>
              <a:buClr>
                <a:schemeClr val="tx1">
                  <a:lumMod val="50000"/>
                  <a:lumOff val="50000"/>
                </a:schemeClr>
              </a:buClr>
              <a:buFont typeface="Wingdings 2" pitchFamily="18" charset="2"/>
              <a:buChar char=""/>
              <a:defRPr/>
            </a:pPr>
            <a:r>
              <a:rPr lang="en-US">
                <a:solidFill>
                  <a:schemeClr val="tx1">
                    <a:lumMod val="75000"/>
                    <a:lumOff val="25000"/>
                  </a:schemeClr>
                </a:solidFill>
                <a:latin typeface="Calibri" charset="0"/>
                <a:ea typeface="+mn-ea"/>
              </a:rPr>
              <a:t>Develop a program logic model; formulate program goals and measurable desired outcomes and impacts.</a:t>
            </a:r>
          </a:p>
          <a:p>
            <a:pPr marL="400050" lvl="1" indent="0" fontAlgn="auto">
              <a:spcAft>
                <a:spcPts val="0"/>
              </a:spcAft>
              <a:buClr>
                <a:schemeClr val="tx1">
                  <a:lumMod val="50000"/>
                  <a:lumOff val="50000"/>
                </a:schemeClr>
              </a:buClr>
              <a:buFont typeface="Wingdings 2" pitchFamily="18" charset="2"/>
              <a:buChar char=""/>
              <a:defRPr/>
            </a:pPr>
            <a:r>
              <a:rPr lang="en-US">
                <a:solidFill>
                  <a:schemeClr val="tx1">
                    <a:lumMod val="75000"/>
                    <a:lumOff val="25000"/>
                  </a:schemeClr>
                </a:solidFill>
                <a:latin typeface="Calibri" charset="0"/>
                <a:ea typeface="+mn-ea"/>
              </a:rPr>
              <a:t>Design and implement a program to attain identified goals and to fit the community context. </a:t>
            </a:r>
          </a:p>
          <a:p>
            <a:pPr marL="400050" lvl="1" indent="0" fontAlgn="auto">
              <a:spcAft>
                <a:spcPts val="0"/>
              </a:spcAft>
              <a:buClr>
                <a:schemeClr val="tx1">
                  <a:lumMod val="50000"/>
                  <a:lumOff val="50000"/>
                </a:schemeClr>
              </a:buClr>
              <a:buFont typeface="Wingdings 2" pitchFamily="18" charset="2"/>
              <a:buChar char=""/>
              <a:defRPr/>
            </a:pPr>
            <a:r>
              <a:rPr lang="en-US">
                <a:solidFill>
                  <a:schemeClr val="tx1">
                    <a:lumMod val="75000"/>
                    <a:lumOff val="25000"/>
                  </a:schemeClr>
                </a:solidFill>
                <a:latin typeface="Calibri" charset="0"/>
                <a:ea typeface="+mn-ea"/>
              </a:rPr>
              <a:t>Ensure cultural and contextual appropriateness of program. </a:t>
            </a:r>
          </a:p>
          <a:p>
            <a:pPr marL="400050" lvl="1" indent="0" fontAlgn="auto">
              <a:spcAft>
                <a:spcPts val="0"/>
              </a:spcAft>
              <a:buClr>
                <a:schemeClr val="tx1">
                  <a:lumMod val="50000"/>
                  <a:lumOff val="50000"/>
                </a:schemeClr>
              </a:buClr>
              <a:buFont typeface="Wingdings 2" pitchFamily="18" charset="2"/>
              <a:buChar char=""/>
              <a:defRPr/>
            </a:pPr>
            <a:r>
              <a:rPr lang="en-US">
                <a:solidFill>
                  <a:schemeClr val="tx1">
                    <a:lumMod val="75000"/>
                    <a:lumOff val="25000"/>
                  </a:schemeClr>
                </a:solidFill>
                <a:latin typeface="Calibri" charset="0"/>
                <a:ea typeface="+mn-ea"/>
              </a:rPr>
              <a:t>Recruit, train, and support program staff. </a:t>
            </a:r>
          </a:p>
          <a:p>
            <a:pPr marL="400050" lvl="1" indent="0" fontAlgn="auto">
              <a:spcAft>
                <a:spcPts val="0"/>
              </a:spcAft>
              <a:buClr>
                <a:schemeClr val="tx1">
                  <a:lumMod val="50000"/>
                  <a:lumOff val="50000"/>
                </a:schemeClr>
              </a:buClr>
              <a:buFont typeface="Wingdings 2" pitchFamily="18" charset="2"/>
              <a:buChar char=""/>
              <a:defRPr/>
            </a:pPr>
            <a:r>
              <a:rPr lang="en-US">
                <a:solidFill>
                  <a:schemeClr val="tx1">
                    <a:lumMod val="75000"/>
                    <a:lumOff val="25000"/>
                  </a:schemeClr>
                </a:solidFill>
                <a:latin typeface="Calibri" charset="0"/>
                <a:ea typeface="+mn-ea"/>
              </a:rPr>
              <a:t>Ensure sustainability of programs (e.g., through best practices management, community buy-in, securing funding and regulatory compliance).</a:t>
            </a:r>
          </a:p>
          <a:p>
            <a:pPr marL="400050" lvl="1" indent="0" fontAlgn="auto">
              <a:spcAft>
                <a:spcPts val="0"/>
              </a:spcAft>
              <a:buClr>
                <a:schemeClr val="tx1">
                  <a:lumMod val="50000"/>
                  <a:lumOff val="50000"/>
                </a:schemeClr>
              </a:buClr>
              <a:buFont typeface="Arial" charset="0"/>
              <a:buNone/>
              <a:defRPr/>
            </a:pPr>
            <a:endParaRPr lang="en-US">
              <a:solidFill>
                <a:schemeClr val="tx1">
                  <a:lumMod val="75000"/>
                  <a:lumOff val="25000"/>
                </a:schemeClr>
              </a:solidFill>
              <a:latin typeface="Calibri" charset="0"/>
              <a:ea typeface="+mn-ea"/>
            </a:endParaRPr>
          </a:p>
          <a:p>
            <a:pPr marL="400050" lvl="1" indent="0" fontAlgn="auto">
              <a:spcAft>
                <a:spcPts val="0"/>
              </a:spcAft>
              <a:buClr>
                <a:schemeClr val="tx1">
                  <a:lumMod val="50000"/>
                  <a:lumOff val="50000"/>
                </a:schemeClr>
              </a:buClr>
              <a:buFont typeface="Wingdings 2" pitchFamily="18" charset="2"/>
              <a:buChar char=""/>
              <a:defRPr/>
            </a:pPr>
            <a:endParaRPr lang="en-US">
              <a:solidFill>
                <a:schemeClr val="tx1">
                  <a:lumMod val="75000"/>
                  <a:lumOff val="25000"/>
                </a:schemeClr>
              </a:solidFill>
              <a:latin typeface="Calibri" charset="0"/>
              <a:ea typeface="+mn-ea"/>
            </a:endParaRPr>
          </a:p>
        </p:txBody>
      </p:sp>
      <p:sp>
        <p:nvSpPr>
          <p:cNvPr id="5" name="Slide Number Placeholder 4"/>
          <p:cNvSpPr>
            <a:spLocks noGrp="1"/>
          </p:cNvSpPr>
          <p:nvPr>
            <p:ph type="sldNum" sz="quarter" idx="12"/>
          </p:nvPr>
        </p:nvSpPr>
        <p:spPr/>
        <p:txBody>
          <a:bodyPr/>
          <a:lstStyle/>
          <a:p>
            <a:pPr>
              <a:defRPr/>
            </a:pPr>
            <a:fld id="{491CBC00-0CF1-D04D-BEE8-F6AEA07C0724}" type="slidenum">
              <a:rPr lang="en-US"/>
              <a:pPr>
                <a:defRPr/>
              </a:pPr>
              <a:t>20</a:t>
            </a:fld>
            <a:endParaRPr lang="en-US"/>
          </a:p>
        </p:txBody>
      </p:sp>
    </p:spTree>
    <p:extLst>
      <p:ext uri="{BB962C8B-B14F-4D97-AF65-F5344CB8AC3E}">
        <p14:creationId xmlns:p14="http://schemas.microsoft.com/office/powerpoint/2010/main" val="81561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b="1">
                <a:latin typeface="Calibri" charset="0"/>
              </a:rPr>
              <a:t>7.  Prevention and Health Promotion</a:t>
            </a:r>
            <a:endParaRPr lang="en-US">
              <a:latin typeface="Calibri" charset="0"/>
            </a:endParaRPr>
          </a:p>
        </p:txBody>
      </p:sp>
      <p:sp>
        <p:nvSpPr>
          <p:cNvPr id="39938"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400" b="1">
                <a:solidFill>
                  <a:schemeClr val="tx1">
                    <a:lumMod val="75000"/>
                    <a:lumOff val="25000"/>
                  </a:schemeClr>
                </a:solidFill>
                <a:latin typeface="Calibri" charset="0"/>
                <a:ea typeface="+mn-ea"/>
                <a:cs typeface="+mn-cs"/>
              </a:rPr>
              <a:t>The ability to articulate and implement a prevention perspective, and to implement prevention and health promotion community programs.  </a:t>
            </a:r>
            <a:endParaRPr lang="en-US" sz="24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Articulate a community intervention perspective focused on preventing problems and promoting health and other positive outcomes.</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Identify multi-level resources and challenges for prevention efforts.</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Work with community partners to develop multi-level prevention programs that link prevention initiatives to policy initiatives and to setting or community change.</a:t>
            </a:r>
          </a:p>
          <a:p>
            <a:pPr fontAlgn="auto">
              <a:spcAft>
                <a:spcPts val="0"/>
              </a:spcAft>
              <a:buClr>
                <a:schemeClr val="tx1">
                  <a:lumMod val="75000"/>
                  <a:lumOff val="25000"/>
                </a:schemeClr>
              </a:buClr>
              <a:buFont typeface="Wingdings 2" pitchFamily="18" charset="2"/>
              <a:buChar char=""/>
              <a:defRPr/>
            </a:pPr>
            <a:endParaRPr lang="en-US" sz="2400">
              <a:solidFill>
                <a:schemeClr val="tx1">
                  <a:lumMod val="75000"/>
                  <a:lumOff val="25000"/>
                </a:schemeClr>
              </a:solidFill>
              <a:latin typeface="Calibri" charset="0"/>
              <a:ea typeface="+mn-ea"/>
              <a:cs typeface="+mn-cs"/>
            </a:endParaRPr>
          </a:p>
        </p:txBody>
      </p:sp>
      <p:sp>
        <p:nvSpPr>
          <p:cNvPr id="5" name="Slide Number Placeholder 4"/>
          <p:cNvSpPr>
            <a:spLocks noGrp="1"/>
          </p:cNvSpPr>
          <p:nvPr>
            <p:ph type="sldNum" sz="quarter" idx="12"/>
          </p:nvPr>
        </p:nvSpPr>
        <p:spPr/>
        <p:txBody>
          <a:bodyPr/>
          <a:lstStyle/>
          <a:p>
            <a:pPr>
              <a:defRPr/>
            </a:pPr>
            <a:fld id="{03227DC1-B59E-BF43-A891-4AEEEDA4A0A2}" type="slidenum">
              <a:rPr lang="en-US"/>
              <a:pPr>
                <a:defRPr/>
              </a:pPr>
              <a:t>21</a:t>
            </a:fld>
            <a:endParaRPr lang="en-US"/>
          </a:p>
        </p:txBody>
      </p:sp>
    </p:spTree>
    <p:extLst>
      <p:ext uri="{BB962C8B-B14F-4D97-AF65-F5344CB8AC3E}">
        <p14:creationId xmlns:p14="http://schemas.microsoft.com/office/powerpoint/2010/main" val="69643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76200"/>
            <a:ext cx="8610600" cy="715963"/>
          </a:xfrm>
        </p:spPr>
        <p:txBody>
          <a:bodyPr/>
          <a:lstStyle/>
          <a:p>
            <a:r>
              <a:rPr lang="en-US" sz="4000" b="1">
                <a:latin typeface="Calibri" charset="0"/>
              </a:rPr>
              <a:t>8.  Community Leadership &amp; Mentoring</a:t>
            </a:r>
            <a:endParaRPr lang="en-US" sz="4000">
              <a:latin typeface="Calibri" charset="0"/>
            </a:endParaRPr>
          </a:p>
        </p:txBody>
      </p:sp>
      <p:sp>
        <p:nvSpPr>
          <p:cNvPr id="40962" name="Content Placeholder 2"/>
          <p:cNvSpPr>
            <a:spLocks noGrp="1"/>
          </p:cNvSpPr>
          <p:nvPr>
            <p:ph idx="1"/>
          </p:nvPr>
        </p:nvSpPr>
        <p:spPr>
          <a:xfrm>
            <a:off x="152400" y="762000"/>
            <a:ext cx="8915400" cy="6096000"/>
          </a:xfrm>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Leadership: The ability to enhance the capacity of individuals &amp; groups to lead effectively, through a collaborative process of engaging, energizing &amp; mobilizing those individuals &amp; groups regarding an issue of shared importance.</a:t>
            </a:r>
            <a:endParaRPr lang="en-US" sz="20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Establish trust relationships with community leaders and members.</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Work with emerging local leaders to interpret the issues they are facing and the differing factions, stakeholders, and priorities involved in those issues.</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Work across different factions to address an issue productively.</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Support and consult with emerging local leaders in their planning and implementation of actions to address an issue.</a:t>
            </a:r>
            <a:endParaRPr lang="en-US" sz="14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Mentoring:</a:t>
            </a:r>
            <a:r>
              <a:rPr lang="en-US" sz="2000">
                <a:solidFill>
                  <a:schemeClr val="tx1">
                    <a:lumMod val="75000"/>
                    <a:lumOff val="25000"/>
                  </a:schemeClr>
                </a:solidFill>
                <a:latin typeface="Calibri" charset="0"/>
                <a:ea typeface="+mn-ea"/>
                <a:cs typeface="+mn-cs"/>
              </a:rPr>
              <a:t>  </a:t>
            </a:r>
            <a:r>
              <a:rPr lang="en-US" sz="2000" b="1">
                <a:solidFill>
                  <a:schemeClr val="tx1">
                    <a:lumMod val="75000"/>
                    <a:lumOff val="25000"/>
                  </a:schemeClr>
                </a:solidFill>
                <a:latin typeface="Calibri" charset="0"/>
                <a:ea typeface="+mn-ea"/>
                <a:cs typeface="+mn-cs"/>
              </a:rPr>
              <a:t>The ability to assist community members to identify personal strengths and social and structural resources that they can develop further and use to enhance empowerment, community engagement, and leadership.</a:t>
            </a:r>
            <a:endParaRPr lang="en-US" sz="20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Advise, model, and support leaders from the community, to help them identify and use their own best style of collaborative leadership.</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Teach and facilitate effective methods of energizing others to participate in community issues.</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Encourage critical feedback; models, and practice critical reflection on one’s own work.</a:t>
            </a:r>
          </a:p>
          <a:p>
            <a:pPr fontAlgn="auto">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Adapt one’s own style of collaborative leadership to community issues, cultures, and context. </a:t>
            </a:r>
          </a:p>
        </p:txBody>
      </p:sp>
    </p:spTree>
    <p:extLst>
      <p:ext uri="{BB962C8B-B14F-4D97-AF65-F5344CB8AC3E}">
        <p14:creationId xmlns:p14="http://schemas.microsoft.com/office/powerpoint/2010/main" val="112338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a:latin typeface="Calibri" charset="0"/>
              </a:rPr>
              <a:t>9. Small and Large Group Processes</a:t>
            </a:r>
            <a:endParaRPr lang="en-US">
              <a:latin typeface="Calibri" charset="0"/>
            </a:endParaRPr>
          </a:p>
        </p:txBody>
      </p:sp>
      <p:sp>
        <p:nvSpPr>
          <p:cNvPr id="27650" name="Content Placeholder 2"/>
          <p:cNvSpPr>
            <a:spLocks noGrp="1"/>
          </p:cNvSpPr>
          <p:nvPr>
            <p:ph idx="1"/>
          </p:nvPr>
        </p:nvSpPr>
        <p:spPr/>
        <p:txBody>
          <a:bodyPr/>
          <a:lstStyle/>
          <a:p>
            <a:r>
              <a:rPr lang="en-US" sz="2800" b="1">
                <a:latin typeface="Calibri" charset="0"/>
              </a:rPr>
              <a:t>The ability to intervene in small and large group processes, in order to facilitate the capacity of community groups to work together productively.</a:t>
            </a:r>
            <a:endParaRPr lang="en-US" sz="2800">
              <a:latin typeface="Calibri" charset="0"/>
            </a:endParaRPr>
          </a:p>
          <a:p>
            <a:r>
              <a:rPr lang="en-US" sz="2800">
                <a:latin typeface="Calibri" charset="0"/>
              </a:rPr>
              <a:t>Utilize effective interpersonal communication skills.</a:t>
            </a:r>
          </a:p>
          <a:p>
            <a:r>
              <a:rPr lang="en-US" sz="2800">
                <a:latin typeface="Calibri" charset="0"/>
              </a:rPr>
              <a:t>Facilitate meetings, group decision-making, and consensus building.</a:t>
            </a:r>
          </a:p>
          <a:p>
            <a:r>
              <a:rPr lang="en-US" sz="2800">
                <a:latin typeface="Calibri" charset="0"/>
              </a:rPr>
              <a:t>Provide conflict analysis, assist with conflict resolution.</a:t>
            </a:r>
          </a:p>
          <a:p>
            <a:endParaRPr lang="en-US" sz="2800">
              <a:latin typeface="Calibri" charset="0"/>
            </a:endParaRPr>
          </a:p>
        </p:txBody>
      </p:sp>
      <p:sp>
        <p:nvSpPr>
          <p:cNvPr id="5" name="Slide Number Placeholder 4"/>
          <p:cNvSpPr>
            <a:spLocks noGrp="1"/>
          </p:cNvSpPr>
          <p:nvPr>
            <p:ph type="sldNum" sz="quarter" idx="12"/>
          </p:nvPr>
        </p:nvSpPr>
        <p:spPr/>
        <p:txBody>
          <a:bodyPr/>
          <a:lstStyle/>
          <a:p>
            <a:pPr>
              <a:defRPr/>
            </a:pPr>
            <a:fld id="{6A62F452-EE49-9F4F-A08E-4A9E3139FBDA}" type="slidenum">
              <a:rPr lang="en-US"/>
              <a:pPr>
                <a:defRPr/>
              </a:pPr>
              <a:t>23</a:t>
            </a:fld>
            <a:endParaRPr lang="en-US"/>
          </a:p>
        </p:txBody>
      </p:sp>
    </p:spTree>
    <p:extLst>
      <p:ext uri="{BB962C8B-B14F-4D97-AF65-F5344CB8AC3E}">
        <p14:creationId xmlns:p14="http://schemas.microsoft.com/office/powerpoint/2010/main" val="7429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81000"/>
            <a:ext cx="8229600" cy="792163"/>
          </a:xfrm>
        </p:spPr>
        <p:txBody>
          <a:bodyPr/>
          <a:lstStyle/>
          <a:p>
            <a:r>
              <a:rPr lang="en-US" b="1" dirty="0">
                <a:latin typeface="Calibri" charset="0"/>
              </a:rPr>
              <a:t>10. Resource Development</a:t>
            </a:r>
            <a:endParaRPr lang="en-US" dirty="0">
              <a:latin typeface="Calibri" charset="0"/>
            </a:endParaRPr>
          </a:p>
        </p:txBody>
      </p:sp>
      <p:sp>
        <p:nvSpPr>
          <p:cNvPr id="43010" name="Content Placeholder 2"/>
          <p:cNvSpPr>
            <a:spLocks noGrp="1"/>
          </p:cNvSpPr>
          <p:nvPr>
            <p:ph idx="1"/>
          </p:nvPr>
        </p:nvSpPr>
        <p:spPr>
          <a:xfrm>
            <a:off x="266700" y="1620838"/>
            <a:ext cx="8610600" cy="5211762"/>
          </a:xfrm>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400" b="1" dirty="0">
                <a:solidFill>
                  <a:schemeClr val="tx1">
                    <a:lumMod val="75000"/>
                    <a:lumOff val="25000"/>
                  </a:schemeClr>
                </a:solidFill>
                <a:latin typeface="Calibri" charset="0"/>
                <a:ea typeface="+mn-ea"/>
                <a:cs typeface="+mn-cs"/>
              </a:rPr>
              <a:t>The ability to identify and integrate use of human and material resources, including community assets and social capital.</a:t>
            </a:r>
            <a:endParaRPr lang="en-US" sz="24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Conduct a community assessment of needs, resources and assets that facilitate organizational and program sustainability.</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Translate knowledge of needs and assets into specific funding aims.</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Develop relationships and partnerships with funding agencies, organizations, and foundations.</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Utilize effective grant writing and fundraising skills. </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Build capacity to ensure compliance with requirements of grants and resources received.</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Develop and present an evaluation plan. </a:t>
            </a:r>
          </a:p>
        </p:txBody>
      </p:sp>
      <p:sp>
        <p:nvSpPr>
          <p:cNvPr id="5" name="Slide Number Placeholder 4"/>
          <p:cNvSpPr>
            <a:spLocks noGrp="1"/>
          </p:cNvSpPr>
          <p:nvPr>
            <p:ph type="sldNum" sz="quarter" idx="12"/>
          </p:nvPr>
        </p:nvSpPr>
        <p:spPr/>
        <p:txBody>
          <a:bodyPr/>
          <a:lstStyle/>
          <a:p>
            <a:pPr>
              <a:defRPr/>
            </a:pPr>
            <a:fld id="{D121499A-CD54-5743-9AFA-C139DFE57619}" type="slidenum">
              <a:rPr lang="en-US"/>
              <a:pPr>
                <a:defRPr/>
              </a:pPr>
              <a:t>24</a:t>
            </a:fld>
            <a:endParaRPr lang="en-US"/>
          </a:p>
        </p:txBody>
      </p:sp>
    </p:spTree>
    <p:extLst>
      <p:ext uri="{BB962C8B-B14F-4D97-AF65-F5344CB8AC3E}">
        <p14:creationId xmlns:p14="http://schemas.microsoft.com/office/powerpoint/2010/main" val="97825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28600" y="76200"/>
            <a:ext cx="8763000" cy="1447800"/>
          </a:xfrm>
        </p:spPr>
        <p:txBody>
          <a:bodyPr/>
          <a:lstStyle/>
          <a:p>
            <a:r>
              <a:rPr lang="en-US" b="1" dirty="0">
                <a:latin typeface="Calibri" charset="0"/>
              </a:rPr>
              <a:t>11. Consultation and Organizational Development</a:t>
            </a:r>
            <a:endParaRPr lang="en-US" dirty="0">
              <a:latin typeface="Calibri" charset="0"/>
            </a:endParaRPr>
          </a:p>
        </p:txBody>
      </p:sp>
      <p:sp>
        <p:nvSpPr>
          <p:cNvPr id="44034" name="Content Placeholder 2"/>
          <p:cNvSpPr>
            <a:spLocks noGrp="1"/>
          </p:cNvSpPr>
          <p:nvPr>
            <p:ph idx="1"/>
          </p:nvPr>
        </p:nvSpPr>
        <p:spPr>
          <a:xfrm>
            <a:off x="457200" y="1905000"/>
            <a:ext cx="8229600" cy="4678363"/>
          </a:xfrm>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The ability to facilitate growth of an organization’s capacity to attain its goals.</a:t>
            </a:r>
            <a:endParaRPr lang="en-US" sz="28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Assess organizational capacity, issues, needs, and assets.</a:t>
            </a: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Create and sustain effective partnerships with organization members.</a:t>
            </a: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Facilitate organizational learning, problem-solving, and decision-making.</a:t>
            </a: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Facilitate collaborative strategic planning of organizational goals, desired outcomes, and action initiatives.</a:t>
            </a:r>
          </a:p>
          <a:p>
            <a:pPr fontAlgn="auto">
              <a:spcAft>
                <a:spcPts val="0"/>
              </a:spcAft>
              <a:buClr>
                <a:schemeClr val="tx1">
                  <a:lumMod val="75000"/>
                  <a:lumOff val="25000"/>
                </a:schemeClr>
              </a:buClr>
              <a:buFont typeface="Wingdings 2" pitchFamily="18" charset="2"/>
              <a:buChar char=""/>
              <a:defRPr/>
            </a:pPr>
            <a:endParaRPr lang="en-US" sz="2800" dirty="0">
              <a:solidFill>
                <a:schemeClr val="tx1">
                  <a:lumMod val="75000"/>
                  <a:lumOff val="25000"/>
                </a:schemeClr>
              </a:solidFill>
              <a:latin typeface="Calibri" charset="0"/>
              <a:ea typeface="+mn-ea"/>
              <a:cs typeface="+mn-cs"/>
            </a:endParaRPr>
          </a:p>
        </p:txBody>
      </p:sp>
      <p:sp>
        <p:nvSpPr>
          <p:cNvPr id="5" name="Slide Number Placeholder 4"/>
          <p:cNvSpPr>
            <a:spLocks noGrp="1"/>
          </p:cNvSpPr>
          <p:nvPr>
            <p:ph type="sldNum" sz="quarter" idx="12"/>
          </p:nvPr>
        </p:nvSpPr>
        <p:spPr/>
        <p:txBody>
          <a:bodyPr/>
          <a:lstStyle/>
          <a:p>
            <a:pPr>
              <a:defRPr/>
            </a:pPr>
            <a:fld id="{5C90A5C8-215C-894F-9C56-73CA073AC560}" type="slidenum">
              <a:rPr lang="en-US"/>
              <a:pPr>
                <a:defRPr/>
              </a:pPr>
              <a:t>25</a:t>
            </a:fld>
            <a:endParaRPr lang="en-US"/>
          </a:p>
        </p:txBody>
      </p:sp>
    </p:spTree>
    <p:extLst>
      <p:ext uri="{BB962C8B-B14F-4D97-AF65-F5344CB8AC3E}">
        <p14:creationId xmlns:p14="http://schemas.microsoft.com/office/powerpoint/2010/main" val="326478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152400"/>
            <a:ext cx="8229600" cy="1295400"/>
          </a:xfrm>
        </p:spPr>
        <p:txBody>
          <a:bodyPr/>
          <a:lstStyle/>
          <a:p>
            <a:r>
              <a:rPr lang="en-US" b="1" dirty="0">
                <a:latin typeface="Calibri" charset="0"/>
              </a:rPr>
              <a:t>12. Collaboration and Coalition Development</a:t>
            </a:r>
            <a:endParaRPr lang="en-US" dirty="0">
              <a:latin typeface="Calibri" charset="0"/>
            </a:endParaRPr>
          </a:p>
        </p:txBody>
      </p:sp>
      <p:sp>
        <p:nvSpPr>
          <p:cNvPr id="45058" name="Content Placeholder 2"/>
          <p:cNvSpPr>
            <a:spLocks noGrp="1"/>
          </p:cNvSpPr>
          <p:nvPr>
            <p:ph idx="1"/>
          </p:nvPr>
        </p:nvSpPr>
        <p:spPr>
          <a:xfrm>
            <a:off x="228600" y="1706562"/>
            <a:ext cx="8686800" cy="4830763"/>
          </a:xfrm>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400" b="1" dirty="0">
                <a:solidFill>
                  <a:schemeClr val="tx1">
                    <a:lumMod val="75000"/>
                    <a:lumOff val="25000"/>
                  </a:schemeClr>
                </a:solidFill>
                <a:latin typeface="Calibri" charset="0"/>
                <a:ea typeface="+mn-ea"/>
                <a:cs typeface="+mn-cs"/>
              </a:rPr>
              <a:t>The ability to help groups with common interests and goals to do together what they cannot do apart. </a:t>
            </a:r>
            <a:endParaRPr lang="en-US" sz="24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Develop and maintain a network of constructive work partnerships with clients, residents, organizations, communities, and other stakeholder groups.</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Communicate the value of lived, experiential knowledge of community members, especially those most affected by an issue, and facilitate use of that knowledge in coalition work.</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Facilitate inclusive coalition membership and discussion that represents views of all segments of the community.</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Facilitate community member efforts to identify community issues, resources, and goals for collective action.</a:t>
            </a:r>
          </a:p>
          <a:p>
            <a:pPr fontAlgn="auto">
              <a:spcAft>
                <a:spcPts val="0"/>
              </a:spcAft>
              <a:buClr>
                <a:schemeClr val="tx1">
                  <a:lumMod val="75000"/>
                  <a:lumOff val="25000"/>
                </a:schemeClr>
              </a:buClr>
              <a:buFont typeface="Wingdings 2" pitchFamily="18" charset="2"/>
              <a:buChar char=""/>
              <a:defRPr/>
            </a:pPr>
            <a:r>
              <a:rPr lang="en-US" sz="2400" dirty="0">
                <a:solidFill>
                  <a:schemeClr val="tx1">
                    <a:lumMod val="75000"/>
                    <a:lumOff val="25000"/>
                  </a:schemeClr>
                </a:solidFill>
                <a:latin typeface="Calibri" charset="0"/>
                <a:ea typeface="+mn-ea"/>
                <a:cs typeface="+mn-cs"/>
              </a:rPr>
              <a:t>Negotiate goals of work and mediate partnerships for collective actions. </a:t>
            </a:r>
          </a:p>
        </p:txBody>
      </p:sp>
      <p:sp>
        <p:nvSpPr>
          <p:cNvPr id="5" name="Slide Number Placeholder 4"/>
          <p:cNvSpPr>
            <a:spLocks noGrp="1"/>
          </p:cNvSpPr>
          <p:nvPr>
            <p:ph type="sldNum" sz="quarter" idx="12"/>
          </p:nvPr>
        </p:nvSpPr>
        <p:spPr/>
        <p:txBody>
          <a:bodyPr/>
          <a:lstStyle/>
          <a:p>
            <a:pPr>
              <a:defRPr/>
            </a:pPr>
            <a:fld id="{7193391F-DEF3-D44B-B6D3-42168E87D4DE}" type="slidenum">
              <a:rPr lang="en-US"/>
              <a:pPr>
                <a:defRPr/>
              </a:pPr>
              <a:t>26</a:t>
            </a:fld>
            <a:endParaRPr lang="en-US"/>
          </a:p>
        </p:txBody>
      </p:sp>
    </p:spTree>
    <p:extLst>
      <p:ext uri="{BB962C8B-B14F-4D97-AF65-F5344CB8AC3E}">
        <p14:creationId xmlns:p14="http://schemas.microsoft.com/office/powerpoint/2010/main" val="29843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b="1">
                <a:latin typeface="Calibri" charset="0"/>
              </a:rPr>
              <a:t>13. Community Development </a:t>
            </a:r>
            <a:endParaRPr lang="en-US">
              <a:latin typeface="Calibri" charset="0"/>
            </a:endParaRPr>
          </a:p>
        </p:txBody>
      </p:sp>
      <p:sp>
        <p:nvSpPr>
          <p:cNvPr id="46082" name="Content Placeholder 2"/>
          <p:cNvSpPr>
            <a:spLocks noGrp="1"/>
          </p:cNvSpPr>
          <p:nvPr>
            <p:ph idx="1"/>
          </p:nvPr>
        </p:nvSpPr>
        <p:spPr/>
        <p:txBody>
          <a:bodyPr rtlCol="0">
            <a:normAutofit fontScale="92500"/>
          </a:bodyPr>
          <a:lstStyle/>
          <a:p>
            <a:pPr fontAlgn="auto">
              <a:spcAft>
                <a:spcPts val="0"/>
              </a:spcAft>
              <a:buClr>
                <a:schemeClr val="tx1">
                  <a:lumMod val="75000"/>
                  <a:lumOff val="25000"/>
                </a:schemeClr>
              </a:buClr>
              <a:buFont typeface="Wingdings 2" pitchFamily="18" charset="2"/>
              <a:buChar char=""/>
              <a:defRPr/>
            </a:pPr>
            <a:r>
              <a:rPr lang="en-US" sz="2800" b="1">
                <a:solidFill>
                  <a:schemeClr val="tx1">
                    <a:lumMod val="75000"/>
                    <a:lumOff val="25000"/>
                  </a:schemeClr>
                </a:solidFill>
                <a:latin typeface="Calibri" charset="0"/>
                <a:ea typeface="+mn-ea"/>
                <a:cs typeface="+mn-cs"/>
              </a:rPr>
              <a:t>The ability to help a community develop a vision and take actions toward becoming a healthy community.</a:t>
            </a:r>
            <a:endParaRPr lang="en-US" sz="28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Facilitate community participation in community improvement efforts and decision-making.</a:t>
            </a: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Enhance the development of community leadership.</a:t>
            </a: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Facilitate community efforts to identify community issues, resources, and goals for collective action.</a:t>
            </a: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Promote sustainability, self-sufficiency, and empowerment of community-led organizations. </a:t>
            </a:r>
          </a:p>
        </p:txBody>
      </p:sp>
      <p:sp>
        <p:nvSpPr>
          <p:cNvPr id="5" name="Slide Number Placeholder 4"/>
          <p:cNvSpPr>
            <a:spLocks noGrp="1"/>
          </p:cNvSpPr>
          <p:nvPr>
            <p:ph type="sldNum" sz="quarter" idx="12"/>
          </p:nvPr>
        </p:nvSpPr>
        <p:spPr/>
        <p:txBody>
          <a:bodyPr/>
          <a:lstStyle/>
          <a:p>
            <a:pPr>
              <a:defRPr/>
            </a:pPr>
            <a:fld id="{7CCB6F73-DAAB-EE4F-820B-5A933C403D5B}" type="slidenum">
              <a:rPr lang="en-US"/>
              <a:pPr>
                <a:defRPr/>
              </a:pPr>
              <a:t>27</a:t>
            </a:fld>
            <a:endParaRPr lang="en-US"/>
          </a:p>
        </p:txBody>
      </p:sp>
    </p:spTree>
    <p:extLst>
      <p:ext uri="{BB962C8B-B14F-4D97-AF65-F5344CB8AC3E}">
        <p14:creationId xmlns:p14="http://schemas.microsoft.com/office/powerpoint/2010/main" val="1502327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b="1">
                <a:latin typeface="Calibri" charset="0"/>
              </a:rPr>
              <a:t>14. Community Organizing and Community Advocacy</a:t>
            </a:r>
            <a:endParaRPr lang="en-US">
              <a:latin typeface="Calibri" charset="0"/>
            </a:endParaRPr>
          </a:p>
        </p:txBody>
      </p:sp>
      <p:sp>
        <p:nvSpPr>
          <p:cNvPr id="47106" name="Content Placeholder 2"/>
          <p:cNvSpPr>
            <a:spLocks noGrp="1"/>
          </p:cNvSpPr>
          <p:nvPr>
            <p:ph idx="1"/>
          </p:nvPr>
        </p:nvSpPr>
        <p:spPr/>
        <p:txBody>
          <a:bodyPr rtlCol="0">
            <a:normAutofit lnSpcReduction="10000"/>
          </a:bodyPr>
          <a:lstStyle/>
          <a:p>
            <a:pPr fontAlgn="auto">
              <a:spcAft>
                <a:spcPts val="0"/>
              </a:spcAft>
              <a:buClr>
                <a:schemeClr val="tx1">
                  <a:lumMod val="75000"/>
                  <a:lumOff val="25000"/>
                </a:schemeClr>
              </a:buClr>
              <a:buFont typeface="Wingdings 2" pitchFamily="18" charset="2"/>
              <a:buChar char=""/>
              <a:defRPr/>
            </a:pPr>
            <a:r>
              <a:rPr lang="en-US" sz="2800" b="1">
                <a:solidFill>
                  <a:schemeClr val="tx1">
                    <a:lumMod val="75000"/>
                    <a:lumOff val="25000"/>
                  </a:schemeClr>
                </a:solidFill>
                <a:latin typeface="Calibri" charset="0"/>
                <a:ea typeface="+mn-ea"/>
                <a:cs typeface="+mn-cs"/>
              </a:rPr>
              <a:t>The ability to work collaboratively with community members to gain the power to improve conditions affecting their community.</a:t>
            </a:r>
            <a:endParaRPr lang="en-US" sz="28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Facilitate community efforts to identify community issues, resources, and goals for collective action.</a:t>
            </a: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Help organize collective efforts by community members, and facilitate community building of action plans.</a:t>
            </a:r>
          </a:p>
          <a:p>
            <a:pPr fontAlgn="auto">
              <a:spcAft>
                <a:spcPts val="0"/>
              </a:spcAft>
              <a:buClr>
                <a:schemeClr val="tx1">
                  <a:lumMod val="75000"/>
                  <a:lumOff val="25000"/>
                </a:schemeClr>
              </a:buClr>
              <a:buFont typeface="Wingdings 2" pitchFamily="18" charset="2"/>
              <a:buChar char=""/>
              <a:defRPr/>
            </a:pPr>
            <a:r>
              <a:rPr lang="en-US" sz="2800">
                <a:solidFill>
                  <a:schemeClr val="tx1">
                    <a:lumMod val="75000"/>
                    <a:lumOff val="25000"/>
                  </a:schemeClr>
                </a:solidFill>
                <a:latin typeface="Calibri" charset="0"/>
                <a:ea typeface="+mn-ea"/>
                <a:cs typeface="+mn-cs"/>
              </a:rPr>
              <a:t>Assist community members in taking sustained collective action to bring about systems change. </a:t>
            </a:r>
          </a:p>
        </p:txBody>
      </p:sp>
      <p:sp>
        <p:nvSpPr>
          <p:cNvPr id="5" name="Slide Number Placeholder 4"/>
          <p:cNvSpPr>
            <a:spLocks noGrp="1"/>
          </p:cNvSpPr>
          <p:nvPr>
            <p:ph type="sldNum" sz="quarter" idx="12"/>
          </p:nvPr>
        </p:nvSpPr>
        <p:spPr/>
        <p:txBody>
          <a:bodyPr/>
          <a:lstStyle/>
          <a:p>
            <a:pPr>
              <a:defRPr/>
            </a:pPr>
            <a:fld id="{BE4A6353-C54D-3A44-A131-547796FDA1EB}" type="slidenum">
              <a:rPr lang="en-US"/>
              <a:pPr>
                <a:defRPr/>
              </a:pPr>
              <a:t>28</a:t>
            </a:fld>
            <a:endParaRPr lang="en-US"/>
          </a:p>
        </p:txBody>
      </p:sp>
    </p:spTree>
    <p:extLst>
      <p:ext uri="{BB962C8B-B14F-4D97-AF65-F5344CB8AC3E}">
        <p14:creationId xmlns:p14="http://schemas.microsoft.com/office/powerpoint/2010/main" val="164813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 y="0"/>
            <a:ext cx="8839200" cy="1752600"/>
          </a:xfrm>
        </p:spPr>
        <p:txBody>
          <a:bodyPr/>
          <a:lstStyle/>
          <a:p>
            <a:r>
              <a:rPr lang="en-US" b="1" dirty="0">
                <a:latin typeface="Calibri" charset="0"/>
              </a:rPr>
              <a:t>15. Public Policy Analysis, Development and Advocacy</a:t>
            </a:r>
            <a:endParaRPr lang="en-US" dirty="0">
              <a:latin typeface="Calibri" charset="0"/>
            </a:endParaRPr>
          </a:p>
        </p:txBody>
      </p:sp>
      <p:sp>
        <p:nvSpPr>
          <p:cNvPr id="48130" name="Content Placeholder 2"/>
          <p:cNvSpPr>
            <a:spLocks noGrp="1"/>
          </p:cNvSpPr>
          <p:nvPr>
            <p:ph idx="1"/>
          </p:nvPr>
        </p:nvSpPr>
        <p:spPr>
          <a:xfrm>
            <a:off x="457200" y="2286000"/>
            <a:ext cx="8001000" cy="4114800"/>
          </a:xfrm>
        </p:spPr>
        <p:txBody>
          <a:bodyPr rtlCol="0">
            <a:normAutofit fontScale="92500"/>
          </a:bodyPr>
          <a:lstStyle/>
          <a:p>
            <a:pPr fontAlgn="auto">
              <a:spcAft>
                <a:spcPts val="0"/>
              </a:spcAft>
              <a:buClr>
                <a:schemeClr val="tx1">
                  <a:lumMod val="75000"/>
                  <a:lumOff val="25000"/>
                </a:schemeClr>
              </a:buClr>
              <a:buFont typeface="Wingdings 2" pitchFamily="18" charset="2"/>
              <a:buChar char=""/>
              <a:defRPr/>
            </a:pPr>
            <a:r>
              <a:rPr lang="en-US" sz="2800" b="1" dirty="0">
                <a:solidFill>
                  <a:schemeClr val="tx1">
                    <a:lumMod val="75000"/>
                    <a:lumOff val="25000"/>
                  </a:schemeClr>
                </a:solidFill>
                <a:latin typeface="Calibri" charset="0"/>
                <a:ea typeface="+mn-ea"/>
                <a:cs typeface="+mn-cs"/>
              </a:rPr>
              <a:t>The ability to build and sustain effective communication and working relationships with policy makers, elected officials, and community leaders.</a:t>
            </a:r>
            <a:endParaRPr lang="en-US" sz="2800" dirty="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Write policy briefs, present testimony, draft policies, and consult with policy makers, including elected officials, at federal, state/province, and local levels.</a:t>
            </a: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Translate research findings into useful information and recommendations for policy.</a:t>
            </a:r>
          </a:p>
          <a:p>
            <a:pPr fontAlgn="auto">
              <a:spcAft>
                <a:spcPts val="0"/>
              </a:spcAft>
              <a:buClr>
                <a:schemeClr val="tx1">
                  <a:lumMod val="75000"/>
                  <a:lumOff val="25000"/>
                </a:schemeClr>
              </a:buClr>
              <a:buFont typeface="Wingdings 2" pitchFamily="18" charset="2"/>
              <a:buChar char=""/>
              <a:defRPr/>
            </a:pPr>
            <a:r>
              <a:rPr lang="en-US" sz="2800" dirty="0">
                <a:solidFill>
                  <a:schemeClr val="tx1">
                    <a:lumMod val="75000"/>
                    <a:lumOff val="25000"/>
                  </a:schemeClr>
                </a:solidFill>
                <a:latin typeface="Calibri" charset="0"/>
                <a:ea typeface="+mn-ea"/>
                <a:cs typeface="+mn-cs"/>
              </a:rPr>
              <a:t>Build coalitions to advocate for policy changes.</a:t>
            </a:r>
          </a:p>
          <a:p>
            <a:pPr fontAlgn="auto">
              <a:spcAft>
                <a:spcPts val="0"/>
              </a:spcAft>
              <a:buClr>
                <a:schemeClr val="tx1">
                  <a:lumMod val="75000"/>
                  <a:lumOff val="25000"/>
                </a:schemeClr>
              </a:buClr>
              <a:buFont typeface="Wingdings 2" pitchFamily="18" charset="2"/>
              <a:buChar char=""/>
              <a:defRPr/>
            </a:pPr>
            <a:endParaRPr lang="en-US" sz="2800" dirty="0">
              <a:solidFill>
                <a:schemeClr val="tx1">
                  <a:lumMod val="75000"/>
                  <a:lumOff val="25000"/>
                </a:schemeClr>
              </a:solidFill>
              <a:latin typeface="Calibri" charset="0"/>
              <a:ea typeface="+mn-ea"/>
              <a:cs typeface="+mn-cs"/>
            </a:endParaRPr>
          </a:p>
        </p:txBody>
      </p:sp>
      <p:sp>
        <p:nvSpPr>
          <p:cNvPr id="5" name="Slide Number Placeholder 4"/>
          <p:cNvSpPr>
            <a:spLocks noGrp="1"/>
          </p:cNvSpPr>
          <p:nvPr>
            <p:ph type="sldNum" sz="quarter" idx="12"/>
          </p:nvPr>
        </p:nvSpPr>
        <p:spPr/>
        <p:txBody>
          <a:bodyPr/>
          <a:lstStyle/>
          <a:p>
            <a:pPr>
              <a:defRPr/>
            </a:pPr>
            <a:fld id="{F61EBB1E-5842-924F-9BFF-D44E3525C5B8}" type="slidenum">
              <a:rPr lang="en-US"/>
              <a:pPr>
                <a:defRPr/>
              </a:pPr>
              <a:t>29</a:t>
            </a:fld>
            <a:endParaRPr lang="en-US"/>
          </a:p>
        </p:txBody>
      </p:sp>
    </p:spTree>
    <p:extLst>
      <p:ext uri="{BB962C8B-B14F-4D97-AF65-F5344CB8AC3E}">
        <p14:creationId xmlns:p14="http://schemas.microsoft.com/office/powerpoint/2010/main" val="188136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lstStyle/>
          <a:p>
            <a:r>
              <a:rPr lang="en-US" sz="2800" dirty="0"/>
              <a:t>Levine, M., Perkins, D.D., &amp;  Perkins, D.V. (2005). </a:t>
            </a:r>
            <a:r>
              <a:rPr lang="en-US" sz="2800" i="1" dirty="0"/>
              <a:t>Principles of community psychology: Perspectives and Applications </a:t>
            </a:r>
            <a:r>
              <a:rPr lang="en-US" sz="2800" dirty="0"/>
              <a:t>(3rd ed.). New York: Oxford University Press. </a:t>
            </a:r>
            <a:r>
              <a:rPr lang="en-US" sz="2800" dirty="0" smtClean="0"/>
              <a:t>[published in China this summer]</a:t>
            </a: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8" y="2209800"/>
            <a:ext cx="9429208" cy="4114800"/>
          </a:xfrm>
        </p:spPr>
      </p:pic>
    </p:spTree>
    <p:extLst>
      <p:ext uri="{BB962C8B-B14F-4D97-AF65-F5344CB8AC3E}">
        <p14:creationId xmlns:p14="http://schemas.microsoft.com/office/powerpoint/2010/main" val="47874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 y="0"/>
            <a:ext cx="8686800" cy="990600"/>
          </a:xfrm>
        </p:spPr>
        <p:txBody>
          <a:bodyPr/>
          <a:lstStyle/>
          <a:p>
            <a:r>
              <a:rPr lang="en-US" sz="3200" b="1">
                <a:latin typeface="Calibri" charset="0"/>
              </a:rPr>
              <a:t>16. Community Education, Information Dissemination, &amp; Building Public Awareness</a:t>
            </a:r>
            <a:endParaRPr lang="en-US" sz="3200">
              <a:latin typeface="Calibri" charset="0"/>
            </a:endParaRPr>
          </a:p>
        </p:txBody>
      </p:sp>
      <p:sp>
        <p:nvSpPr>
          <p:cNvPr id="49154" name="Content Placeholder 2"/>
          <p:cNvSpPr>
            <a:spLocks noGrp="1"/>
          </p:cNvSpPr>
          <p:nvPr>
            <p:ph idx="1"/>
          </p:nvPr>
        </p:nvSpPr>
        <p:spPr>
          <a:xfrm>
            <a:off x="152400" y="990600"/>
            <a:ext cx="8915400" cy="5791200"/>
          </a:xfrm>
        </p:spPr>
        <p:txBody>
          <a:bodyPr rtlCol="0">
            <a:normAutofit/>
          </a:bodyPr>
          <a:lstStyle/>
          <a:p>
            <a:pPr fontAlgn="auto">
              <a:spcBef>
                <a:spcPts val="200"/>
              </a:spcBef>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The ability to communicate information to various segments of the public, to strengthen competencies and awareness, or for advocacy. To give community psychology away.</a:t>
            </a:r>
            <a:endParaRPr lang="en-US" sz="2000">
              <a:solidFill>
                <a:schemeClr val="tx1">
                  <a:lumMod val="75000"/>
                  <a:lumOff val="25000"/>
                </a:schemeClr>
              </a:solidFill>
              <a:latin typeface="Calibri" charset="0"/>
              <a:ea typeface="+mn-ea"/>
              <a:cs typeface="+mn-cs"/>
            </a:endParaRPr>
          </a:p>
          <a:p>
            <a:pPr fontAlgn="auto">
              <a:spcBef>
                <a:spcPts val="200"/>
              </a:spcBef>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Communication:</a:t>
            </a:r>
            <a:endParaRPr lang="en-US" sz="2000">
              <a:solidFill>
                <a:schemeClr val="tx1">
                  <a:lumMod val="75000"/>
                  <a:lumOff val="25000"/>
                </a:schemeClr>
              </a:solidFill>
              <a:latin typeface="Calibri" charset="0"/>
              <a:ea typeface="+mn-ea"/>
              <a:cs typeface="+mn-cs"/>
            </a:endParaRPr>
          </a:p>
          <a:p>
            <a:pPr fontAlgn="auto">
              <a:spcBef>
                <a:spcPts val="200"/>
              </a:spcBef>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Provide information to community members through educational approaches to strengthen their capacity for independent action and to empower them to act on behalf of other community members.</a:t>
            </a:r>
          </a:p>
          <a:p>
            <a:pPr fontAlgn="auto">
              <a:spcBef>
                <a:spcPts val="200"/>
              </a:spcBef>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Engage diverse groups (community members, professionals, managers, coalitions, journalists, news media) in dialogue about information through consultation, public speaking, writing, and media (e.g., community forums, press releases, public service announcements, social media).</a:t>
            </a:r>
          </a:p>
          <a:p>
            <a:pPr fontAlgn="auto">
              <a:spcBef>
                <a:spcPts val="200"/>
              </a:spcBef>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Diffusion of Innovation:</a:t>
            </a:r>
            <a:endParaRPr lang="en-US" sz="2000">
              <a:solidFill>
                <a:schemeClr val="tx1">
                  <a:lumMod val="75000"/>
                  <a:lumOff val="25000"/>
                </a:schemeClr>
              </a:solidFill>
              <a:latin typeface="Calibri" charset="0"/>
              <a:ea typeface="+mn-ea"/>
              <a:cs typeface="+mn-cs"/>
            </a:endParaRPr>
          </a:p>
          <a:p>
            <a:pPr fontAlgn="auto">
              <a:spcBef>
                <a:spcPts val="200"/>
              </a:spcBef>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Systematically identify stakeholders to receive information &amp; tailor message for their use.  </a:t>
            </a:r>
          </a:p>
          <a:p>
            <a:pPr fontAlgn="auto">
              <a:spcBef>
                <a:spcPts val="200"/>
              </a:spcBef>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Use training and technical assistance to develop capacity of individuals and organizations to use the innovation.</a:t>
            </a:r>
          </a:p>
          <a:p>
            <a:pPr fontAlgn="auto">
              <a:spcBef>
                <a:spcPts val="200"/>
              </a:spcBef>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Social Marketing:</a:t>
            </a:r>
            <a:endParaRPr lang="en-US" sz="2000">
              <a:solidFill>
                <a:schemeClr val="tx1">
                  <a:lumMod val="75000"/>
                  <a:lumOff val="25000"/>
                </a:schemeClr>
              </a:solidFill>
              <a:latin typeface="Calibri" charset="0"/>
              <a:ea typeface="+mn-ea"/>
              <a:cs typeface="+mn-cs"/>
            </a:endParaRPr>
          </a:p>
          <a:p>
            <a:pPr fontAlgn="auto">
              <a:spcBef>
                <a:spcPts val="200"/>
              </a:spcBef>
              <a:spcAft>
                <a:spcPts val="0"/>
              </a:spcAft>
              <a:buClr>
                <a:schemeClr val="tx1">
                  <a:lumMod val="75000"/>
                  <a:lumOff val="25000"/>
                </a:schemeClr>
              </a:buClr>
              <a:buFont typeface="Wingdings 2" pitchFamily="18" charset="2"/>
              <a:buChar char=""/>
              <a:defRPr/>
            </a:pPr>
            <a:r>
              <a:rPr lang="en-US" sz="1800">
                <a:solidFill>
                  <a:schemeClr val="tx1">
                    <a:lumMod val="75000"/>
                    <a:lumOff val="25000"/>
                  </a:schemeClr>
                </a:solidFill>
                <a:latin typeface="Calibri" charset="0"/>
                <a:ea typeface="+mn-ea"/>
                <a:cs typeface="+mn-cs"/>
              </a:rPr>
              <a:t>Identify interests of different stakeholders, tailor message and medium for each stakeholder audience, evaluate dissemination and use of information, re-evaluate stakeholder needs and interests, and revise programs as needed. </a:t>
            </a:r>
          </a:p>
        </p:txBody>
      </p:sp>
    </p:spTree>
    <p:extLst>
      <p:ext uri="{BB962C8B-B14F-4D97-AF65-F5344CB8AC3E}">
        <p14:creationId xmlns:p14="http://schemas.microsoft.com/office/powerpoint/2010/main" val="61761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14288"/>
            <a:ext cx="8229600" cy="595312"/>
          </a:xfrm>
        </p:spPr>
        <p:txBody>
          <a:bodyPr/>
          <a:lstStyle/>
          <a:p>
            <a:r>
              <a:rPr lang="en-US" sz="3600" b="1">
                <a:latin typeface="Calibri" charset="0"/>
              </a:rPr>
              <a:t>17. Participatory Community Research</a:t>
            </a:r>
            <a:endParaRPr lang="en-US" sz="3600">
              <a:latin typeface="Calibri" charset="0"/>
            </a:endParaRPr>
          </a:p>
        </p:txBody>
      </p:sp>
      <p:sp>
        <p:nvSpPr>
          <p:cNvPr id="50178" name="Content Placeholder 2"/>
          <p:cNvSpPr>
            <a:spLocks noGrp="1"/>
          </p:cNvSpPr>
          <p:nvPr>
            <p:ph idx="1"/>
          </p:nvPr>
        </p:nvSpPr>
        <p:spPr>
          <a:xfrm>
            <a:off x="152400" y="609600"/>
            <a:ext cx="8915400" cy="6096000"/>
          </a:xfrm>
        </p:spPr>
        <p:txBody>
          <a:bodyPr rtlCol="0">
            <a:normAutofit lnSpcReduction="10000"/>
          </a:bodyPr>
          <a:lstStyle/>
          <a:p>
            <a:pPr fontAlgn="auto">
              <a:spcBef>
                <a:spcPct val="0"/>
              </a:spcBef>
              <a:spcAft>
                <a:spcPts val="0"/>
              </a:spcAft>
              <a:buClr>
                <a:schemeClr val="tx1">
                  <a:lumMod val="75000"/>
                  <a:lumOff val="25000"/>
                </a:schemeClr>
              </a:buClr>
              <a:buFont typeface="Wingdings 2" pitchFamily="18" charset="2"/>
              <a:buChar char=""/>
              <a:defRPr/>
            </a:pPr>
            <a:r>
              <a:rPr lang="en-US" sz="2000" b="1">
                <a:solidFill>
                  <a:schemeClr val="tx1">
                    <a:lumMod val="75000"/>
                    <a:lumOff val="25000"/>
                  </a:schemeClr>
                </a:solidFill>
                <a:latin typeface="Calibri" charset="0"/>
                <a:ea typeface="+mn-ea"/>
                <a:cs typeface="+mn-cs"/>
              </a:rPr>
              <a:t>The ability to work with community partners to plan and conduct research</a:t>
            </a:r>
            <a:r>
              <a:rPr lang="en-US" sz="2000" b="1" i="1">
                <a:solidFill>
                  <a:schemeClr val="tx1">
                    <a:lumMod val="75000"/>
                    <a:lumOff val="25000"/>
                  </a:schemeClr>
                </a:solidFill>
                <a:latin typeface="Calibri" charset="0"/>
                <a:ea typeface="+mn-ea"/>
                <a:cs typeface="+mn-cs"/>
              </a:rPr>
              <a:t> </a:t>
            </a:r>
            <a:r>
              <a:rPr lang="en-US" sz="2000" b="1">
                <a:solidFill>
                  <a:schemeClr val="tx1">
                    <a:lumMod val="75000"/>
                    <a:lumOff val="25000"/>
                  </a:schemeClr>
                </a:solidFill>
                <a:latin typeface="Calibri" charset="0"/>
                <a:ea typeface="+mn-ea"/>
                <a:cs typeface="+mn-cs"/>
              </a:rPr>
              <a:t>that meet high standards of scientific evidence that are contextually appropriate, and to communicate the findings of that research in ways that promote community capacity to pursue community goals.</a:t>
            </a:r>
            <a:endParaRPr lang="en-US" sz="2000">
              <a:solidFill>
                <a:schemeClr val="tx1">
                  <a:lumMod val="75000"/>
                  <a:lumOff val="25000"/>
                </a:schemeClr>
              </a:solidFill>
              <a:latin typeface="Calibri" charset="0"/>
              <a:ea typeface="+mn-ea"/>
              <a:cs typeface="+mn-cs"/>
            </a:endParaRP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Provide communities with information regarding expectations of funding agencies and other stakeholders regarding scientific methods and research.</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Work with community groups to develop research and evaluation designs that balance the values of the community with values reflecting scientific standards.</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Employ diverse and rigorous methods in conducting research that is collaborative and inclusive, engaging community members throughout the research process.</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Conduct assessments of community issues, needs and assets, using qualitative, quantitative, and mixed methods, in partnership with community members and community organizations.</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Use qualitative, quantitative, and mixed methods appropriate to the context and purposes of the community research.</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Employ data analytic approaches that take into account multi-level contextual influences on behavior, use variable-centered or person-centered approaches as appropriate, and, if possible, examine influences longitudinally.</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Communicate findings and translate research in a way that has utility for practitioners and all relevant stakeholders.</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Use research-based information to promote community and organizational learning, shared decision making, and collective empowerment.</a:t>
            </a:r>
          </a:p>
          <a:p>
            <a:pPr fontAlgn="auto">
              <a:spcBef>
                <a:spcPct val="0"/>
              </a:spcBef>
              <a:spcAft>
                <a:spcPts val="0"/>
              </a:spcAft>
              <a:buClr>
                <a:schemeClr val="tx1">
                  <a:lumMod val="75000"/>
                  <a:lumOff val="25000"/>
                </a:schemeClr>
              </a:buClr>
              <a:buFont typeface="Wingdings 2" pitchFamily="18" charset="2"/>
              <a:buChar char=""/>
              <a:defRPr/>
            </a:pPr>
            <a:r>
              <a:rPr lang="en-US" sz="1700">
                <a:solidFill>
                  <a:schemeClr val="tx1">
                    <a:lumMod val="75000"/>
                    <a:lumOff val="25000"/>
                  </a:schemeClr>
                </a:solidFill>
                <a:latin typeface="Calibri" charset="0"/>
                <a:ea typeface="+mn-ea"/>
                <a:cs typeface="+mn-cs"/>
              </a:rPr>
              <a:t>Utilize effective grant-writing skills, and build capacity to ensure compliance with requirements of grants and contracts. </a:t>
            </a:r>
          </a:p>
        </p:txBody>
      </p:sp>
      <p:sp>
        <p:nvSpPr>
          <p:cNvPr id="5" name="Slide Number Placeholder 4"/>
          <p:cNvSpPr>
            <a:spLocks noGrp="1"/>
          </p:cNvSpPr>
          <p:nvPr>
            <p:ph type="sldNum" sz="quarter" idx="12"/>
          </p:nvPr>
        </p:nvSpPr>
        <p:spPr/>
        <p:txBody>
          <a:bodyPr/>
          <a:lstStyle/>
          <a:p>
            <a:pPr>
              <a:defRPr/>
            </a:pPr>
            <a:fld id="{0532FD85-F671-8246-83FA-BB694EE1265A}" type="slidenum">
              <a:rPr lang="en-US"/>
              <a:pPr>
                <a:defRPr/>
              </a:pPr>
              <a:t>31</a:t>
            </a:fld>
            <a:endParaRPr lang="en-US"/>
          </a:p>
        </p:txBody>
      </p:sp>
    </p:spTree>
    <p:extLst>
      <p:ext uri="{BB962C8B-B14F-4D97-AF65-F5344CB8AC3E}">
        <p14:creationId xmlns:p14="http://schemas.microsoft.com/office/powerpoint/2010/main" val="146616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52400"/>
            <a:ext cx="8229600" cy="715963"/>
          </a:xfrm>
        </p:spPr>
        <p:txBody>
          <a:bodyPr/>
          <a:lstStyle/>
          <a:p>
            <a:r>
              <a:rPr lang="en-US" b="1">
                <a:latin typeface="Calibri" charset="0"/>
              </a:rPr>
              <a:t>18. Program Evaluation</a:t>
            </a:r>
            <a:endParaRPr lang="en-US">
              <a:latin typeface="Calibri" charset="0"/>
            </a:endParaRPr>
          </a:p>
        </p:txBody>
      </p:sp>
      <p:sp>
        <p:nvSpPr>
          <p:cNvPr id="51202" name="Content Placeholder 2"/>
          <p:cNvSpPr>
            <a:spLocks noGrp="1"/>
          </p:cNvSpPr>
          <p:nvPr>
            <p:ph idx="1"/>
          </p:nvPr>
        </p:nvSpPr>
        <p:spPr>
          <a:xfrm>
            <a:off x="228600" y="990600"/>
            <a:ext cx="8610600" cy="5135563"/>
          </a:xfrm>
        </p:spPr>
        <p:txBody>
          <a:bodyPr rtlCol="0">
            <a:normAutofit/>
          </a:bodyPr>
          <a:lstStyle/>
          <a:p>
            <a:pPr fontAlgn="auto">
              <a:spcAft>
                <a:spcPts val="0"/>
              </a:spcAft>
              <a:buClr>
                <a:schemeClr val="tx1">
                  <a:lumMod val="75000"/>
                  <a:lumOff val="25000"/>
                </a:schemeClr>
              </a:buClr>
              <a:buFont typeface="Wingdings 2" pitchFamily="18" charset="2"/>
              <a:buChar char=""/>
              <a:defRPr/>
            </a:pPr>
            <a:r>
              <a:rPr lang="en-US" sz="2800" b="1">
                <a:solidFill>
                  <a:schemeClr val="tx1">
                    <a:lumMod val="75000"/>
                    <a:lumOff val="25000"/>
                  </a:schemeClr>
                </a:solidFill>
                <a:latin typeface="Calibri" charset="0"/>
                <a:ea typeface="+mn-ea"/>
                <a:cs typeface="+mn-cs"/>
              </a:rPr>
              <a:t>The ability to partner with community/setting leaders and members to promote program improvement and program accountability to stakeholders and funders.</a:t>
            </a:r>
            <a:endParaRPr lang="en-US" sz="2800">
              <a:solidFill>
                <a:schemeClr val="tx1">
                  <a:lumMod val="75000"/>
                  <a:lumOff val="25000"/>
                </a:schemeClr>
              </a:solidFill>
              <a:latin typeface="Calibri" charset="0"/>
              <a:ea typeface="+mn-ea"/>
              <a:cs typeface="+mn-cs"/>
            </a:endParaRP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Develop culturally and linguistically competent program evaluation methods appropriate for program context.</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When relevant, teach data collection procedures to community members.</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Collect, analyze, and report appropriate evaluation data.</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Integrate evaluation findings into ongoing program development/improvement.</a:t>
            </a:r>
          </a:p>
          <a:p>
            <a:pPr fontAlgn="auto">
              <a:spcAft>
                <a:spcPts val="0"/>
              </a:spcAft>
              <a:buClr>
                <a:schemeClr val="tx1">
                  <a:lumMod val="75000"/>
                  <a:lumOff val="25000"/>
                </a:schemeClr>
              </a:buClr>
              <a:buFont typeface="Wingdings 2" pitchFamily="18" charset="2"/>
              <a:buChar char=""/>
              <a:defRPr/>
            </a:pPr>
            <a:r>
              <a:rPr lang="en-US" sz="2400">
                <a:solidFill>
                  <a:schemeClr val="tx1">
                    <a:lumMod val="75000"/>
                    <a:lumOff val="25000"/>
                  </a:schemeClr>
                </a:solidFill>
                <a:latin typeface="Calibri" charset="0"/>
                <a:ea typeface="+mn-ea"/>
                <a:cs typeface="+mn-cs"/>
              </a:rPr>
              <a:t>Conduct program evaluations that adhere to professionally accepted standards of practice, including: utility, feasibility, propriety, accuracy, and accountability. </a:t>
            </a:r>
          </a:p>
        </p:txBody>
      </p:sp>
      <p:sp>
        <p:nvSpPr>
          <p:cNvPr id="5" name="Slide Number Placeholder 4"/>
          <p:cNvSpPr>
            <a:spLocks noGrp="1"/>
          </p:cNvSpPr>
          <p:nvPr>
            <p:ph type="sldNum" sz="quarter" idx="12"/>
          </p:nvPr>
        </p:nvSpPr>
        <p:spPr/>
        <p:txBody>
          <a:bodyPr/>
          <a:lstStyle/>
          <a:p>
            <a:pPr>
              <a:defRPr/>
            </a:pPr>
            <a:fld id="{78D8408B-951A-FC4B-A80F-887987A0FBE1}" type="slidenum">
              <a:rPr lang="en-US"/>
              <a:pPr>
                <a:defRPr/>
              </a:pPr>
              <a:t>32</a:t>
            </a:fld>
            <a:endParaRPr lang="en-US"/>
          </a:p>
        </p:txBody>
      </p:sp>
    </p:spTree>
    <p:extLst>
      <p:ext uri="{BB962C8B-B14F-4D97-AF65-F5344CB8AC3E}">
        <p14:creationId xmlns:p14="http://schemas.microsoft.com/office/powerpoint/2010/main" val="163752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14313"/>
            <a:ext cx="8610600" cy="1462087"/>
          </a:xfrm>
        </p:spPr>
        <p:txBody>
          <a:bodyPr>
            <a:normAutofit fontScale="90000"/>
          </a:bodyPr>
          <a:lstStyle/>
          <a:p>
            <a:pPr algn="ctr" eaLnBrk="1" hangingPunct="1"/>
            <a:r>
              <a:rPr lang="en-US">
                <a:ea typeface="ＭＳ Ｐゴシック" pitchFamily="-112" charset="-128"/>
                <a:cs typeface="ＭＳ Ｐゴシック" pitchFamily="-112" charset="-128"/>
              </a:rPr>
              <a:t>Tenets or Themes of Community Psychology cont’d:</a:t>
            </a:r>
          </a:p>
        </p:txBody>
      </p:sp>
      <p:sp>
        <p:nvSpPr>
          <p:cNvPr id="22531" name="Rectangle 3"/>
          <p:cNvSpPr>
            <a:spLocks noGrp="1" noChangeArrowheads="1"/>
          </p:cNvSpPr>
          <p:nvPr>
            <p:ph idx="1"/>
          </p:nvPr>
        </p:nvSpPr>
        <p:spPr>
          <a:xfrm>
            <a:off x="0" y="2017713"/>
            <a:ext cx="9067800" cy="4840287"/>
          </a:xfrm>
        </p:spPr>
        <p:txBody>
          <a:bodyPr/>
          <a:lstStyle/>
          <a:p>
            <a:pPr eaLnBrk="1" hangingPunct="1">
              <a:lnSpc>
                <a:spcPct val="90000"/>
              </a:lnSpc>
            </a:pPr>
            <a:r>
              <a:rPr lang="en-US" sz="2600" dirty="0" smtClean="0">
                <a:ea typeface="ＭＳ Ｐゴシック" pitchFamily="-112" charset="-128"/>
                <a:cs typeface="ＭＳ Ｐゴシック" pitchFamily="-112" charset="-128"/>
              </a:rPr>
              <a:t>Also </a:t>
            </a:r>
            <a:r>
              <a:rPr lang="en-US" sz="2600" dirty="0">
                <a:ea typeface="ＭＳ Ｐゴシック" pitchFamily="-112" charset="-128"/>
                <a:cs typeface="ＭＳ Ｐゴシック" pitchFamily="-112" charset="-128"/>
              </a:rPr>
              <a:t>extremely central to CP: an ‘</a:t>
            </a:r>
            <a:r>
              <a:rPr lang="en-US" sz="2600" b="1" u="sng" dirty="0">
                <a:ea typeface="ＭＳ Ｐゴシック" pitchFamily="-112" charset="-128"/>
                <a:cs typeface="ＭＳ Ｐゴシック" pitchFamily="-112" charset="-128"/>
              </a:rPr>
              <a:t>action</a:t>
            </a:r>
            <a:r>
              <a:rPr lang="en-US" sz="2600" dirty="0">
                <a:ea typeface="ＭＳ Ｐゴシック" pitchFamily="-112" charset="-128"/>
                <a:cs typeface="ＭＳ Ｐゴシック" pitchFamily="-112" charset="-128"/>
              </a:rPr>
              <a:t>’ </a:t>
            </a:r>
            <a:r>
              <a:rPr lang="en-US" sz="2600" b="1" dirty="0">
                <a:ea typeface="ＭＳ Ｐゴシック" pitchFamily="-112" charset="-128"/>
                <a:cs typeface="ＭＳ Ｐゴシック" pitchFamily="-112" charset="-128"/>
              </a:rPr>
              <a:t>orientation</a:t>
            </a:r>
            <a:r>
              <a:rPr lang="en-US" sz="2600" dirty="0">
                <a:ea typeface="ＭＳ Ｐゴシック" pitchFamily="-112" charset="-128"/>
                <a:cs typeface="ＭＳ Ｐゴシック" pitchFamily="-112" charset="-128"/>
              </a:rPr>
              <a:t>, i.e. social innovation, change, &amp; evaluation.</a:t>
            </a:r>
          </a:p>
          <a:p>
            <a:pPr lvl="1" eaLnBrk="1" hangingPunct="1">
              <a:lnSpc>
                <a:spcPct val="90000"/>
              </a:lnSpc>
            </a:pPr>
            <a:r>
              <a:rPr lang="en-US" sz="2600" dirty="0" smtClean="0"/>
              <a:t>"</a:t>
            </a:r>
            <a:r>
              <a:rPr lang="en-US" sz="2600" dirty="0"/>
              <a:t>real world" utility of applied research (e.g., program or policy evaluations) in community and organizational settings, not "ivory tower" </a:t>
            </a:r>
            <a:r>
              <a:rPr lang="en-US" sz="2600" dirty="0" smtClean="0"/>
              <a:t>or laboratory</a:t>
            </a:r>
            <a:endParaRPr lang="en-US" sz="2600" dirty="0"/>
          </a:p>
          <a:p>
            <a:pPr lvl="2" eaLnBrk="1" hangingPunct="1">
              <a:lnSpc>
                <a:spcPct val="90000"/>
              </a:lnSpc>
            </a:pPr>
            <a:r>
              <a:rPr lang="en-US" sz="2400" dirty="0" smtClean="0"/>
              <a:t>The community is our “laboratory,” but community members &amp; service professionals are also researchers; and no one wears white lab coats!</a:t>
            </a:r>
            <a:endParaRPr lang="en-US" sz="2400" dirty="0"/>
          </a:p>
          <a:p>
            <a:pPr lvl="1" eaLnBrk="1" hangingPunct="1">
              <a:lnSpc>
                <a:spcPct val="90000"/>
              </a:lnSpc>
            </a:pPr>
            <a:r>
              <a:rPr lang="en-US" sz="2600" dirty="0"/>
              <a:t>“praxis”: the process of translating an intellectual idea, theory, or lesson into the lived reality of practice, action, and experience.</a:t>
            </a:r>
            <a:r>
              <a:rPr lang="en-US" sz="2400" dirty="0"/>
              <a:t> </a:t>
            </a:r>
          </a:p>
        </p:txBody>
      </p:sp>
    </p:spTree>
    <p:extLst>
      <p:ext uri="{BB962C8B-B14F-4D97-AF65-F5344CB8AC3E}">
        <p14:creationId xmlns:p14="http://schemas.microsoft.com/office/powerpoint/2010/main" val="218401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gn="ctr" eaLnBrk="1" hangingPunct="1"/>
            <a:r>
              <a:rPr lang="en-US">
                <a:ea typeface="ＭＳ Ｐゴシック" pitchFamily="-112" charset="-128"/>
                <a:cs typeface="ＭＳ Ｐゴシック" pitchFamily="-112" charset="-128"/>
              </a:rPr>
              <a:t>More Themes of Community Psychology:</a:t>
            </a:r>
          </a:p>
        </p:txBody>
      </p:sp>
      <p:sp>
        <p:nvSpPr>
          <p:cNvPr id="25603" name="Rectangle 3"/>
          <p:cNvSpPr>
            <a:spLocks noGrp="1" noChangeArrowheads="1"/>
          </p:cNvSpPr>
          <p:nvPr>
            <p:ph idx="1"/>
          </p:nvPr>
        </p:nvSpPr>
        <p:spPr>
          <a:xfrm>
            <a:off x="228600" y="2017713"/>
            <a:ext cx="8726488" cy="4687887"/>
          </a:xfrm>
        </p:spPr>
        <p:txBody>
          <a:bodyPr>
            <a:normAutofit/>
          </a:bodyPr>
          <a:lstStyle/>
          <a:p>
            <a:pPr eaLnBrk="1" hangingPunct="1"/>
            <a:r>
              <a:rPr lang="en-US" sz="2800" dirty="0" smtClean="0">
                <a:ea typeface="ＭＳ Ｐゴシック" pitchFamily="-112" charset="-128"/>
                <a:cs typeface="ＭＳ Ｐゴシック" pitchFamily="-112" charset="-128"/>
              </a:rPr>
              <a:t>CP challenges traditional modes of thought &amp; authority: healthy skepticism of established “truths”, the powerful, &amp; “experts”. </a:t>
            </a:r>
          </a:p>
          <a:p>
            <a:pPr eaLnBrk="1" hangingPunct="1"/>
            <a:r>
              <a:rPr lang="en-US" sz="2800" dirty="0" smtClean="0">
                <a:ea typeface="ＭＳ Ｐゴシック" pitchFamily="-112" charset="-128"/>
                <a:cs typeface="ＭＳ Ｐゴシック" pitchFamily="-112" charset="-128"/>
              </a:rPr>
              <a:t>CP acknowledges </a:t>
            </a:r>
            <a:r>
              <a:rPr lang="en-US" sz="2800" b="1" dirty="0" smtClean="0">
                <a:ea typeface="ＭＳ Ｐゴシック" pitchFamily="-112" charset="-128"/>
                <a:cs typeface="ＭＳ Ｐゴシック" pitchFamily="-112" charset="-128"/>
              </a:rPr>
              <a:t>our humanity</a:t>
            </a:r>
            <a:r>
              <a:rPr lang="en-US" sz="2800" dirty="0" smtClean="0">
                <a:ea typeface="ＭＳ Ｐゴシック" pitchFamily="-112" charset="-128"/>
                <a:cs typeface="ＭＳ Ｐゴシック" pitchFamily="-112" charset="-128"/>
              </a:rPr>
              <a:t> &amp; thus </a:t>
            </a:r>
            <a:r>
              <a:rPr lang="en-US" sz="2800" b="1" dirty="0" smtClean="0">
                <a:ea typeface="ＭＳ Ｐゴシック" pitchFamily="-112" charset="-128"/>
                <a:cs typeface="ＭＳ Ｐゴシック" pitchFamily="-112" charset="-128"/>
              </a:rPr>
              <a:t>our values</a:t>
            </a:r>
            <a:r>
              <a:rPr lang="en-US" sz="2800" dirty="0" smtClean="0">
                <a:ea typeface="ＭＳ Ｐゴシック" pitchFamily="-112" charset="-128"/>
                <a:cs typeface="ＭＳ Ｐゴシック" pitchFamily="-112" charset="-128"/>
              </a:rPr>
              <a:t>: Positivism is dishonest in pretending to be value-free.</a:t>
            </a:r>
          </a:p>
          <a:p>
            <a:pPr eaLnBrk="1" hangingPunct="1"/>
            <a:r>
              <a:rPr lang="en-US" sz="2800" dirty="0" smtClean="0">
                <a:ea typeface="ＭＳ Ｐゴシック" pitchFamily="-112" charset="-128"/>
                <a:cs typeface="ＭＳ Ｐゴシック" pitchFamily="-112" charset="-128"/>
              </a:rPr>
              <a:t>Those values include: cultural </a:t>
            </a:r>
            <a:r>
              <a:rPr lang="en-US" sz="2800" dirty="0">
                <a:ea typeface="ＭＳ Ｐゴシック" pitchFamily="-112" charset="-128"/>
                <a:cs typeface="ＭＳ Ｐゴシック" pitchFamily="-112" charset="-128"/>
              </a:rPr>
              <a:t>diversity &amp; individual rights, freedom, justice, &amp; dignity.</a:t>
            </a:r>
          </a:p>
          <a:p>
            <a:pPr eaLnBrk="1" hangingPunct="1"/>
            <a:endParaRPr lang="en-US" sz="2800" dirty="0" smtClean="0">
              <a:ea typeface="ＭＳ Ｐゴシック" pitchFamily="-112" charset="-128"/>
              <a:cs typeface="ＭＳ Ｐゴシック" pitchFamily="-112" charset="-128"/>
            </a:endParaRPr>
          </a:p>
          <a:p>
            <a:pPr eaLnBrk="1" hangingPunct="1"/>
            <a:endParaRPr lang="en-US" sz="2800" dirty="0" smtClean="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45017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8"/>
            <a:ext cx="8191500" cy="1143000"/>
          </a:xfrm>
        </p:spPr>
        <p:txBody>
          <a:bodyPr>
            <a:normAutofit fontScale="90000"/>
          </a:bodyPr>
          <a:lstStyle/>
          <a:p>
            <a:pPr algn="ctr" eaLnBrk="1" hangingPunct="1"/>
            <a:r>
              <a:rPr lang="en-US">
                <a:ea typeface="ＭＳ Ｐゴシック" pitchFamily="-112" charset="-128"/>
                <a:cs typeface="ＭＳ Ｐゴシック" pitchFamily="-112" charset="-128"/>
              </a:rPr>
              <a:t>4 Key Community Psychology Values/Concepts:</a:t>
            </a:r>
          </a:p>
        </p:txBody>
      </p:sp>
      <p:sp>
        <p:nvSpPr>
          <p:cNvPr id="27651" name="Rectangle 3"/>
          <p:cNvSpPr>
            <a:spLocks noGrp="1" noChangeArrowheads="1"/>
          </p:cNvSpPr>
          <p:nvPr>
            <p:ph idx="1"/>
          </p:nvPr>
        </p:nvSpPr>
        <p:spPr>
          <a:xfrm>
            <a:off x="381000" y="2017713"/>
            <a:ext cx="8574088" cy="4840287"/>
          </a:xfrm>
        </p:spPr>
        <p:txBody>
          <a:bodyPr>
            <a:normAutofit lnSpcReduction="10000"/>
          </a:bodyPr>
          <a:lstStyle/>
          <a:p>
            <a:pPr eaLnBrk="1" hangingPunct="1">
              <a:buFont typeface="Wingdings" pitchFamily="-112" charset="2"/>
              <a:buNone/>
              <a:tabLst>
                <a:tab pos="2286000" algn="l"/>
              </a:tabLst>
            </a:pPr>
            <a:r>
              <a:rPr lang="en-US" sz="4000" b="1" dirty="0">
                <a:ea typeface="ＭＳ Ｐゴシック" pitchFamily="-112" charset="-128"/>
                <a:cs typeface="ＭＳ Ｐゴシック" pitchFamily="-112" charset="-128"/>
              </a:rPr>
              <a:t>“SPEC”</a:t>
            </a:r>
            <a:r>
              <a:rPr lang="en-US" sz="4000" dirty="0">
                <a:ea typeface="ＭＳ Ｐゴシック" pitchFamily="-112" charset="-128"/>
                <a:cs typeface="ＭＳ Ｐゴシック" pitchFamily="-112" charset="-128"/>
              </a:rPr>
              <a:t>:	</a:t>
            </a:r>
            <a:r>
              <a:rPr lang="en-US" sz="3200" b="1" dirty="0">
                <a:solidFill>
                  <a:schemeClr val="hlink"/>
                </a:solidFill>
                <a:ea typeface="ＭＳ Ｐゴシック" pitchFamily="-112" charset="-128"/>
                <a:cs typeface="ＭＳ Ｐゴシック" pitchFamily="-112" charset="-128"/>
              </a:rPr>
              <a:t>S</a:t>
            </a:r>
            <a:r>
              <a:rPr lang="en-US" sz="3200" dirty="0">
                <a:ea typeface="ＭＳ Ｐゴシック" pitchFamily="-112" charset="-128"/>
                <a:cs typeface="ＭＳ Ｐゴシック" pitchFamily="-112" charset="-128"/>
              </a:rPr>
              <a:t>trengths</a:t>
            </a:r>
          </a:p>
          <a:p>
            <a:pPr eaLnBrk="1" hangingPunct="1">
              <a:buFont typeface="Wingdings" pitchFamily="-112" charset="2"/>
              <a:buNone/>
              <a:tabLst>
                <a:tab pos="2286000" algn="l"/>
              </a:tabLst>
            </a:pPr>
            <a:r>
              <a:rPr lang="en-US" sz="3200" dirty="0">
                <a:ea typeface="ＭＳ Ｐゴシック" pitchFamily="-112" charset="-128"/>
                <a:cs typeface="ＭＳ Ｐゴシック" pitchFamily="-112" charset="-128"/>
              </a:rPr>
              <a:t>		</a:t>
            </a:r>
            <a:r>
              <a:rPr lang="en-US" sz="3200" b="1" dirty="0">
                <a:solidFill>
                  <a:schemeClr val="hlink"/>
                </a:solidFill>
                <a:ea typeface="ＭＳ Ｐゴシック" pitchFamily="-112" charset="-128"/>
                <a:cs typeface="ＭＳ Ｐゴシック" pitchFamily="-112" charset="-128"/>
              </a:rPr>
              <a:t>P</a:t>
            </a:r>
            <a:r>
              <a:rPr lang="en-US" sz="3200" dirty="0">
                <a:ea typeface="ＭＳ Ｐゴシック" pitchFamily="-112" charset="-128"/>
                <a:cs typeface="ＭＳ Ｐゴシック" pitchFamily="-112" charset="-128"/>
              </a:rPr>
              <a:t>revention</a:t>
            </a:r>
          </a:p>
          <a:p>
            <a:pPr eaLnBrk="1" hangingPunct="1">
              <a:buFont typeface="Wingdings" pitchFamily="-112" charset="2"/>
              <a:buNone/>
              <a:tabLst>
                <a:tab pos="2286000" algn="l"/>
              </a:tabLst>
            </a:pPr>
            <a:r>
              <a:rPr lang="en-US" sz="3200" dirty="0">
                <a:ea typeface="ＭＳ Ｐゴシック" pitchFamily="-112" charset="-128"/>
                <a:cs typeface="ＭＳ Ｐゴシック" pitchFamily="-112" charset="-128"/>
              </a:rPr>
              <a:t>		</a:t>
            </a:r>
            <a:r>
              <a:rPr lang="en-US" sz="3200" b="1" dirty="0">
                <a:solidFill>
                  <a:schemeClr val="hlink"/>
                </a:solidFill>
                <a:ea typeface="ＭＳ Ｐゴシック" pitchFamily="-112" charset="-128"/>
                <a:cs typeface="ＭＳ Ｐゴシック" pitchFamily="-112" charset="-128"/>
              </a:rPr>
              <a:t>E</a:t>
            </a:r>
            <a:r>
              <a:rPr lang="en-US" sz="3200" dirty="0">
                <a:ea typeface="ＭＳ Ｐゴシック" pitchFamily="-112" charset="-128"/>
                <a:cs typeface="ＭＳ Ｐゴシック" pitchFamily="-112" charset="-128"/>
              </a:rPr>
              <a:t>mpowerment</a:t>
            </a:r>
          </a:p>
          <a:p>
            <a:pPr eaLnBrk="1" hangingPunct="1">
              <a:buFont typeface="Wingdings" pitchFamily="-112" charset="2"/>
              <a:buNone/>
              <a:tabLst>
                <a:tab pos="2286000" algn="l"/>
              </a:tabLst>
            </a:pPr>
            <a:r>
              <a:rPr lang="en-US" sz="3200" dirty="0">
                <a:ea typeface="ＭＳ Ｐゴシック" pitchFamily="-112" charset="-128"/>
                <a:cs typeface="ＭＳ Ｐゴシック" pitchFamily="-112" charset="-128"/>
              </a:rPr>
              <a:t>		</a:t>
            </a:r>
            <a:r>
              <a:rPr lang="en-US" sz="3200" b="1" dirty="0">
                <a:solidFill>
                  <a:schemeClr val="hlink"/>
                </a:solidFill>
                <a:ea typeface="ＭＳ Ｐゴシック" pitchFamily="-112" charset="-128"/>
                <a:cs typeface="ＭＳ Ｐゴシック" pitchFamily="-112" charset="-128"/>
              </a:rPr>
              <a:t>C</a:t>
            </a:r>
            <a:r>
              <a:rPr lang="en-US" sz="3200" dirty="0">
                <a:ea typeface="ＭＳ Ｐゴシック" pitchFamily="-112" charset="-128"/>
                <a:cs typeface="ＭＳ Ｐゴシック" pitchFamily="-112" charset="-128"/>
              </a:rPr>
              <a:t>hanging Community Conditions</a:t>
            </a:r>
            <a:endParaRPr lang="en-US" sz="3200" dirty="0" smtClean="0">
              <a:ea typeface="ＭＳ Ｐゴシック" pitchFamily="-112" charset="-128"/>
              <a:cs typeface="ＭＳ Ｐゴシック" pitchFamily="-112" charset="-128"/>
            </a:endParaRPr>
          </a:p>
          <a:p>
            <a:pPr eaLnBrk="1" hangingPunct="1">
              <a:buFont typeface="Wingdings" pitchFamily="-112" charset="2"/>
              <a:buNone/>
              <a:tabLst>
                <a:tab pos="2286000" algn="l"/>
              </a:tabLst>
            </a:pPr>
            <a:r>
              <a:rPr lang="en-US" sz="2400" b="1" u="sng" dirty="0" smtClean="0">
                <a:ea typeface="ＭＳ Ｐゴシック" pitchFamily="-112" charset="-128"/>
                <a:cs typeface="ＭＳ Ｐゴシック" pitchFamily="-112" charset="-128"/>
              </a:rPr>
              <a:t>Strengths</a:t>
            </a:r>
            <a:endParaRPr lang="en-US" sz="2400" b="1" dirty="0">
              <a:ea typeface="ＭＳ Ｐゴシック" pitchFamily="-112" charset="-128"/>
              <a:cs typeface="ＭＳ Ｐゴシック" pitchFamily="-112" charset="-128"/>
            </a:endParaRPr>
          </a:p>
          <a:p>
            <a:pPr lvl="1" eaLnBrk="1" hangingPunct="1">
              <a:tabLst>
                <a:tab pos="2286000" algn="l"/>
              </a:tabLst>
            </a:pPr>
            <a:r>
              <a:rPr lang="en-US" sz="2400" dirty="0"/>
              <a:t>individual &amp; community </a:t>
            </a:r>
            <a:r>
              <a:rPr lang="en-US" sz="2400" dirty="0" smtClean="0"/>
              <a:t>strengths, assets </a:t>
            </a:r>
            <a:r>
              <a:rPr lang="en-US" sz="2400" dirty="0"/>
              <a:t>&amp; competencies, not weaknesses, handicaps, pathology (medical model)</a:t>
            </a:r>
          </a:p>
        </p:txBody>
      </p:sp>
    </p:spTree>
    <p:extLst>
      <p:ext uri="{BB962C8B-B14F-4D97-AF65-F5344CB8AC3E}">
        <p14:creationId xmlns:p14="http://schemas.microsoft.com/office/powerpoint/2010/main" val="1872240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lgn="ctr" eaLnBrk="1" hangingPunct="1"/>
            <a:r>
              <a:rPr lang="en-US">
                <a:ea typeface="ＭＳ Ｐゴシック" pitchFamily="-112" charset="-128"/>
                <a:cs typeface="ＭＳ Ｐゴシック" pitchFamily="-112" charset="-128"/>
              </a:rPr>
              <a:t>4 Key Community Psychology Concepts:</a:t>
            </a:r>
          </a:p>
        </p:txBody>
      </p:sp>
      <p:sp>
        <p:nvSpPr>
          <p:cNvPr id="28675" name="Rectangle 3"/>
          <p:cNvSpPr>
            <a:spLocks noGrp="1" noChangeArrowheads="1"/>
          </p:cNvSpPr>
          <p:nvPr>
            <p:ph idx="1"/>
          </p:nvPr>
        </p:nvSpPr>
        <p:spPr>
          <a:xfrm>
            <a:off x="381000" y="2017713"/>
            <a:ext cx="8574088" cy="4840287"/>
          </a:xfrm>
        </p:spPr>
        <p:txBody>
          <a:bodyPr/>
          <a:lstStyle/>
          <a:p>
            <a:pPr eaLnBrk="1" hangingPunct="1">
              <a:lnSpc>
                <a:spcPct val="90000"/>
              </a:lnSpc>
              <a:buFont typeface="Wingdings" pitchFamily="-112" charset="2"/>
              <a:buNone/>
            </a:pPr>
            <a:r>
              <a:rPr lang="en-US" sz="2000">
                <a:ea typeface="ＭＳ Ｐゴシック" pitchFamily="-112" charset="-128"/>
                <a:cs typeface="ＭＳ Ｐゴシック" pitchFamily="-112" charset="-128"/>
              </a:rPr>
              <a:t>		</a:t>
            </a:r>
            <a:r>
              <a:rPr lang="en-US" sz="2400" b="1">
                <a:ea typeface="ＭＳ Ｐゴシック" pitchFamily="-112" charset="-128"/>
                <a:cs typeface="ＭＳ Ｐゴシック" pitchFamily="-112" charset="-128"/>
              </a:rPr>
              <a:t>“SPEC”</a:t>
            </a:r>
            <a:r>
              <a:rPr lang="en-US" sz="2400">
                <a:ea typeface="ＭＳ Ｐゴシック" pitchFamily="-112" charset="-128"/>
                <a:cs typeface="ＭＳ Ｐゴシック" pitchFamily="-112" charset="-128"/>
              </a:rPr>
              <a:t>: Strengths, Prevention, Empowerment, </a:t>
            </a:r>
          </a:p>
          <a:p>
            <a:pPr eaLnBrk="1" hangingPunct="1">
              <a:lnSpc>
                <a:spcPct val="90000"/>
              </a:lnSpc>
              <a:buFont typeface="Wingdings" pitchFamily="-112" charset="2"/>
              <a:buNone/>
            </a:pPr>
            <a:r>
              <a:rPr lang="en-US" sz="2400">
                <a:ea typeface="ＭＳ Ｐゴシック" pitchFamily="-112" charset="-128"/>
                <a:cs typeface="ＭＳ Ｐゴシック" pitchFamily="-112" charset="-128"/>
              </a:rPr>
              <a:t>		     	Changing Community Conditions</a:t>
            </a:r>
            <a:endParaRPr lang="en-US" sz="2400" b="1">
              <a:ea typeface="ＭＳ Ｐゴシック" pitchFamily="-112" charset="-128"/>
              <a:cs typeface="ＭＳ Ｐゴシック" pitchFamily="-112" charset="-128"/>
            </a:endParaRPr>
          </a:p>
          <a:p>
            <a:pPr eaLnBrk="1" hangingPunct="1">
              <a:lnSpc>
                <a:spcPct val="90000"/>
              </a:lnSpc>
              <a:buFont typeface="Wingdings" pitchFamily="-112" charset="2"/>
              <a:buNone/>
            </a:pPr>
            <a:endParaRPr lang="en-US" sz="2400" b="1">
              <a:ea typeface="ＭＳ Ｐゴシック" pitchFamily="-112" charset="-128"/>
              <a:cs typeface="ＭＳ Ｐゴシック" pitchFamily="-112" charset="-128"/>
            </a:endParaRPr>
          </a:p>
          <a:p>
            <a:pPr eaLnBrk="1" hangingPunct="1">
              <a:lnSpc>
                <a:spcPct val="90000"/>
              </a:lnSpc>
              <a:buFont typeface="Wingdings" pitchFamily="-112" charset="2"/>
              <a:buNone/>
            </a:pPr>
            <a:r>
              <a:rPr lang="en-US" sz="2400" b="1" u="sng">
                <a:ea typeface="ＭＳ Ｐゴシック" pitchFamily="-112" charset="-128"/>
                <a:cs typeface="ＭＳ Ｐゴシック" pitchFamily="-112" charset="-128"/>
              </a:rPr>
              <a:t>Prevention</a:t>
            </a:r>
            <a:endParaRPr lang="en-US" sz="2400" b="1">
              <a:ea typeface="ＭＳ Ｐゴシック" pitchFamily="-112" charset="-128"/>
              <a:cs typeface="ＭＳ Ｐゴシック" pitchFamily="-112" charset="-128"/>
            </a:endParaRPr>
          </a:p>
          <a:p>
            <a:pPr lvl="1" eaLnBrk="1" hangingPunct="1">
              <a:lnSpc>
                <a:spcPct val="90000"/>
              </a:lnSpc>
            </a:pPr>
            <a:r>
              <a:rPr lang="en-US" sz="2400"/>
              <a:t>CP intervenes earlier in the problem development process to be both more effective &amp; more efficient:</a:t>
            </a:r>
          </a:p>
          <a:p>
            <a:pPr lvl="1" eaLnBrk="1" hangingPunct="1">
              <a:lnSpc>
                <a:spcPct val="90000"/>
              </a:lnSpc>
            </a:pPr>
            <a:endParaRPr lang="en-US" sz="2400"/>
          </a:p>
          <a:p>
            <a:pPr lvl="2" eaLnBrk="1" hangingPunct="1">
              <a:lnSpc>
                <a:spcPct val="90000"/>
              </a:lnSpc>
            </a:pPr>
            <a:r>
              <a:rPr lang="en-US">
                <a:ea typeface="ＭＳ Ｐゴシック" pitchFamily="-112" charset="-128"/>
              </a:rPr>
              <a:t>crisis intervention -&gt; early detection &amp; intervention -&gt; primary prevention</a:t>
            </a:r>
          </a:p>
          <a:p>
            <a:pPr lvl="1" eaLnBrk="1" hangingPunct="1">
              <a:lnSpc>
                <a:spcPct val="90000"/>
              </a:lnSpc>
            </a:pPr>
            <a:endParaRPr lang="en-US" sz="2000"/>
          </a:p>
        </p:txBody>
      </p:sp>
    </p:spTree>
    <p:extLst>
      <p:ext uri="{BB962C8B-B14F-4D97-AF65-F5344CB8AC3E}">
        <p14:creationId xmlns:p14="http://schemas.microsoft.com/office/powerpoint/2010/main" val="1809569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algn="ctr" eaLnBrk="1" hangingPunct="1"/>
            <a:r>
              <a:rPr lang="en-US">
                <a:ea typeface="ＭＳ Ｐゴシック" pitchFamily="-112" charset="-128"/>
                <a:cs typeface="ＭＳ Ｐゴシック" pitchFamily="-112" charset="-128"/>
              </a:rPr>
              <a:t>4 Key Community Psychology Concepts:</a:t>
            </a:r>
          </a:p>
        </p:txBody>
      </p:sp>
      <p:sp>
        <p:nvSpPr>
          <p:cNvPr id="29699" name="Rectangle 3"/>
          <p:cNvSpPr>
            <a:spLocks noGrp="1" noChangeArrowheads="1"/>
          </p:cNvSpPr>
          <p:nvPr>
            <p:ph idx="1"/>
          </p:nvPr>
        </p:nvSpPr>
        <p:spPr>
          <a:xfrm>
            <a:off x="381000" y="2017713"/>
            <a:ext cx="8574088" cy="4840287"/>
          </a:xfrm>
        </p:spPr>
        <p:txBody>
          <a:bodyPr/>
          <a:lstStyle/>
          <a:p>
            <a:pPr eaLnBrk="1" hangingPunct="1">
              <a:lnSpc>
                <a:spcPct val="90000"/>
              </a:lnSpc>
              <a:buFont typeface="Wingdings" pitchFamily="-112" charset="2"/>
              <a:buNone/>
            </a:pPr>
            <a:r>
              <a:rPr lang="en-US" sz="2000">
                <a:ea typeface="ＭＳ Ｐゴシック" pitchFamily="-112" charset="-128"/>
                <a:cs typeface="ＭＳ Ｐゴシック" pitchFamily="-112" charset="-128"/>
              </a:rPr>
              <a:t>		</a:t>
            </a:r>
            <a:r>
              <a:rPr lang="en-US" sz="2400" b="1">
                <a:ea typeface="ＭＳ Ｐゴシック" pitchFamily="-112" charset="-128"/>
                <a:cs typeface="ＭＳ Ｐゴシック" pitchFamily="-112" charset="-128"/>
              </a:rPr>
              <a:t>“SPEC”</a:t>
            </a:r>
            <a:r>
              <a:rPr lang="en-US" sz="2400">
                <a:ea typeface="ＭＳ Ｐゴシック" pitchFamily="-112" charset="-128"/>
                <a:cs typeface="ＭＳ Ｐゴシック" pitchFamily="-112" charset="-128"/>
              </a:rPr>
              <a:t>: Strengths, Prevention, Empowerment, </a:t>
            </a:r>
          </a:p>
          <a:p>
            <a:pPr eaLnBrk="1" hangingPunct="1">
              <a:lnSpc>
                <a:spcPct val="90000"/>
              </a:lnSpc>
              <a:buFont typeface="Wingdings" pitchFamily="-112" charset="2"/>
              <a:buNone/>
            </a:pPr>
            <a:r>
              <a:rPr lang="en-US" sz="2400">
                <a:ea typeface="ＭＳ Ｐゴシック" pitchFamily="-112" charset="-128"/>
                <a:cs typeface="ＭＳ Ｐゴシック" pitchFamily="-112" charset="-128"/>
              </a:rPr>
              <a:t>		     	Changing Community Conditions</a:t>
            </a:r>
            <a:endParaRPr lang="en-US" sz="2400" b="1">
              <a:ea typeface="ＭＳ Ｐゴシック" pitchFamily="-112" charset="-128"/>
              <a:cs typeface="ＭＳ Ｐゴシック" pitchFamily="-112" charset="-128"/>
            </a:endParaRPr>
          </a:p>
          <a:p>
            <a:pPr eaLnBrk="1" hangingPunct="1">
              <a:lnSpc>
                <a:spcPct val="90000"/>
              </a:lnSpc>
              <a:buFont typeface="Wingdings" pitchFamily="-112" charset="2"/>
              <a:buNone/>
            </a:pPr>
            <a:endParaRPr lang="en-US" sz="2400" b="1">
              <a:ea typeface="ＭＳ Ｐゴシック" pitchFamily="-112" charset="-128"/>
              <a:cs typeface="ＭＳ Ｐゴシック" pitchFamily="-112" charset="-128"/>
            </a:endParaRPr>
          </a:p>
          <a:p>
            <a:pPr eaLnBrk="1" hangingPunct="1">
              <a:lnSpc>
                <a:spcPct val="90000"/>
              </a:lnSpc>
              <a:buFont typeface="Wingdings" pitchFamily="-112" charset="2"/>
              <a:buNone/>
            </a:pPr>
            <a:r>
              <a:rPr lang="en-US" sz="2400" b="1" u="sng">
                <a:ea typeface="ＭＳ Ｐゴシック" pitchFamily="-112" charset="-128"/>
                <a:cs typeface="ＭＳ Ｐゴシック" pitchFamily="-112" charset="-128"/>
              </a:rPr>
              <a:t>Empowerment</a:t>
            </a:r>
            <a:endParaRPr lang="en-US" sz="2400" b="1">
              <a:ea typeface="ＭＳ Ｐゴシック" pitchFamily="-112" charset="-128"/>
              <a:cs typeface="ＭＳ Ｐゴシック" pitchFamily="-112" charset="-128"/>
            </a:endParaRPr>
          </a:p>
          <a:p>
            <a:pPr lvl="1" eaLnBrk="1" hangingPunct="1">
              <a:lnSpc>
                <a:spcPct val="90000"/>
              </a:lnSpc>
            </a:pPr>
            <a:r>
              <a:rPr lang="en-US" sz="2400"/>
              <a:t>“voice &amp; choice”</a:t>
            </a:r>
          </a:p>
          <a:p>
            <a:pPr lvl="1" eaLnBrk="1" hangingPunct="1">
              <a:lnSpc>
                <a:spcPct val="90000"/>
              </a:lnSpc>
            </a:pPr>
            <a:r>
              <a:rPr lang="en-US" sz="2400"/>
              <a:t>people participating in and taking control over the institutions that affect their lives; professionals &amp; scientists as partners or collaborators, not experts.</a:t>
            </a:r>
          </a:p>
        </p:txBody>
      </p:sp>
    </p:spTree>
    <p:extLst>
      <p:ext uri="{BB962C8B-B14F-4D97-AF65-F5344CB8AC3E}">
        <p14:creationId xmlns:p14="http://schemas.microsoft.com/office/powerpoint/2010/main" val="778034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hangingPunct="1"/>
            <a:r>
              <a:rPr lang="en-US">
                <a:ea typeface="ＭＳ Ｐゴシック" pitchFamily="-112" charset="-128"/>
                <a:cs typeface="ＭＳ Ｐゴシック" pitchFamily="-112" charset="-128"/>
              </a:rPr>
              <a:t>4 Key Community Psychology Concepts:</a:t>
            </a:r>
          </a:p>
        </p:txBody>
      </p:sp>
      <p:sp>
        <p:nvSpPr>
          <p:cNvPr id="30723" name="Rectangle 3"/>
          <p:cNvSpPr>
            <a:spLocks noGrp="1" noChangeArrowheads="1"/>
          </p:cNvSpPr>
          <p:nvPr>
            <p:ph idx="1"/>
          </p:nvPr>
        </p:nvSpPr>
        <p:spPr>
          <a:xfrm>
            <a:off x="381000" y="2017713"/>
            <a:ext cx="8574088" cy="4840287"/>
          </a:xfrm>
        </p:spPr>
        <p:txBody>
          <a:bodyPr/>
          <a:lstStyle/>
          <a:p>
            <a:pPr eaLnBrk="1" hangingPunct="1">
              <a:lnSpc>
                <a:spcPct val="90000"/>
              </a:lnSpc>
              <a:buFont typeface="Wingdings" pitchFamily="-112" charset="2"/>
              <a:buNone/>
            </a:pPr>
            <a:r>
              <a:rPr lang="en-US" sz="2400" dirty="0">
                <a:ea typeface="ＭＳ Ｐゴシック" pitchFamily="-112" charset="-128"/>
                <a:cs typeface="ＭＳ Ｐゴシック" pitchFamily="-112" charset="-128"/>
              </a:rPr>
              <a:t>		</a:t>
            </a:r>
            <a:r>
              <a:rPr lang="en-US" sz="2400" b="1" dirty="0">
                <a:ea typeface="ＭＳ Ｐゴシック" pitchFamily="-112" charset="-128"/>
                <a:cs typeface="ＭＳ Ｐゴシック" pitchFamily="-112" charset="-128"/>
              </a:rPr>
              <a:t>“SPEC”</a:t>
            </a:r>
            <a:r>
              <a:rPr lang="en-US" sz="2400" dirty="0">
                <a:ea typeface="ＭＳ Ｐゴシック" pitchFamily="-112" charset="-128"/>
                <a:cs typeface="ＭＳ Ｐゴシック" pitchFamily="-112" charset="-128"/>
              </a:rPr>
              <a:t>: Strengths, Prevention, Empowerment, </a:t>
            </a:r>
          </a:p>
          <a:p>
            <a:pPr eaLnBrk="1" hangingPunct="1">
              <a:lnSpc>
                <a:spcPct val="90000"/>
              </a:lnSpc>
              <a:buFont typeface="Wingdings" pitchFamily="-112" charset="2"/>
              <a:buNone/>
            </a:pPr>
            <a:r>
              <a:rPr lang="en-US" sz="2400" dirty="0">
                <a:ea typeface="ＭＳ Ｐゴシック" pitchFamily="-112" charset="-128"/>
                <a:cs typeface="ＭＳ Ｐゴシック" pitchFamily="-112" charset="-128"/>
              </a:rPr>
              <a:t>		     	Changing Community Conditions</a:t>
            </a:r>
          </a:p>
          <a:p>
            <a:pPr lvl="1" eaLnBrk="1" hangingPunct="1">
              <a:lnSpc>
                <a:spcPct val="90000"/>
              </a:lnSpc>
            </a:pPr>
            <a:endParaRPr lang="en-US" sz="2400" dirty="0"/>
          </a:p>
          <a:p>
            <a:pPr eaLnBrk="1" hangingPunct="1">
              <a:lnSpc>
                <a:spcPct val="90000"/>
              </a:lnSpc>
              <a:buFont typeface="Wingdings" pitchFamily="-112" charset="2"/>
              <a:buNone/>
            </a:pPr>
            <a:r>
              <a:rPr lang="en-US" sz="2400" b="1" u="sng" dirty="0">
                <a:ea typeface="ＭＳ Ｐゴシック" pitchFamily="-112" charset="-128"/>
                <a:cs typeface="ＭＳ Ｐゴシック" pitchFamily="-112" charset="-128"/>
              </a:rPr>
              <a:t>Changing Community Conditions</a:t>
            </a:r>
            <a:endParaRPr lang="en-US" sz="2800" dirty="0">
              <a:ea typeface="ＭＳ Ｐゴシック" pitchFamily="-112" charset="-128"/>
              <a:cs typeface="ＭＳ Ｐゴシック" pitchFamily="-112" charset="-128"/>
            </a:endParaRPr>
          </a:p>
          <a:p>
            <a:pPr lvl="1" eaLnBrk="1" hangingPunct="1">
              <a:lnSpc>
                <a:spcPct val="90000"/>
              </a:lnSpc>
            </a:pPr>
            <a:r>
              <a:rPr lang="en-US" sz="2400" dirty="0"/>
              <a:t>CP gets at root causes of problems by addressing the underlying community conditions</a:t>
            </a:r>
            <a:endParaRPr lang="en-US" sz="2000" dirty="0"/>
          </a:p>
          <a:p>
            <a:pPr lvl="1" eaLnBrk="1" hangingPunct="1">
              <a:lnSpc>
                <a:spcPct val="90000"/>
              </a:lnSpc>
            </a:pPr>
            <a:endParaRPr lang="en-US" sz="2000" dirty="0"/>
          </a:p>
          <a:p>
            <a:pPr lvl="1" eaLnBrk="1" hangingPunct="1">
              <a:lnSpc>
                <a:spcPct val="90000"/>
              </a:lnSpc>
            </a:pPr>
            <a:endParaRPr lang="en-US" sz="2000" dirty="0"/>
          </a:p>
        </p:txBody>
      </p:sp>
    </p:spTree>
    <p:extLst>
      <p:ext uri="{BB962C8B-B14F-4D97-AF65-F5344CB8AC3E}">
        <p14:creationId xmlns:p14="http://schemas.microsoft.com/office/powerpoint/2010/main" val="405343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atin typeface="Calisto MT" charset="0"/>
              </a:rPr>
              <a:t>Community problems are complex &amp; systemic</a:t>
            </a:r>
          </a:p>
        </p:txBody>
      </p:sp>
      <p:sp>
        <p:nvSpPr>
          <p:cNvPr id="37890" name="Content Placeholder 2"/>
          <p:cNvSpPr>
            <a:spLocks noGrp="1"/>
          </p:cNvSpPr>
          <p:nvPr>
            <p:ph idx="1"/>
          </p:nvPr>
        </p:nvSpPr>
        <p:spPr>
          <a:xfrm>
            <a:off x="304800" y="1981200"/>
            <a:ext cx="8458200" cy="4648200"/>
          </a:xfrm>
        </p:spPr>
        <p:txBody>
          <a:bodyPr/>
          <a:lstStyle/>
          <a:p>
            <a:r>
              <a:rPr lang="en-US" sz="2800">
                <a:latin typeface="Calisto MT" charset="0"/>
              </a:rPr>
              <a:t>Their understanding &amp; solution requires marshalling and integrating all the knowledge &amp; skills of multiple social science disciplines (psychology, sociology, anthropology, geography, political science, economics) &amp; applied professional fields (urban/community policy &amp; planning, community organizing, public health, education, organization development, counseling?).</a:t>
            </a:r>
          </a:p>
          <a:p>
            <a:r>
              <a:rPr lang="en-US" sz="2800">
                <a:latin typeface="Calisto MT" charset="0"/>
              </a:rPr>
              <a:t>How can those disciplines and fields be most effectively brought together? </a:t>
            </a:r>
          </a:p>
        </p:txBody>
      </p:sp>
    </p:spTree>
    <p:extLst>
      <p:ext uri="{BB962C8B-B14F-4D97-AF65-F5344CB8AC3E}">
        <p14:creationId xmlns:p14="http://schemas.microsoft.com/office/powerpoint/2010/main" val="1443334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8105775" cy="1371600"/>
          </a:xfrm>
        </p:spPr>
        <p:txBody>
          <a:bodyPr>
            <a:normAutofit/>
          </a:bodyPr>
          <a:lstStyle/>
          <a:p>
            <a:pPr algn="ctr" eaLnBrk="1" hangingPunct="1"/>
            <a:r>
              <a:rPr lang="en-US" sz="4000" b="1" dirty="0" smtClean="0">
                <a:ea typeface="ＭＳ Ｐゴシック" pitchFamily="-112" charset="-128"/>
                <a:cs typeface="ＭＳ Ｐゴシック" pitchFamily="-112" charset="-128"/>
              </a:rPr>
              <a:t>Definitions of “COMMUNITY”</a:t>
            </a:r>
            <a:br>
              <a:rPr lang="en-US" sz="4000" b="1" dirty="0" smtClean="0">
                <a:ea typeface="ＭＳ Ｐゴシック" pitchFamily="-112" charset="-128"/>
                <a:cs typeface="ＭＳ Ｐゴシック" pitchFamily="-112" charset="-128"/>
              </a:rPr>
            </a:br>
            <a:r>
              <a:rPr lang="en-US" sz="4000" dirty="0" smtClean="0">
                <a:ea typeface="ＭＳ Ｐゴシック" pitchFamily="-112" charset="-128"/>
                <a:cs typeface="ＭＳ Ｐゴシック" pitchFamily="-112" charset="-128"/>
              </a:rPr>
              <a:t> [compare definitions on next slides]</a:t>
            </a:r>
            <a:endParaRPr lang="en-US" sz="4000" b="1" dirty="0" smtClean="0">
              <a:ea typeface="ＭＳ Ｐゴシック" pitchFamily="-112" charset="-128"/>
              <a:cs typeface="ＭＳ Ｐゴシック" pitchFamily="-112" charset="-128"/>
            </a:endParaRPr>
          </a:p>
        </p:txBody>
      </p:sp>
      <p:sp>
        <p:nvSpPr>
          <p:cNvPr id="19459" name="Rectangle 3"/>
          <p:cNvSpPr>
            <a:spLocks noGrp="1" noChangeArrowheads="1"/>
          </p:cNvSpPr>
          <p:nvPr>
            <p:ph idx="1"/>
          </p:nvPr>
        </p:nvSpPr>
        <p:spPr>
          <a:xfrm>
            <a:off x="139700" y="1828800"/>
            <a:ext cx="8991600" cy="5334000"/>
          </a:xfrm>
        </p:spPr>
        <p:txBody>
          <a:bodyPr>
            <a:noAutofit/>
          </a:bodyPr>
          <a:lstStyle/>
          <a:p>
            <a:pPr>
              <a:spcBef>
                <a:spcPts val="0"/>
              </a:spcBef>
              <a:spcAft>
                <a:spcPts val="1200"/>
              </a:spcAft>
            </a:pPr>
            <a:r>
              <a:rPr lang="en-US" sz="2000" b="0" dirty="0" smtClean="0">
                <a:latin typeface="Arial"/>
                <a:ea typeface="ＭＳ Ｐゴシック" pitchFamily="-112" charset="-128"/>
                <a:cs typeface="Arial"/>
              </a:rPr>
              <a:t>“The term community has two…meanings: 1) A group of interacting people, living in some proximity (i.e., in space, time, or relationship). Community usually refers to a social unit larger than a household that shares common values and has social cohesion… 2) in biology, a community is a group of interacting living organisms sharing a populated environment.</a:t>
            </a:r>
          </a:p>
          <a:p>
            <a:pPr>
              <a:spcBef>
                <a:spcPts val="0"/>
              </a:spcBef>
              <a:spcAft>
                <a:spcPts val="1200"/>
              </a:spcAft>
            </a:pPr>
            <a:r>
              <a:rPr lang="en-US" sz="2000" b="0" dirty="0" smtClean="0">
                <a:latin typeface="Arial"/>
                <a:ea typeface="ＭＳ Ｐゴシック" pitchFamily="-112" charset="-128"/>
                <a:cs typeface="Arial"/>
              </a:rPr>
              <a:t>“In human communities, intent, belief, resources, preferences, needs, risks, and a number of other conditions may be present and common, affecting the identity of the participants and their degree of cohesiveness.</a:t>
            </a:r>
          </a:p>
          <a:p>
            <a:pPr>
              <a:spcBef>
                <a:spcPts val="0"/>
              </a:spcBef>
              <a:spcAft>
                <a:spcPts val="1200"/>
              </a:spcAft>
            </a:pPr>
            <a:r>
              <a:rPr lang="en-US" sz="2000" b="0" dirty="0" smtClean="0">
                <a:latin typeface="Arial"/>
                <a:ea typeface="ＭＳ Ｐゴシック" pitchFamily="-112" charset="-128"/>
                <a:cs typeface="Arial"/>
              </a:rPr>
              <a:t>“The word ‘community’ is derived from…the Latin </a:t>
            </a:r>
            <a:r>
              <a:rPr lang="en-US" sz="2000" b="0" dirty="0" err="1" smtClean="0">
                <a:latin typeface="Arial"/>
                <a:ea typeface="ＭＳ Ｐゴシック" pitchFamily="-112" charset="-128"/>
                <a:cs typeface="Arial"/>
              </a:rPr>
              <a:t>communitas</a:t>
            </a:r>
            <a:r>
              <a:rPr lang="en-US" sz="2000" b="0" dirty="0" smtClean="0">
                <a:latin typeface="Arial"/>
                <a:ea typeface="ＭＳ Ｐゴシック" pitchFamily="-112" charset="-128"/>
                <a:cs typeface="Arial"/>
              </a:rPr>
              <a:t> (com, ‘with/together’ + </a:t>
            </a:r>
            <a:r>
              <a:rPr lang="en-US" sz="2000" b="0" dirty="0" err="1" smtClean="0">
                <a:latin typeface="Arial"/>
                <a:ea typeface="ＭＳ Ｐゴシック" pitchFamily="-112" charset="-128"/>
                <a:cs typeface="Arial"/>
              </a:rPr>
              <a:t>munus</a:t>
            </a:r>
            <a:r>
              <a:rPr lang="en-US" sz="2000" b="0" dirty="0" smtClean="0">
                <a:latin typeface="Arial"/>
                <a:ea typeface="ＭＳ Ｐゴシック" pitchFamily="-112" charset="-128"/>
                <a:cs typeface="Arial"/>
              </a:rPr>
              <a:t>, ‘gift’), a broad term for fellowship or organized society” </a:t>
            </a:r>
            <a:r>
              <a:rPr lang="en-US" sz="1900" b="0" dirty="0" smtClean="0">
                <a:latin typeface="Arial"/>
                <a:ea typeface="ＭＳ Ｐゴシック" pitchFamily="-112" charset="-128"/>
                <a:cs typeface="Arial"/>
              </a:rPr>
              <a:t>[</a:t>
            </a:r>
            <a:r>
              <a:rPr lang="en-US" sz="1700" b="0" i="1" dirty="0" smtClean="0">
                <a:latin typeface="Arial"/>
                <a:ea typeface="ＭＳ Ｐゴシック" pitchFamily="-112" charset="-128"/>
                <a:cs typeface="Arial"/>
              </a:rPr>
              <a:t>Oxford English Dictionary</a:t>
            </a:r>
            <a:r>
              <a:rPr lang="en-US" sz="1700" b="0" dirty="0" smtClean="0">
                <a:latin typeface="Arial"/>
                <a:ea typeface="ＭＳ Ｐゴシック" pitchFamily="-112" charset="-128"/>
                <a:cs typeface="Arial"/>
              </a:rPr>
              <a:t>, see also: </a:t>
            </a:r>
            <a:r>
              <a:rPr lang="en-US" sz="1700" b="0" dirty="0" smtClean="0">
                <a:latin typeface="Arial"/>
                <a:ea typeface="ＭＳ Ｐゴシック" pitchFamily="-112" charset="-128"/>
                <a:cs typeface="Arial"/>
                <a:hlinkClick r:id="rId3"/>
              </a:rPr>
              <a:t>http</a:t>
            </a:r>
            <a:r>
              <a:rPr lang="en-US" sz="1700" b="0" dirty="0">
                <a:latin typeface="Arial"/>
                <a:ea typeface="ＭＳ Ｐゴシック" pitchFamily="-112" charset="-128"/>
                <a:cs typeface="Arial"/>
                <a:hlinkClick r:id="rId3"/>
              </a:rPr>
              <a:t>://en.wikipedia.org/wiki/</a:t>
            </a:r>
            <a:r>
              <a:rPr lang="en-US" sz="1700" b="0" dirty="0" smtClean="0">
                <a:latin typeface="Arial"/>
                <a:ea typeface="ＭＳ Ｐゴシック" pitchFamily="-112" charset="-128"/>
                <a:cs typeface="Arial"/>
                <a:hlinkClick r:id="rId3"/>
              </a:rPr>
              <a:t>Community</a:t>
            </a:r>
            <a:r>
              <a:rPr lang="en-US" sz="1700" b="0" dirty="0" smtClean="0">
                <a:latin typeface="Arial"/>
                <a:ea typeface="ＭＳ Ｐゴシック" pitchFamily="-112" charset="-128"/>
                <a:cs typeface="Arial"/>
              </a:rPr>
              <a:t>]</a:t>
            </a:r>
          </a:p>
        </p:txBody>
      </p:sp>
    </p:spTree>
    <p:extLst>
      <p:ext uri="{BB962C8B-B14F-4D97-AF65-F5344CB8AC3E}">
        <p14:creationId xmlns:p14="http://schemas.microsoft.com/office/powerpoint/2010/main" val="1730187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214313"/>
            <a:ext cx="8715375" cy="1462087"/>
          </a:xfrm>
        </p:spPr>
        <p:txBody>
          <a:bodyPr>
            <a:normAutofit fontScale="90000"/>
          </a:bodyPr>
          <a:lstStyle/>
          <a:p>
            <a:pPr algn="ctr" eaLnBrk="1" hangingPunct="1"/>
            <a:r>
              <a:rPr lang="en-US" sz="3600" dirty="0">
                <a:ea typeface="ＭＳ Ｐゴシック" pitchFamily="-112" charset="-128"/>
                <a:cs typeface="ＭＳ Ｐゴシック" pitchFamily="-112" charset="-128"/>
              </a:rPr>
              <a:t>Community Psychology helps you see the world </a:t>
            </a:r>
            <a:r>
              <a:rPr lang="en-US" sz="3600" b="1" u="sng" dirty="0">
                <a:ea typeface="ＭＳ Ｐゴシック" pitchFamily="-112" charset="-128"/>
                <a:cs typeface="ＭＳ Ｐゴシック" pitchFamily="-112" charset="-128"/>
              </a:rPr>
              <a:t>ecologically </a:t>
            </a:r>
            <a:r>
              <a:rPr lang="en-US" sz="3600" dirty="0">
                <a:ea typeface="ＭＳ Ｐゴシック" pitchFamily="-112" charset="-128"/>
                <a:cs typeface="ＭＳ Ｐゴシック" pitchFamily="-112" charset="-128"/>
              </a:rPr>
              <a:t>(as an interconnected system):</a:t>
            </a:r>
          </a:p>
        </p:txBody>
      </p:sp>
      <p:sp>
        <p:nvSpPr>
          <p:cNvPr id="24579" name="Rectangle 3"/>
          <p:cNvSpPr>
            <a:spLocks noGrp="1" noChangeArrowheads="1"/>
          </p:cNvSpPr>
          <p:nvPr>
            <p:ph type="body" sz="half" idx="1"/>
          </p:nvPr>
        </p:nvSpPr>
        <p:spPr>
          <a:xfrm>
            <a:off x="0" y="2057400"/>
            <a:ext cx="4469707" cy="4572000"/>
          </a:xfrm>
        </p:spPr>
        <p:txBody>
          <a:bodyPr>
            <a:noAutofit/>
          </a:bodyPr>
          <a:lstStyle/>
          <a:p>
            <a:pPr eaLnBrk="1" hangingPunct="1">
              <a:spcAft>
                <a:spcPts val="800"/>
              </a:spcAft>
              <a:defRPr/>
            </a:pPr>
            <a:r>
              <a:rPr lang="en-US" sz="2000" dirty="0">
                <a:ea typeface="ＭＳ Ｐゴシック" charset="0"/>
                <a:cs typeface="ＭＳ Ｐゴシック" charset="0"/>
              </a:rPr>
              <a:t>Ecological theory emphasizes CONTEXT:</a:t>
            </a:r>
          </a:p>
          <a:p>
            <a:pPr marL="285750" indent="-285750" eaLnBrk="1" hangingPunct="1">
              <a:spcAft>
                <a:spcPts val="800"/>
              </a:spcAft>
              <a:buFont typeface="Arial"/>
              <a:buChar char="•"/>
              <a:defRPr/>
            </a:pPr>
            <a:r>
              <a:rPr lang="en-US" sz="2000" dirty="0">
                <a:ea typeface="ＭＳ Ｐゴシック" charset="0"/>
                <a:cs typeface="ＭＳ Ｐゴシック" charset="0"/>
              </a:rPr>
              <a:t>Environmental</a:t>
            </a:r>
          </a:p>
          <a:p>
            <a:pPr marL="285750" indent="-285750" eaLnBrk="1" hangingPunct="1">
              <a:spcAft>
                <a:spcPts val="800"/>
              </a:spcAft>
              <a:buFont typeface="Arial"/>
              <a:buChar char="•"/>
              <a:defRPr/>
            </a:pPr>
            <a:r>
              <a:rPr lang="en-US" sz="2000" dirty="0">
                <a:ea typeface="ＭＳ Ｐゴシック" charset="0"/>
                <a:cs typeface="ＭＳ Ｐゴシック" charset="0"/>
              </a:rPr>
              <a:t>Socio-Cultural/Historical</a:t>
            </a:r>
          </a:p>
          <a:p>
            <a:pPr marL="285750" indent="-285750" eaLnBrk="1" hangingPunct="1">
              <a:spcAft>
                <a:spcPts val="800"/>
              </a:spcAft>
              <a:buFont typeface="Arial"/>
              <a:buChar char="•"/>
              <a:defRPr/>
            </a:pPr>
            <a:r>
              <a:rPr lang="en-US" sz="2000" dirty="0" smtClean="0">
                <a:ea typeface="ＭＳ Ｐゴシック" charset="0"/>
                <a:cs typeface="ＭＳ Ｐゴシック" charset="0"/>
              </a:rPr>
              <a:t>Political</a:t>
            </a:r>
          </a:p>
          <a:p>
            <a:pPr marL="285750" indent="-285750" eaLnBrk="1" hangingPunct="1">
              <a:spcAft>
                <a:spcPts val="800"/>
              </a:spcAft>
              <a:buFont typeface="Arial"/>
              <a:buChar char="•"/>
              <a:defRPr/>
            </a:pPr>
            <a:r>
              <a:rPr lang="en-US" sz="2000" dirty="0" smtClean="0">
                <a:ea typeface="ＭＳ Ｐゴシック" charset="0"/>
                <a:cs typeface="ＭＳ Ｐゴシック" charset="0"/>
              </a:rPr>
              <a:t>Economic</a:t>
            </a:r>
            <a:endParaRPr lang="en-US" sz="2000" dirty="0">
              <a:ea typeface="ＭＳ Ｐゴシック" charset="0"/>
              <a:cs typeface="ＭＳ Ｐゴシック" charset="0"/>
            </a:endParaRPr>
          </a:p>
          <a:p>
            <a:pPr marL="285750" indent="-285750" eaLnBrk="1" hangingPunct="1">
              <a:spcAft>
                <a:spcPts val="800"/>
              </a:spcAft>
              <a:buFont typeface="Arial"/>
              <a:buChar char="•"/>
              <a:defRPr/>
            </a:pPr>
            <a:r>
              <a:rPr lang="en-US" sz="2000" dirty="0">
                <a:ea typeface="ＭＳ Ｐゴシック" charset="0"/>
                <a:cs typeface="ＭＳ Ｐゴシック" charset="0"/>
              </a:rPr>
              <a:t>person-environment fit: change the setting, or find right setting, to fit the person</a:t>
            </a:r>
          </a:p>
          <a:p>
            <a:pPr marL="285750" indent="-285750" eaLnBrk="1" hangingPunct="1">
              <a:spcAft>
                <a:spcPts val="800"/>
              </a:spcAft>
              <a:buFont typeface="Arial"/>
              <a:buChar char="•"/>
              <a:defRPr/>
            </a:pPr>
            <a:r>
              <a:rPr lang="en-US" sz="2000" dirty="0">
                <a:ea typeface="ＭＳ Ｐゴシック" charset="0"/>
                <a:cs typeface="ＭＳ Ｐゴシック" charset="0"/>
              </a:rPr>
              <a:t>multiple levels of analysis &amp; intervention</a:t>
            </a:r>
          </a:p>
          <a:p>
            <a:pPr marL="285750" indent="-285750" eaLnBrk="1" hangingPunct="1">
              <a:spcAft>
                <a:spcPts val="800"/>
              </a:spcAft>
              <a:buFont typeface="Arial"/>
              <a:buChar char="•"/>
              <a:defRPr/>
            </a:pPr>
            <a:r>
              <a:rPr lang="en-US" sz="2000" dirty="0">
                <a:ea typeface="ＭＳ Ｐゴシック" charset="0"/>
                <a:cs typeface="ＭＳ Ｐゴシック" charset="0"/>
              </a:rPr>
              <a:t>dynamic, naturalistic </a:t>
            </a:r>
            <a:r>
              <a:rPr lang="en-US" sz="2000" dirty="0" smtClean="0">
                <a:ea typeface="ＭＳ Ｐゴシック" charset="0"/>
                <a:cs typeface="ＭＳ Ｐゴシック" charset="0"/>
              </a:rPr>
              <a:t>process</a:t>
            </a:r>
            <a:endParaRPr lang="en-US" sz="2000" dirty="0">
              <a:ea typeface="ＭＳ Ｐゴシック" charset="0"/>
              <a:cs typeface="ＭＳ Ｐゴシック" charset="0"/>
            </a:endParaRPr>
          </a:p>
        </p:txBody>
      </p:sp>
      <p:grpSp>
        <p:nvGrpSpPr>
          <p:cNvPr id="24580" name="Group 5"/>
          <p:cNvGrpSpPr>
            <a:grpSpLocks noGrp="1" noChangeAspect="1"/>
          </p:cNvGrpSpPr>
          <p:nvPr/>
        </p:nvGrpSpPr>
        <p:grpSpPr bwMode="auto">
          <a:xfrm>
            <a:off x="4038600" y="3276600"/>
            <a:ext cx="3581400" cy="3581400"/>
            <a:chOff x="1366" y="1071"/>
            <a:chExt cx="2567" cy="2775"/>
          </a:xfrm>
        </p:grpSpPr>
        <p:sp>
          <p:nvSpPr>
            <p:cNvPr id="24582" name="AutoShape 6"/>
            <p:cNvSpPr>
              <a:spLocks noChangeAspect="1" noChangeArrowheads="1" noTextEdit="1"/>
            </p:cNvSpPr>
            <p:nvPr/>
          </p:nvSpPr>
          <p:spPr bwMode="auto">
            <a:xfrm>
              <a:off x="1366" y="1071"/>
              <a:ext cx="2567" cy="2775"/>
            </a:xfrm>
            <a:prstGeom prst="rect">
              <a:avLst/>
            </a:prstGeom>
            <a:noFill/>
            <a:ln w="9525">
              <a:noFill/>
              <a:miter lim="800000"/>
              <a:headEnd/>
              <a:tailEnd/>
            </a:ln>
          </p:spPr>
          <p:txBody>
            <a:bodyPr>
              <a:prstTxWarp prst="textNoShape">
                <a:avLst/>
              </a:prstTxWarp>
            </a:bodyPr>
            <a:lstStyle/>
            <a:p>
              <a:endParaRPr lang="en-US"/>
            </a:p>
          </p:txBody>
        </p:sp>
        <p:sp>
          <p:nvSpPr>
            <p:cNvPr id="24583" name="_s29703"/>
            <p:cNvSpPr>
              <a:spLocks noChangeArrowheads="1" noTextEdit="1"/>
            </p:cNvSpPr>
            <p:nvPr/>
          </p:nvSpPr>
          <p:spPr bwMode="auto">
            <a:xfrm>
              <a:off x="1675" y="1784"/>
              <a:ext cx="1350" cy="1350"/>
            </a:xfrm>
            <a:custGeom>
              <a:avLst/>
              <a:gdLst>
                <a:gd name="T0" fmla="*/ 3 w 21600"/>
                <a:gd name="T1" fmla="*/ 0 h 21600"/>
                <a:gd name="T2" fmla="*/ 1 w 21600"/>
                <a:gd name="T3" fmla="*/ 1 h 21600"/>
                <a:gd name="T4" fmla="*/ 0 w 21600"/>
                <a:gd name="T5" fmla="*/ 3 h 21600"/>
                <a:gd name="T6" fmla="*/ 1 w 21600"/>
                <a:gd name="T7" fmla="*/ 5 h 21600"/>
                <a:gd name="T8" fmla="*/ 3 w 21600"/>
                <a:gd name="T9" fmla="*/ 5 h 21600"/>
                <a:gd name="T10" fmla="*/ 5 w 21600"/>
                <a:gd name="T11" fmla="*/ 5 h 21600"/>
                <a:gd name="T12" fmla="*/ 5 w 21600"/>
                <a:gd name="T13" fmla="*/ 3 h 21600"/>
                <a:gd name="T14" fmla="*/ 5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24584" name="_s29704"/>
            <p:cNvSpPr>
              <a:spLocks/>
            </p:cNvSpPr>
            <p:nvPr/>
          </p:nvSpPr>
          <p:spPr bwMode="auto">
            <a:xfrm>
              <a:off x="3490" y="1859"/>
              <a:ext cx="360" cy="300"/>
            </a:xfrm>
            <a:prstGeom prst="callout2">
              <a:avLst>
                <a:gd name="adj1" fmla="val 29509"/>
                <a:gd name="adj2" fmla="val -15236"/>
                <a:gd name="adj3" fmla="val 29509"/>
                <a:gd name="adj4" fmla="val -23810"/>
                <a:gd name="adj5" fmla="val 200000"/>
                <a:gd name="adj6" fmla="val -160634"/>
              </a:avLst>
            </a:prstGeom>
            <a:noFill/>
            <a:ln w="9525">
              <a:solidFill>
                <a:schemeClr val="tx1"/>
              </a:solidFill>
              <a:miter lim="800000"/>
              <a:headEnd/>
              <a:tailEnd/>
            </a:ln>
          </p:spPr>
          <p:txBody>
            <a:bodyPr wrap="none" lIns="50758" tIns="25379" rIns="50758" bIns="25379">
              <a:prstTxWarp prst="textNoShape">
                <a:avLst/>
              </a:prstTxWarp>
            </a:bodyPr>
            <a:lstStyle/>
            <a:p>
              <a:pPr eaLnBrk="1" hangingPunct="1">
                <a:lnSpc>
                  <a:spcPct val="90000"/>
                </a:lnSpc>
                <a:spcBef>
                  <a:spcPct val="20000"/>
                </a:spcBef>
                <a:buClr>
                  <a:schemeClr val="folHlink"/>
                </a:buClr>
                <a:buSzPct val="60000"/>
                <a:buFont typeface="Wingdings" pitchFamily="-112" charset="2"/>
                <a:buChar char="n"/>
              </a:pPr>
              <a:r>
                <a:rPr lang="en-US" sz="1300">
                  <a:latin typeface="Arial" pitchFamily="-112" charset="0"/>
                </a:rPr>
                <a:t>Community/Society</a:t>
              </a:r>
            </a:p>
          </p:txBody>
        </p:sp>
        <p:sp>
          <p:nvSpPr>
            <p:cNvPr id="24585" name="_s29705"/>
            <p:cNvSpPr>
              <a:spLocks noChangeArrowheads="1" noTextEdit="1"/>
            </p:cNvSpPr>
            <p:nvPr/>
          </p:nvSpPr>
          <p:spPr bwMode="auto">
            <a:xfrm>
              <a:off x="1900" y="2009"/>
              <a:ext cx="900" cy="900"/>
            </a:xfrm>
            <a:custGeom>
              <a:avLst/>
              <a:gdLst>
                <a:gd name="T0" fmla="*/ 1 w 21600"/>
                <a:gd name="T1" fmla="*/ 0 h 21600"/>
                <a:gd name="T2" fmla="*/ 0 w 21600"/>
                <a:gd name="T3" fmla="*/ 0 h 21600"/>
                <a:gd name="T4" fmla="*/ 0 w 21600"/>
                <a:gd name="T5" fmla="*/ 1 h 21600"/>
                <a:gd name="T6" fmla="*/ 0 w 21600"/>
                <a:gd name="T7" fmla="*/ 1 h 21600"/>
                <a:gd name="T8" fmla="*/ 1 w 21600"/>
                <a:gd name="T9" fmla="*/ 2 h 21600"/>
                <a:gd name="T10" fmla="*/ 1 w 21600"/>
                <a:gd name="T11" fmla="*/ 1 h 21600"/>
                <a:gd name="T12" fmla="*/ 2 w 21600"/>
                <a:gd name="T13" fmla="*/ 1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24586" name="_s29706"/>
            <p:cNvSpPr>
              <a:spLocks/>
            </p:cNvSpPr>
            <p:nvPr/>
          </p:nvSpPr>
          <p:spPr bwMode="auto">
            <a:xfrm>
              <a:off x="3490" y="1559"/>
              <a:ext cx="360" cy="300"/>
            </a:xfrm>
            <a:prstGeom prst="callout2">
              <a:avLst>
                <a:gd name="adj1" fmla="val 29509"/>
                <a:gd name="adj2" fmla="val -15236"/>
                <a:gd name="adj3" fmla="val 29509"/>
                <a:gd name="adj4" fmla="val -23810"/>
                <a:gd name="adj5" fmla="val 300000"/>
                <a:gd name="adj6" fmla="val -223176"/>
              </a:avLst>
            </a:prstGeom>
            <a:noFill/>
            <a:ln w="9525">
              <a:solidFill>
                <a:schemeClr val="tx1"/>
              </a:solidFill>
              <a:miter lim="800000"/>
              <a:headEnd/>
              <a:tailEnd/>
            </a:ln>
          </p:spPr>
          <p:txBody>
            <a:bodyPr wrap="none" lIns="50758" tIns="25379" rIns="50758" bIns="25379">
              <a:prstTxWarp prst="textNoShape">
                <a:avLst/>
              </a:prstTxWarp>
            </a:bodyPr>
            <a:lstStyle/>
            <a:p>
              <a:pPr eaLnBrk="1" hangingPunct="1">
                <a:lnSpc>
                  <a:spcPct val="90000"/>
                </a:lnSpc>
                <a:spcBef>
                  <a:spcPct val="20000"/>
                </a:spcBef>
                <a:buClr>
                  <a:schemeClr val="folHlink"/>
                </a:buClr>
                <a:buSzPct val="60000"/>
                <a:buFont typeface="Wingdings" pitchFamily="-112" charset="2"/>
                <a:buChar char="n"/>
              </a:pPr>
              <a:r>
                <a:rPr lang="en-US" sz="1300">
                  <a:latin typeface="Arial" pitchFamily="-112" charset="0"/>
                </a:rPr>
                <a:t>Organizations (mediating</a:t>
              </a:r>
            </a:p>
            <a:p>
              <a:pPr eaLnBrk="1" hangingPunct="1">
                <a:lnSpc>
                  <a:spcPct val="90000"/>
                </a:lnSpc>
                <a:spcBef>
                  <a:spcPct val="20000"/>
                </a:spcBef>
                <a:buClr>
                  <a:schemeClr val="folHlink"/>
                </a:buClr>
                <a:buSzPct val="60000"/>
                <a:buFont typeface="Wingdings" pitchFamily="-112" charset="2"/>
                <a:buNone/>
              </a:pPr>
              <a:r>
                <a:rPr lang="en-US" sz="1300">
                  <a:latin typeface="Arial" pitchFamily="-112" charset="0"/>
                </a:rPr>
                <a:t>  structures)</a:t>
              </a:r>
            </a:p>
            <a:p>
              <a:pPr eaLnBrk="1" hangingPunct="1">
                <a:lnSpc>
                  <a:spcPct val="90000"/>
                </a:lnSpc>
                <a:spcBef>
                  <a:spcPct val="20000"/>
                </a:spcBef>
                <a:buClr>
                  <a:schemeClr val="folHlink"/>
                </a:buClr>
                <a:buSzPct val="60000"/>
                <a:buFont typeface="Wingdings" pitchFamily="-112" charset="2"/>
                <a:buNone/>
              </a:pPr>
              <a:endParaRPr lang="en-US" sz="1300">
                <a:latin typeface="Arial" pitchFamily="-112" charset="0"/>
              </a:endParaRPr>
            </a:p>
            <a:p>
              <a:pPr eaLnBrk="1" hangingPunct="1">
                <a:lnSpc>
                  <a:spcPct val="90000"/>
                </a:lnSpc>
                <a:spcBef>
                  <a:spcPct val="20000"/>
                </a:spcBef>
                <a:buClr>
                  <a:schemeClr val="folHlink"/>
                </a:buClr>
                <a:buSzPct val="60000"/>
                <a:buFont typeface="Wingdings" pitchFamily="-112" charset="2"/>
                <a:buNone/>
              </a:pPr>
              <a:endParaRPr lang="en-US" sz="1300">
                <a:latin typeface="Arial" pitchFamily="-112" charset="0"/>
              </a:endParaRPr>
            </a:p>
          </p:txBody>
        </p:sp>
        <p:sp>
          <p:nvSpPr>
            <p:cNvPr id="24587" name="_s29707"/>
            <p:cNvSpPr>
              <a:spLocks noChangeArrowheads="1" noTextEdit="1"/>
            </p:cNvSpPr>
            <p:nvPr/>
          </p:nvSpPr>
          <p:spPr bwMode="auto">
            <a:xfrm>
              <a:off x="2125" y="2234"/>
              <a:ext cx="450" cy="45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24588" name="_s29708"/>
            <p:cNvSpPr>
              <a:spLocks/>
            </p:cNvSpPr>
            <p:nvPr/>
          </p:nvSpPr>
          <p:spPr bwMode="auto">
            <a:xfrm>
              <a:off x="3490" y="1259"/>
              <a:ext cx="360" cy="300"/>
            </a:xfrm>
            <a:prstGeom prst="callout2">
              <a:avLst>
                <a:gd name="adj1" fmla="val 29509"/>
                <a:gd name="adj2" fmla="val -15236"/>
                <a:gd name="adj3" fmla="val 29509"/>
                <a:gd name="adj4" fmla="val -23810"/>
                <a:gd name="adj5" fmla="val 400000"/>
                <a:gd name="adj6" fmla="val -316824"/>
              </a:avLst>
            </a:prstGeom>
            <a:noFill/>
            <a:ln w="9525">
              <a:solidFill>
                <a:schemeClr val="tx1"/>
              </a:solidFill>
              <a:miter lim="800000"/>
              <a:headEnd/>
              <a:tailEnd/>
            </a:ln>
          </p:spPr>
          <p:txBody>
            <a:bodyPr wrap="none" lIns="50758" tIns="25379" rIns="50758" bIns="25379">
              <a:prstTxWarp prst="textNoShape">
                <a:avLst/>
              </a:prstTxWarp>
            </a:bodyPr>
            <a:lstStyle/>
            <a:p>
              <a:pPr eaLnBrk="1" hangingPunct="1">
                <a:lnSpc>
                  <a:spcPct val="90000"/>
                </a:lnSpc>
                <a:spcBef>
                  <a:spcPct val="20000"/>
                </a:spcBef>
                <a:buClr>
                  <a:schemeClr val="folHlink"/>
                </a:buClr>
                <a:buSzPct val="60000"/>
                <a:buFont typeface="Wingdings" pitchFamily="-112" charset="2"/>
                <a:buChar char="n"/>
              </a:pPr>
              <a:r>
                <a:rPr lang="en-US" sz="1300">
                  <a:latin typeface="Arial" pitchFamily="-112" charset="0"/>
                </a:rPr>
                <a:t>Individual/family/group</a:t>
              </a:r>
            </a:p>
            <a:p>
              <a:endParaRPr lang="en-US" sz="1300">
                <a:latin typeface="Arial" pitchFamily="-112" charset="0"/>
              </a:endParaRPr>
            </a:p>
          </p:txBody>
        </p:sp>
      </p:grpSp>
      <p:sp>
        <p:nvSpPr>
          <p:cNvPr id="24581" name="Text Box 14"/>
          <p:cNvSpPr txBox="1">
            <a:spLocks noChangeArrowheads="1"/>
          </p:cNvSpPr>
          <p:nvPr/>
        </p:nvSpPr>
        <p:spPr bwMode="auto">
          <a:xfrm>
            <a:off x="4495800" y="2743200"/>
            <a:ext cx="4343400" cy="644525"/>
          </a:xfrm>
          <a:prstGeom prst="rect">
            <a:avLst/>
          </a:prstGeom>
          <a:noFill/>
          <a:ln w="9525">
            <a:noFill/>
            <a:miter lim="800000"/>
            <a:headEnd/>
            <a:tailEnd/>
          </a:ln>
        </p:spPr>
        <p:txBody>
          <a:bodyPr>
            <a:prstTxWarp prst="textNoShape">
              <a:avLst/>
            </a:prstTxWarp>
            <a:spAutoFit/>
          </a:bodyPr>
          <a:lstStyle/>
          <a:p>
            <a:pPr>
              <a:spcBef>
                <a:spcPct val="50000"/>
              </a:spcBef>
            </a:pPr>
            <a:r>
              <a:rPr lang="en-US"/>
              <a:t>Complexity must match reality: units interact within and across levels:</a:t>
            </a:r>
          </a:p>
        </p:txBody>
      </p:sp>
    </p:spTree>
    <p:extLst>
      <p:ext uri="{BB962C8B-B14F-4D97-AF65-F5344CB8AC3E}">
        <p14:creationId xmlns:p14="http://schemas.microsoft.com/office/powerpoint/2010/main" val="1724263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57356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78" name="Rectangle 2"/>
          <p:cNvSpPr>
            <a:spLocks noGrp="1" noChangeArrowheads="1"/>
          </p:cNvSpPr>
          <p:nvPr>
            <p:ph type="title"/>
          </p:nvPr>
        </p:nvSpPr>
        <p:spPr>
          <a:xfrm>
            <a:off x="228600" y="76200"/>
            <a:ext cx="8715375" cy="852488"/>
          </a:xfrm>
        </p:spPr>
        <p:txBody>
          <a:bodyPr/>
          <a:lstStyle/>
          <a:p>
            <a:pPr eaLnBrk="1" hangingPunct="1"/>
            <a:r>
              <a:rPr lang="en-US" altLang="x-none" sz="4400" dirty="0">
                <a:ea typeface="ＭＳ Ｐゴシック" charset="-128"/>
              </a:rPr>
              <a:t>Bronfenbrenner</a:t>
            </a:r>
            <a:r>
              <a:rPr lang="en-US" altLang="en-US" sz="4400" dirty="0">
                <a:ea typeface="ＭＳ Ｐゴシック" charset="-128"/>
              </a:rPr>
              <a:t>’</a:t>
            </a:r>
            <a:r>
              <a:rPr lang="en-US" altLang="x-none" sz="4400" dirty="0">
                <a:ea typeface="ＭＳ Ｐゴシック" charset="-128"/>
              </a:rPr>
              <a:t>s Nested Systems</a:t>
            </a:r>
          </a:p>
        </p:txBody>
      </p:sp>
      <p:sp>
        <p:nvSpPr>
          <p:cNvPr id="50179" name="Rectangle 3"/>
          <p:cNvSpPr>
            <a:spLocks noGrp="1" noChangeArrowheads="1"/>
          </p:cNvSpPr>
          <p:nvPr>
            <p:ph type="body" sz="half" idx="1"/>
          </p:nvPr>
        </p:nvSpPr>
        <p:spPr>
          <a:xfrm>
            <a:off x="4419600" y="914400"/>
            <a:ext cx="4724400" cy="5029200"/>
          </a:xfrm>
        </p:spPr>
        <p:txBody>
          <a:bodyPr/>
          <a:lstStyle/>
          <a:p>
            <a:pPr marL="171450" indent="-171450" eaLnBrk="1" hangingPunct="1">
              <a:lnSpc>
                <a:spcPct val="90000"/>
              </a:lnSpc>
              <a:spcAft>
                <a:spcPts val="800"/>
              </a:spcAft>
              <a:buFont typeface="Arial" charset="0"/>
              <a:buChar char="•"/>
            </a:pPr>
            <a:r>
              <a:rPr lang="en-US" altLang="x-none" sz="2000" dirty="0" smtClean="0">
                <a:ea typeface="ＭＳ Ｐゴシック" charset="-128"/>
              </a:rPr>
              <a:t>Individual </a:t>
            </a:r>
            <a:r>
              <a:rPr lang="en-US" altLang="x-none" sz="2000" dirty="0">
                <a:ea typeface="ＭＳ Ｐゴシック" charset="-128"/>
              </a:rPr>
              <a:t>level of development </a:t>
            </a:r>
            <a:r>
              <a:rPr lang="en-US" altLang="x-none" sz="2000" dirty="0" smtClean="0">
                <a:ea typeface="ＭＳ Ｐゴシック" charset="-128"/>
              </a:rPr>
              <a:t>(cognitions, emotions</a:t>
            </a:r>
            <a:r>
              <a:rPr lang="en-US" altLang="x-none" sz="2000" dirty="0">
                <a:ea typeface="ＭＳ Ｐゴシック" charset="-128"/>
              </a:rPr>
              <a:t>, motivations, </a:t>
            </a:r>
            <a:r>
              <a:rPr lang="en-US" altLang="x-none" sz="2000" dirty="0" smtClean="0">
                <a:ea typeface="ＭＳ Ｐゴシック" charset="-128"/>
              </a:rPr>
              <a:t>behavior)</a:t>
            </a:r>
            <a:endParaRPr lang="en-US" altLang="x-none" sz="2000" dirty="0">
              <a:ea typeface="ＭＳ Ｐゴシック" charset="-128"/>
            </a:endParaRPr>
          </a:p>
          <a:p>
            <a:pPr marL="171450" indent="-171450" eaLnBrk="1" hangingPunct="1">
              <a:lnSpc>
                <a:spcPct val="90000"/>
              </a:lnSpc>
              <a:spcAft>
                <a:spcPts val="800"/>
              </a:spcAft>
              <a:buFont typeface="Arial" charset="0"/>
              <a:buChar char="•"/>
            </a:pPr>
            <a:r>
              <a:rPr lang="en-US" altLang="x-none" sz="2000" dirty="0">
                <a:ea typeface="ＭＳ Ｐゴシック" charset="-128"/>
              </a:rPr>
              <a:t>Microsystem: immediate </a:t>
            </a:r>
            <a:r>
              <a:rPr lang="en-US" altLang="x-none" sz="2000" dirty="0" smtClean="0">
                <a:ea typeface="ＭＳ Ｐゴシック" charset="-128"/>
              </a:rPr>
              <a:t>interpersonal environment </a:t>
            </a:r>
            <a:r>
              <a:rPr lang="en-US" altLang="x-none" sz="2000" dirty="0">
                <a:ea typeface="ＭＳ Ｐゴシック" charset="-128"/>
              </a:rPr>
              <a:t>(family, </a:t>
            </a:r>
            <a:r>
              <a:rPr lang="en-US" altLang="x-none" sz="2000" dirty="0" smtClean="0">
                <a:ea typeface="ＭＳ Ｐゴシック" charset="-128"/>
              </a:rPr>
              <a:t>friends, work </a:t>
            </a:r>
            <a:r>
              <a:rPr lang="en-US" altLang="x-none" sz="2000" dirty="0">
                <a:ea typeface="ＭＳ Ｐゴシック" charset="-128"/>
              </a:rPr>
              <a:t>group)</a:t>
            </a:r>
          </a:p>
          <a:p>
            <a:pPr marL="171450" indent="-171450" eaLnBrk="1" hangingPunct="1">
              <a:lnSpc>
                <a:spcPct val="90000"/>
              </a:lnSpc>
              <a:spcAft>
                <a:spcPts val="800"/>
              </a:spcAft>
              <a:buFont typeface="Arial" charset="0"/>
              <a:buChar char="•"/>
            </a:pPr>
            <a:r>
              <a:rPr lang="en-US" altLang="x-none" sz="2000" b="1" dirty="0">
                <a:ea typeface="ＭＳ Ｐゴシック" charset="-128"/>
              </a:rPr>
              <a:t>Mesosystem: </a:t>
            </a:r>
            <a:r>
              <a:rPr lang="en-US" altLang="x-none" sz="2000" b="1" dirty="0" smtClean="0">
                <a:ea typeface="ＭＳ Ｐゴシック" charset="-128"/>
              </a:rPr>
              <a:t>relational network </a:t>
            </a:r>
            <a:r>
              <a:rPr lang="en-US" altLang="x-none" sz="2000" b="1" dirty="0">
                <a:ea typeface="ＭＳ Ｐゴシック" charset="-128"/>
              </a:rPr>
              <a:t>links between microsystems (</a:t>
            </a:r>
            <a:r>
              <a:rPr lang="en-US" altLang="x-none" sz="2000" b="1" dirty="0" err="1">
                <a:ea typeface="ＭＳ Ｐゴシック" charset="-128"/>
              </a:rPr>
              <a:t>eg</a:t>
            </a:r>
            <a:r>
              <a:rPr lang="en-US" altLang="x-none" sz="2000" b="1" dirty="0">
                <a:ea typeface="ＭＳ Ｐゴシック" charset="-128"/>
              </a:rPr>
              <a:t>, work influence on personal life)</a:t>
            </a:r>
          </a:p>
          <a:p>
            <a:pPr marL="171450" indent="-171450" eaLnBrk="1" hangingPunct="1">
              <a:lnSpc>
                <a:spcPct val="90000"/>
              </a:lnSpc>
              <a:spcAft>
                <a:spcPts val="800"/>
              </a:spcAft>
              <a:buFont typeface="Arial" charset="0"/>
              <a:buChar char="•"/>
            </a:pPr>
            <a:r>
              <a:rPr lang="en-US" altLang="x-none" sz="2000" b="1" dirty="0" err="1">
                <a:ea typeface="ＭＳ Ｐゴシック" charset="-128"/>
              </a:rPr>
              <a:t>Exosystem</a:t>
            </a:r>
            <a:r>
              <a:rPr lang="en-US" altLang="x-none" sz="2000" b="1" dirty="0">
                <a:ea typeface="ＭＳ Ｐゴシック" charset="-128"/>
              </a:rPr>
              <a:t>: community </a:t>
            </a:r>
            <a:r>
              <a:rPr lang="en-US" altLang="x-none" sz="2000" b="1" dirty="0" smtClean="0">
                <a:ea typeface="ＭＳ Ｐゴシック" charset="-128"/>
              </a:rPr>
              <a:t>environment, local organizations &amp; group interactions</a:t>
            </a:r>
            <a:endParaRPr lang="en-US" altLang="x-none" sz="2000" b="1" dirty="0">
              <a:ea typeface="ＭＳ Ｐゴシック" charset="-128"/>
            </a:endParaRPr>
          </a:p>
          <a:p>
            <a:pPr marL="171450" indent="-171450" eaLnBrk="1" hangingPunct="1">
              <a:lnSpc>
                <a:spcPct val="90000"/>
              </a:lnSpc>
              <a:spcAft>
                <a:spcPts val="800"/>
              </a:spcAft>
              <a:buFont typeface="Arial" charset="0"/>
              <a:buChar char="•"/>
            </a:pPr>
            <a:r>
              <a:rPr lang="en-US" altLang="x-none" sz="2000" dirty="0" err="1">
                <a:ea typeface="ＭＳ Ｐゴシック" charset="-128"/>
              </a:rPr>
              <a:t>Macrosystem</a:t>
            </a:r>
            <a:r>
              <a:rPr lang="en-US" altLang="x-none" sz="2000" dirty="0">
                <a:ea typeface="ＭＳ Ｐゴシック" charset="-128"/>
              </a:rPr>
              <a:t>: societal level (politics, economics, mass culture)</a:t>
            </a:r>
          </a:p>
          <a:p>
            <a:pPr marL="171450" indent="-171450" eaLnBrk="1" hangingPunct="1">
              <a:lnSpc>
                <a:spcPct val="90000"/>
              </a:lnSpc>
              <a:spcAft>
                <a:spcPts val="800"/>
              </a:spcAft>
              <a:buFont typeface="Arial" charset="0"/>
              <a:buChar char="•"/>
            </a:pPr>
            <a:r>
              <a:rPr lang="en-US" altLang="x-none" sz="2000" dirty="0">
                <a:ea typeface="ＭＳ Ｐゴシック" charset="-128"/>
              </a:rPr>
              <a:t>Geosystem: Global </a:t>
            </a:r>
            <a:r>
              <a:rPr lang="en-US" altLang="x-none" sz="2000" dirty="0" smtClean="0">
                <a:ea typeface="ＭＳ Ｐゴシック" charset="-128"/>
              </a:rPr>
              <a:t>level: global economy, climate change, international politics, etc.</a:t>
            </a:r>
            <a:endParaRPr lang="en-US" altLang="x-none" sz="2000" dirty="0">
              <a:ea typeface="ＭＳ Ｐゴシック" charset="-128"/>
            </a:endParaRPr>
          </a:p>
          <a:p>
            <a:pPr marL="0" indent="0" algn="ctr" eaLnBrk="1" hangingPunct="1">
              <a:lnSpc>
                <a:spcPct val="90000"/>
              </a:lnSpc>
              <a:spcAft>
                <a:spcPts val="800"/>
              </a:spcAft>
              <a:buNone/>
            </a:pPr>
            <a:r>
              <a:rPr lang="en-US" altLang="x-none" sz="1200" b="1" dirty="0">
                <a:ea typeface="ＭＳ Ｐゴシック" charset="-128"/>
              </a:rPr>
              <a:t>__________________</a:t>
            </a:r>
          </a:p>
          <a:p>
            <a:pPr marL="171450" indent="-171450" eaLnBrk="1" hangingPunct="1">
              <a:lnSpc>
                <a:spcPct val="90000"/>
              </a:lnSpc>
              <a:spcAft>
                <a:spcPts val="800"/>
              </a:spcAft>
              <a:buFont typeface="Arial" charset="0"/>
              <a:buChar char="•"/>
            </a:pPr>
            <a:r>
              <a:rPr lang="en-US" altLang="x-none" sz="2000" dirty="0">
                <a:ea typeface="ＭＳ Ｐゴシック" charset="-128"/>
              </a:rPr>
              <a:t>Chronosystem: Change over time</a:t>
            </a:r>
            <a:endParaRPr lang="en-US" altLang="x-none" sz="1800" dirty="0">
              <a:ea typeface="ＭＳ Ｐゴシック" charset="-128"/>
            </a:endParaRPr>
          </a:p>
        </p:txBody>
      </p:sp>
      <p:sp>
        <p:nvSpPr>
          <p:cNvPr id="50180" name="Right Arrow 6"/>
          <p:cNvSpPr>
            <a:spLocks noChangeArrowheads="1"/>
          </p:cNvSpPr>
          <p:nvPr/>
        </p:nvSpPr>
        <p:spPr bwMode="auto">
          <a:xfrm>
            <a:off x="4953000" y="6096000"/>
            <a:ext cx="2438400" cy="484188"/>
          </a:xfrm>
          <a:prstGeom prst="rightArrow">
            <a:avLst>
              <a:gd name="adj1" fmla="val 50000"/>
              <a:gd name="adj2" fmla="val 50052"/>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altLang="x-none"/>
          </a:p>
        </p:txBody>
      </p:sp>
      <p:sp>
        <p:nvSpPr>
          <p:cNvPr id="2" name="TextBox 1"/>
          <p:cNvSpPr txBox="1"/>
          <p:nvPr/>
        </p:nvSpPr>
        <p:spPr>
          <a:xfrm>
            <a:off x="1842880" y="4038600"/>
            <a:ext cx="830677" cy="276999"/>
          </a:xfrm>
          <a:prstGeom prst="rect">
            <a:avLst/>
          </a:prstGeom>
          <a:solidFill>
            <a:srgbClr val="FFFFFF">
              <a:alpha val="51000"/>
            </a:srgbClr>
          </a:solidFill>
        </p:spPr>
        <p:txBody>
          <a:bodyPr wrap="none" rtlCol="0">
            <a:spAutoFit/>
          </a:bodyPr>
          <a:lstStyle/>
          <a:p>
            <a:r>
              <a:rPr lang="en-US" sz="1200" dirty="0" smtClean="0"/>
              <a:t>Individual</a:t>
            </a:r>
            <a:endParaRPr lang="en-US" sz="1200" dirty="0"/>
          </a:p>
        </p:txBody>
      </p:sp>
      <p:sp>
        <p:nvSpPr>
          <p:cNvPr id="3" name="Left Brace 2"/>
          <p:cNvSpPr/>
          <p:nvPr/>
        </p:nvSpPr>
        <p:spPr>
          <a:xfrm>
            <a:off x="4038600" y="2847201"/>
            <a:ext cx="533400" cy="1800999"/>
          </a:xfrm>
          <a:prstGeom prst="leftBrace">
            <a:avLst>
              <a:gd name="adj1" fmla="val 8333"/>
              <a:gd name="adj2" fmla="val 52821"/>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2590800" y="3593068"/>
            <a:ext cx="1813317" cy="1477328"/>
          </a:xfrm>
          <a:prstGeom prst="rect">
            <a:avLst/>
          </a:prstGeom>
          <a:solidFill>
            <a:srgbClr val="FFFFFF">
              <a:alpha val="70000"/>
            </a:srgbClr>
          </a:solidFill>
        </p:spPr>
        <p:txBody>
          <a:bodyPr wrap="none" rtlCol="0">
            <a:spAutoFit/>
          </a:bodyPr>
          <a:lstStyle/>
          <a:p>
            <a:r>
              <a:rPr lang="en-US" b="1" dirty="0" smtClean="0"/>
              <a:t>Community:</a:t>
            </a:r>
          </a:p>
          <a:p>
            <a:r>
              <a:rPr lang="en-US" dirty="0"/>
              <a:t>l</a:t>
            </a:r>
            <a:r>
              <a:rPr lang="en-US" dirty="0" smtClean="0"/>
              <a:t>inks individuals</a:t>
            </a:r>
          </a:p>
          <a:p>
            <a:r>
              <a:rPr lang="en-US" dirty="0" smtClean="0"/>
              <a:t>&amp; microsystems</a:t>
            </a:r>
          </a:p>
          <a:p>
            <a:r>
              <a:rPr lang="en-US" dirty="0" smtClean="0"/>
              <a:t>with society &amp; </a:t>
            </a:r>
          </a:p>
          <a:p>
            <a:r>
              <a:rPr lang="en-US" dirty="0" smtClean="0"/>
              <a:t>Global systems</a:t>
            </a:r>
            <a:endParaRPr lang="en-US" dirty="0"/>
          </a:p>
        </p:txBody>
      </p:sp>
    </p:spTree>
    <p:extLst>
      <p:ext uri="{BB962C8B-B14F-4D97-AF65-F5344CB8AC3E}">
        <p14:creationId xmlns:p14="http://schemas.microsoft.com/office/powerpoint/2010/main" val="119390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52400" y="138112"/>
            <a:ext cx="8839200" cy="852488"/>
          </a:xfrm>
        </p:spPr>
        <p:txBody>
          <a:bodyPr/>
          <a:lstStyle/>
          <a:p>
            <a:pPr eaLnBrk="1" hangingPunct="1"/>
            <a:r>
              <a:rPr lang="en-US" altLang="x-none" sz="3600" dirty="0" smtClean="0">
                <a:ea typeface="ＭＳ Ｐゴシック" charset="-128"/>
              </a:rPr>
              <a:t>Example: What is the </a:t>
            </a:r>
            <a:r>
              <a:rPr lang="en-US" altLang="x-none" sz="3600" dirty="0">
                <a:ea typeface="ＭＳ Ｐゴシック" charset="-128"/>
              </a:rPr>
              <a:t>Ecology </a:t>
            </a:r>
            <a:r>
              <a:rPr lang="en-US" altLang="x-none" sz="3600" dirty="0" smtClean="0">
                <a:ea typeface="ＭＳ Ｐゴシック" charset="-128"/>
              </a:rPr>
              <a:t>of Adult Community Education?</a:t>
            </a:r>
            <a:endParaRPr lang="en-US" altLang="x-none" sz="3500" dirty="0">
              <a:ea typeface="ＭＳ Ｐゴシック" charset="-128"/>
            </a:endParaRPr>
          </a:p>
        </p:txBody>
      </p:sp>
      <p:sp>
        <p:nvSpPr>
          <p:cNvPr id="56322" name="Rectangle 3"/>
          <p:cNvSpPr>
            <a:spLocks noGrp="1" noChangeArrowheads="1"/>
          </p:cNvSpPr>
          <p:nvPr>
            <p:ph type="body" sz="half" idx="1"/>
          </p:nvPr>
        </p:nvSpPr>
        <p:spPr>
          <a:xfrm>
            <a:off x="3124200" y="2438400"/>
            <a:ext cx="5257800" cy="457200"/>
          </a:xfrm>
        </p:spPr>
        <p:txBody>
          <a:bodyPr/>
          <a:lstStyle/>
          <a:p>
            <a:pPr marL="0" indent="0" eaLnBrk="1" hangingPunct="1">
              <a:lnSpc>
                <a:spcPct val="90000"/>
              </a:lnSpc>
            </a:pPr>
            <a:r>
              <a:rPr lang="en-US" altLang="x-none" sz="1800" dirty="0">
                <a:latin typeface="Arial" charset="0"/>
                <a:ea typeface="Arial" charset="0"/>
                <a:cs typeface="Arial" charset="0"/>
              </a:rPr>
              <a:t>I</a:t>
            </a:r>
            <a:r>
              <a:rPr lang="en-US" altLang="x-none" sz="1800" dirty="0" smtClean="0">
                <a:latin typeface="Arial" charset="0"/>
                <a:ea typeface="Arial" charset="0"/>
                <a:cs typeface="Arial" charset="0"/>
              </a:rPr>
              <a:t>ndividual </a:t>
            </a:r>
            <a:r>
              <a:rPr lang="en-US" altLang="x-none" sz="1800" dirty="0">
                <a:latin typeface="Arial" charset="0"/>
                <a:ea typeface="Arial" charset="0"/>
                <a:cs typeface="Arial" charset="0"/>
              </a:rPr>
              <a:t>level of </a:t>
            </a:r>
            <a:r>
              <a:rPr lang="en-US" altLang="x-none" sz="1800" dirty="0" smtClean="0">
                <a:latin typeface="Arial" charset="0"/>
                <a:ea typeface="Arial" charset="0"/>
                <a:cs typeface="Arial" charset="0"/>
              </a:rPr>
              <a:t>development</a:t>
            </a:r>
            <a:endParaRPr lang="en-US" altLang="x-none" sz="1800" dirty="0">
              <a:latin typeface="Arial" charset="0"/>
              <a:ea typeface="Arial" charset="0"/>
              <a:cs typeface="Arial" charset="0"/>
            </a:endParaRPr>
          </a:p>
        </p:txBody>
      </p:sp>
      <p:grpSp>
        <p:nvGrpSpPr>
          <p:cNvPr id="56323" name="Group 6"/>
          <p:cNvGrpSpPr>
            <a:grpSpLocks noChangeAspect="1"/>
          </p:cNvGrpSpPr>
          <p:nvPr/>
        </p:nvGrpSpPr>
        <p:grpSpPr bwMode="auto">
          <a:xfrm>
            <a:off x="0" y="2409825"/>
            <a:ext cx="4246563" cy="4448175"/>
            <a:chOff x="1218" y="1062"/>
            <a:chExt cx="2862" cy="2999"/>
          </a:xfrm>
        </p:grpSpPr>
        <p:sp>
          <p:nvSpPr>
            <p:cNvPr id="56328" name="AutoShape 5"/>
            <p:cNvSpPr>
              <a:spLocks noChangeAspect="1" noChangeArrowheads="1" noTextEdit="1"/>
            </p:cNvSpPr>
            <p:nvPr/>
          </p:nvSpPr>
          <p:spPr bwMode="auto">
            <a:xfrm>
              <a:off x="1218" y="1062"/>
              <a:ext cx="2862" cy="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9" name="_s75787"/>
            <p:cNvSpPr>
              <a:spLocks noChangeArrowheads="1" noTextEdit="1"/>
            </p:cNvSpPr>
            <p:nvPr/>
          </p:nvSpPr>
          <p:spPr bwMode="auto">
            <a:xfrm>
              <a:off x="1674" y="1784"/>
              <a:ext cx="1350" cy="13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chemeClr val="accent1"/>
            </a:solidFill>
            <a:ln w="9525">
              <a:solidFill>
                <a:schemeClr val="tx1"/>
              </a:solidFill>
              <a:round/>
              <a:headEnd/>
              <a:tailEnd/>
            </a:ln>
          </p:spPr>
          <p:txBody>
            <a:bodyPr/>
            <a:lstStyle/>
            <a:p>
              <a:endParaRPr lang="en-US"/>
            </a:p>
          </p:txBody>
        </p:sp>
        <p:sp>
          <p:nvSpPr>
            <p:cNvPr id="56330" name="_s75788"/>
            <p:cNvSpPr>
              <a:spLocks/>
            </p:cNvSpPr>
            <p:nvPr/>
          </p:nvSpPr>
          <p:spPr bwMode="auto">
            <a:xfrm>
              <a:off x="3478" y="2057"/>
              <a:ext cx="360" cy="300"/>
            </a:xfrm>
            <a:prstGeom prst="callout2">
              <a:avLst>
                <a:gd name="adj1" fmla="val 25625"/>
                <a:gd name="adj2" fmla="val -14245"/>
                <a:gd name="adj3" fmla="val 25625"/>
                <a:gd name="adj4" fmla="val -22551"/>
                <a:gd name="adj5" fmla="val 200000"/>
                <a:gd name="adj6" fmla="val -16027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nSpc>
                  <a:spcPct val="90000"/>
                </a:lnSpc>
                <a:spcBef>
                  <a:spcPct val="20000"/>
                </a:spcBef>
                <a:buClr>
                  <a:schemeClr val="folHlink"/>
                </a:buClr>
                <a:buSzPct val="60000"/>
                <a:buFont typeface="Wingdings" charset="2"/>
                <a:buChar char="n"/>
              </a:pPr>
              <a:r>
                <a:rPr lang="en-US" altLang="x-none" dirty="0" err="1"/>
                <a:t>Macrosystem</a:t>
              </a:r>
              <a:r>
                <a:rPr lang="en-US" altLang="x-none" dirty="0"/>
                <a:t>: societal level </a:t>
              </a:r>
            </a:p>
            <a:p>
              <a:pPr>
                <a:lnSpc>
                  <a:spcPct val="90000"/>
                </a:lnSpc>
                <a:spcBef>
                  <a:spcPct val="20000"/>
                </a:spcBef>
                <a:buClr>
                  <a:schemeClr val="folHlink"/>
                </a:buClr>
                <a:buSzPct val="60000"/>
                <a:buFont typeface="Wingdings" charset="2"/>
                <a:buNone/>
              </a:pPr>
              <a:r>
                <a:rPr lang="en-US" altLang="x-none" dirty="0"/>
                <a:t> (politics, economics, mass culture)</a:t>
              </a:r>
            </a:p>
            <a:p>
              <a:pPr>
                <a:buClr>
                  <a:srgbClr val="000000"/>
                </a:buClr>
                <a:buSzPct val="100000"/>
                <a:buFont typeface="Times New Roman" charset="0"/>
                <a:buNone/>
              </a:pPr>
              <a:endParaRPr lang="en-US" altLang="x-none" dirty="0"/>
            </a:p>
          </p:txBody>
        </p:sp>
        <p:sp>
          <p:nvSpPr>
            <p:cNvPr id="56331" name="_s75785"/>
            <p:cNvSpPr>
              <a:spLocks noChangeArrowheads="1" noTextEdit="1"/>
            </p:cNvSpPr>
            <p:nvPr/>
          </p:nvSpPr>
          <p:spPr bwMode="auto">
            <a:xfrm>
              <a:off x="1899" y="2009"/>
              <a:ext cx="900" cy="9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8 w 21600"/>
                <a:gd name="T25" fmla="*/ 3168 h 21600"/>
                <a:gd name="T26" fmla="*/ 18432 w 21600"/>
                <a:gd name="T27" fmla="*/ 1843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a:lstStyle/>
            <a:p>
              <a:endParaRPr lang="en-US"/>
            </a:p>
          </p:txBody>
        </p:sp>
        <p:sp>
          <p:nvSpPr>
            <p:cNvPr id="56332" name="_s75786"/>
            <p:cNvSpPr>
              <a:spLocks/>
            </p:cNvSpPr>
            <p:nvPr/>
          </p:nvSpPr>
          <p:spPr bwMode="auto">
            <a:xfrm>
              <a:off x="3478" y="1749"/>
              <a:ext cx="360" cy="300"/>
            </a:xfrm>
            <a:prstGeom prst="callout2">
              <a:avLst>
                <a:gd name="adj1" fmla="val 25713"/>
                <a:gd name="adj2" fmla="val -14245"/>
                <a:gd name="adj3" fmla="val 25713"/>
                <a:gd name="adj4" fmla="val -22551"/>
                <a:gd name="adj5" fmla="val 300000"/>
                <a:gd name="adj6" fmla="val -22277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nSpc>
                  <a:spcPct val="90000"/>
                </a:lnSpc>
                <a:spcBef>
                  <a:spcPct val="20000"/>
                </a:spcBef>
                <a:buClr>
                  <a:schemeClr val="folHlink"/>
                </a:buClr>
                <a:buSzPct val="60000"/>
                <a:buFont typeface="Wingdings" charset="2"/>
                <a:buChar char="n"/>
              </a:pPr>
              <a:r>
                <a:rPr lang="en-US" altLang="x-none"/>
                <a:t>Exosystem: community environment</a:t>
              </a:r>
            </a:p>
          </p:txBody>
        </p:sp>
        <p:sp>
          <p:nvSpPr>
            <p:cNvPr id="56333" name="_s75783"/>
            <p:cNvSpPr>
              <a:spLocks noChangeArrowheads="1" noTextEdit="1"/>
            </p:cNvSpPr>
            <p:nvPr/>
          </p:nvSpPr>
          <p:spPr bwMode="auto">
            <a:xfrm>
              <a:off x="2124" y="2234"/>
              <a:ext cx="450" cy="450"/>
            </a:xfrm>
            <a:prstGeom prst="ellipse">
              <a:avLst/>
            </a:prstGeom>
            <a:solidFill>
              <a:schemeClr val="accent1"/>
            </a:solidFill>
            <a:ln w="9525">
              <a:solidFill>
                <a:schemeClr val="tx1"/>
              </a:solidFill>
              <a:round/>
              <a:headEnd/>
              <a:tailEnd/>
            </a:ln>
          </p:spPr>
          <p:txBody>
            <a:bodyPr/>
            <a:lstStyle/>
            <a:p>
              <a:endParaRPr lang="en-US"/>
            </a:p>
          </p:txBody>
        </p:sp>
        <p:sp>
          <p:nvSpPr>
            <p:cNvPr id="56334" name="_s75784"/>
            <p:cNvSpPr>
              <a:spLocks/>
            </p:cNvSpPr>
            <p:nvPr/>
          </p:nvSpPr>
          <p:spPr bwMode="auto">
            <a:xfrm>
              <a:off x="3478" y="1441"/>
              <a:ext cx="360" cy="300"/>
            </a:xfrm>
            <a:prstGeom prst="callout2">
              <a:avLst>
                <a:gd name="adj1" fmla="val 25625"/>
                <a:gd name="adj2" fmla="val -14245"/>
                <a:gd name="adj3" fmla="val 25625"/>
                <a:gd name="adj4" fmla="val -22551"/>
                <a:gd name="adj5" fmla="val 366667"/>
                <a:gd name="adj6" fmla="val -28889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pPr>
                <a:lnSpc>
                  <a:spcPct val="90000"/>
                </a:lnSpc>
                <a:spcBef>
                  <a:spcPct val="20000"/>
                </a:spcBef>
                <a:buClr>
                  <a:schemeClr val="folHlink"/>
                </a:buClr>
                <a:buSzPct val="60000"/>
                <a:buFont typeface="Wingdings" charset="2"/>
                <a:buChar char="n"/>
              </a:pPr>
              <a:r>
                <a:rPr lang="en-US" altLang="x-none" dirty="0"/>
                <a:t>Microsystem &amp; Mesosystem (see below)</a:t>
              </a:r>
            </a:p>
            <a:p>
              <a:pPr>
                <a:buClr>
                  <a:srgbClr val="000000"/>
                </a:buClr>
                <a:buSzPct val="100000"/>
                <a:buFont typeface="Times New Roman" charset="0"/>
                <a:buNone/>
              </a:pPr>
              <a:endParaRPr lang="en-US" altLang="x-none" dirty="0"/>
            </a:p>
          </p:txBody>
        </p:sp>
      </p:grpSp>
      <p:sp>
        <p:nvSpPr>
          <p:cNvPr id="56324" name="Line 14"/>
          <p:cNvSpPr>
            <a:spLocks noChangeShapeType="1"/>
          </p:cNvSpPr>
          <p:nvPr/>
        </p:nvSpPr>
        <p:spPr bwMode="auto">
          <a:xfrm flipH="1">
            <a:off x="1676400" y="2667000"/>
            <a:ext cx="14478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25" name="Text Box 16"/>
          <p:cNvSpPr txBox="1">
            <a:spLocks noChangeArrowheads="1"/>
          </p:cNvSpPr>
          <p:nvPr/>
        </p:nvSpPr>
        <p:spPr bwMode="auto">
          <a:xfrm>
            <a:off x="838200" y="5638800"/>
            <a:ext cx="8229600" cy="1144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spcBef>
                <a:spcPct val="20000"/>
              </a:spcBef>
              <a:buClr>
                <a:schemeClr val="folHlink"/>
              </a:buClr>
              <a:buSzPct val="60000"/>
              <a:buFont typeface="Wingdings" charset="2"/>
              <a:buChar char="n"/>
            </a:pPr>
            <a:r>
              <a:rPr lang="en-US" altLang="x-none" dirty="0">
                <a:ea typeface="MS PGothic" charset="-128"/>
              </a:rPr>
              <a:t>Microsystem: immediate social environment (family, classroom, </a:t>
            </a:r>
            <a:r>
              <a:rPr lang="en-US" altLang="x-none" dirty="0" smtClean="0">
                <a:ea typeface="MS PGothic" charset="-128"/>
              </a:rPr>
              <a:t>work group, peers)</a:t>
            </a:r>
            <a:endParaRPr lang="en-US" altLang="x-none" dirty="0">
              <a:ea typeface="MS PGothic" charset="-128"/>
            </a:endParaRPr>
          </a:p>
          <a:p>
            <a:pPr>
              <a:lnSpc>
                <a:spcPct val="90000"/>
              </a:lnSpc>
              <a:spcBef>
                <a:spcPct val="20000"/>
              </a:spcBef>
              <a:buClr>
                <a:schemeClr val="folHlink"/>
              </a:buClr>
              <a:buSzPct val="60000"/>
              <a:buFont typeface="Wingdings" charset="2"/>
              <a:buChar char="n"/>
            </a:pPr>
            <a:r>
              <a:rPr lang="en-US" altLang="x-none" dirty="0">
                <a:ea typeface="MS PGothic" charset="-128"/>
              </a:rPr>
              <a:t>Mesosystem: relational links between microsystems (</a:t>
            </a:r>
            <a:r>
              <a:rPr lang="en-US" altLang="x-none" dirty="0" err="1">
                <a:ea typeface="MS PGothic" charset="-128"/>
              </a:rPr>
              <a:t>eg</a:t>
            </a:r>
            <a:r>
              <a:rPr lang="en-US" altLang="x-none" dirty="0">
                <a:ea typeface="MS PGothic" charset="-128"/>
              </a:rPr>
              <a:t>, work influence on personal life</a:t>
            </a:r>
            <a:r>
              <a:rPr lang="en-US" altLang="x-none" dirty="0" smtClean="0">
                <a:ea typeface="MS PGothic" charset="-128"/>
              </a:rPr>
              <a:t>)</a:t>
            </a:r>
            <a:endParaRPr lang="en-US" altLang="x-none" dirty="0">
              <a:ea typeface="MS PGothic" charset="-128"/>
            </a:endParaRPr>
          </a:p>
        </p:txBody>
      </p:sp>
      <p:sp>
        <p:nvSpPr>
          <p:cNvPr id="56326" name="AutoShape 17"/>
          <p:cNvSpPr>
            <a:spLocks noChangeArrowheads="1"/>
          </p:cNvSpPr>
          <p:nvPr/>
        </p:nvSpPr>
        <p:spPr bwMode="auto">
          <a:xfrm>
            <a:off x="1447800" y="4267200"/>
            <a:ext cx="304800" cy="304800"/>
          </a:xfrm>
          <a:prstGeom prst="smileyFace">
            <a:avLst>
              <a:gd name="adj" fmla="val 4653"/>
            </a:avLst>
          </a:prstGeom>
          <a:solidFill>
            <a:schemeClr val="accent1"/>
          </a:solidFill>
          <a:ln w="9525">
            <a:solidFill>
              <a:schemeClr val="tx1"/>
            </a:solidFill>
            <a:round/>
            <a:headEnd/>
            <a:tailEnd/>
          </a:ln>
        </p:spPr>
        <p:txBody>
          <a:bodyPr wrap="none" anchor="ctr"/>
          <a:lstStyle/>
          <a:p>
            <a:pPr>
              <a:buClr>
                <a:srgbClr val="000000"/>
              </a:buClr>
              <a:buSzPct val="100000"/>
              <a:buFont typeface="Times New Roman" charset="0"/>
              <a:buNone/>
            </a:pPr>
            <a:endParaRPr lang="en-US" altLang="x-none"/>
          </a:p>
        </p:txBody>
      </p:sp>
      <p:sp>
        <p:nvSpPr>
          <p:cNvPr id="56327" name="Rectangle 2"/>
          <p:cNvSpPr txBox="1">
            <a:spLocks noChangeArrowheads="1"/>
          </p:cNvSpPr>
          <p:nvPr/>
        </p:nvSpPr>
        <p:spPr bwMode="auto">
          <a:xfrm>
            <a:off x="152400" y="1066800"/>
            <a:ext cx="883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31775" indent="-231775"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1pPr>
            <a:lvl2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2pPr>
            <a:lvl3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3pPr>
            <a:lvl4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4pPr>
            <a:lvl5pPr eaLnBrk="0" hangingPunct="0">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1177925" algn="l"/>
                <a:tab pos="2092325" algn="l"/>
                <a:tab pos="3006725" algn="l"/>
                <a:tab pos="3921125" algn="l"/>
                <a:tab pos="4835525" algn="l"/>
                <a:tab pos="5749925" algn="l"/>
                <a:tab pos="6664325" algn="l"/>
                <a:tab pos="7578725" algn="l"/>
                <a:tab pos="8493125" algn="l"/>
                <a:tab pos="9407525" algn="l"/>
                <a:tab pos="10321925" algn="l"/>
              </a:tabLst>
              <a:defRPr sz="2400">
                <a:solidFill>
                  <a:schemeClr val="bg1"/>
                </a:solidFill>
                <a:latin typeface="Arial" charset="0"/>
                <a:ea typeface="ＭＳ Ｐゴシック" charset="-128"/>
              </a:defRPr>
            </a:lvl9pPr>
          </a:lstStyle>
          <a:p>
            <a:pPr eaLnBrk="1" hangingPunct="1">
              <a:spcBef>
                <a:spcPts val="800"/>
              </a:spcBef>
              <a:buClr>
                <a:srgbClr val="000000"/>
              </a:buClr>
              <a:buSzPct val="100000"/>
              <a:buFont typeface="Times New Roman" charset="0"/>
              <a:buChar char="•"/>
            </a:pPr>
            <a:r>
              <a:rPr lang="en-US" altLang="x-none" dirty="0">
                <a:solidFill>
                  <a:srgbClr val="000000"/>
                </a:solidFill>
                <a:ea typeface="MS PGothic" charset="-128"/>
              </a:rPr>
              <a:t>Identify causes &amp; solutions relating to </a:t>
            </a:r>
            <a:r>
              <a:rPr lang="en-US" altLang="x-none" dirty="0" smtClean="0">
                <a:solidFill>
                  <a:srgbClr val="000000"/>
                </a:solidFill>
                <a:ea typeface="MS PGothic" charset="-128"/>
              </a:rPr>
              <a:t>adult community education </a:t>
            </a:r>
            <a:r>
              <a:rPr lang="en-US" altLang="x-none" dirty="0">
                <a:solidFill>
                  <a:srgbClr val="000000"/>
                </a:solidFill>
                <a:ea typeface="MS PGothic" charset="-128"/>
              </a:rPr>
              <a:t>at each </a:t>
            </a:r>
            <a:r>
              <a:rPr lang="en-US" altLang="x-none" u="sng" dirty="0">
                <a:solidFill>
                  <a:srgbClr val="000000"/>
                </a:solidFill>
                <a:ea typeface="MS PGothic" charset="-128"/>
              </a:rPr>
              <a:t>ecological level </a:t>
            </a:r>
            <a:r>
              <a:rPr lang="en-US" altLang="x-none" dirty="0">
                <a:solidFill>
                  <a:srgbClr val="000000"/>
                </a:solidFill>
                <a:ea typeface="MS PGothic" charset="-128"/>
              </a:rPr>
              <a:t>–including interactions between </a:t>
            </a:r>
            <a:r>
              <a:rPr lang="en-US" altLang="x-none" dirty="0" smtClean="0">
                <a:solidFill>
                  <a:srgbClr val="000000"/>
                </a:solidFill>
                <a:ea typeface="MS PGothic" charset="-128"/>
              </a:rPr>
              <a:t>levels.</a:t>
            </a:r>
            <a:endParaRPr lang="en-US" altLang="x-none" dirty="0">
              <a:solidFill>
                <a:srgbClr val="000000"/>
              </a:solidFill>
              <a:ea typeface="MS PGothic" charset="-128"/>
            </a:endParaRPr>
          </a:p>
          <a:p>
            <a:pPr eaLnBrk="1" hangingPunct="1">
              <a:spcBef>
                <a:spcPts val="800"/>
              </a:spcBef>
              <a:buClr>
                <a:srgbClr val="000000"/>
              </a:buClr>
              <a:buSzPct val="100000"/>
              <a:buFont typeface="Times New Roman" charset="0"/>
              <a:buNone/>
            </a:pPr>
            <a:endParaRPr lang="en-US" altLang="x-none" dirty="0">
              <a:solidFill>
                <a:srgbClr val="000000"/>
              </a:solidFill>
              <a:ea typeface="MS PGothic" charset="-128"/>
            </a:endParaRPr>
          </a:p>
        </p:txBody>
      </p:sp>
    </p:spTree>
    <p:extLst>
      <p:ext uri="{BB962C8B-B14F-4D97-AF65-F5344CB8AC3E}">
        <p14:creationId xmlns:p14="http://schemas.microsoft.com/office/powerpoint/2010/main" val="1109185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76200"/>
            <a:ext cx="8991600" cy="838199"/>
          </a:xfrm>
        </p:spPr>
        <p:txBody>
          <a:bodyPr>
            <a:normAutofit fontScale="90000"/>
          </a:bodyPr>
          <a:lstStyle/>
          <a:p>
            <a:r>
              <a:rPr lang="en-US" sz="2000" dirty="0" err="1" smtClean="0"/>
              <a:t>Rappaport</a:t>
            </a:r>
            <a:r>
              <a:rPr lang="en-US" sz="2000" dirty="0" smtClean="0"/>
              <a:t>, J. (1977). </a:t>
            </a:r>
            <a:r>
              <a:rPr lang="en-US" sz="2000" i="1" dirty="0" smtClean="0"/>
              <a:t>Community psychology: Values, research &amp; action</a:t>
            </a:r>
            <a:r>
              <a:rPr lang="en-US" sz="2000" dirty="0" smtClean="0"/>
              <a:t> </a:t>
            </a:r>
            <a:br>
              <a:rPr lang="en-US" sz="2000" dirty="0" smtClean="0"/>
            </a:br>
            <a:r>
              <a:rPr lang="en-US" sz="2000" dirty="0" smtClean="0"/>
              <a:t>Table 6.1-Relationship between values &amp; goals, level of analysis, conceptions, strategies &amp; tactics of social intervention (pp.164-166)</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44906208"/>
              </p:ext>
            </p:extLst>
          </p:nvPr>
        </p:nvGraphicFramePr>
        <p:xfrm>
          <a:off x="0" y="976528"/>
          <a:ext cx="9144000" cy="5881471"/>
        </p:xfrm>
        <a:graphic>
          <a:graphicData uri="http://schemas.openxmlformats.org/drawingml/2006/table">
            <a:tbl>
              <a:tblPr firstRow="1" bandRow="1">
                <a:tableStyleId>{5C22544A-7EE6-4342-B048-85BDC9FD1C3A}</a:tableStyleId>
              </a:tblPr>
              <a:tblGrid>
                <a:gridCol w="2362200"/>
                <a:gridCol w="2209800"/>
                <a:gridCol w="2169763"/>
                <a:gridCol w="2402237"/>
              </a:tblGrid>
              <a:tr h="482049">
                <a:tc>
                  <a:txBody>
                    <a:bodyPr/>
                    <a:lstStyle/>
                    <a:p>
                      <a:r>
                        <a:rPr lang="en-US" sz="1800" b="0" kern="1200" baseline="0" dirty="0" smtClean="0">
                          <a:solidFill>
                            <a:schemeClr val="lt1"/>
                          </a:solidFill>
                          <a:latin typeface="+mn-lt"/>
                          <a:ea typeface="+mn-ea"/>
                          <a:cs typeface="+mn-cs"/>
                        </a:rPr>
                        <a:t>Values &amp; Goals</a:t>
                      </a:r>
                      <a:endParaRPr lang="en-US" b="0" dirty="0"/>
                    </a:p>
                  </a:txBody>
                  <a:tcPr/>
                </a:tc>
                <a:tc>
                  <a:txBody>
                    <a:bodyPr/>
                    <a:lstStyle/>
                    <a:p>
                      <a:r>
                        <a:rPr lang="en-US" sz="1800" b="0" kern="1200" baseline="0" dirty="0" smtClean="0">
                          <a:solidFill>
                            <a:schemeClr val="lt1"/>
                          </a:solidFill>
                          <a:latin typeface="+mn-lt"/>
                          <a:ea typeface="+mn-ea"/>
                          <a:cs typeface="+mn-cs"/>
                        </a:rPr>
                        <a:t>Levels of Analysis</a:t>
                      </a:r>
                      <a:endParaRPr lang="en-US" b="0" dirty="0"/>
                    </a:p>
                  </a:txBody>
                  <a:tcPr/>
                </a:tc>
                <a:tc>
                  <a:txBody>
                    <a:bodyPr/>
                    <a:lstStyle/>
                    <a:p>
                      <a:r>
                        <a:rPr lang="en-US" b="0" dirty="0" smtClean="0"/>
                        <a:t>Conceptions</a:t>
                      </a:r>
                      <a:endParaRPr lang="en-US" b="0" dirty="0"/>
                    </a:p>
                  </a:txBody>
                  <a:tcPr/>
                </a:tc>
                <a:tc>
                  <a:txBody>
                    <a:bodyPr/>
                    <a:lstStyle/>
                    <a:p>
                      <a:r>
                        <a:rPr lang="en-US" b="0" dirty="0" smtClean="0"/>
                        <a:t>Strategies</a:t>
                      </a:r>
                      <a:r>
                        <a:rPr lang="en-US" b="0" baseline="0" dirty="0" smtClean="0"/>
                        <a:t> &amp; Tactics</a:t>
                      </a:r>
                      <a:endParaRPr lang="en-US" b="0" dirty="0"/>
                    </a:p>
                  </a:txBody>
                  <a:tcPr/>
                </a:tc>
              </a:tr>
              <a:tr h="1408045">
                <a:tc>
                  <a:txBody>
                    <a:bodyPr/>
                    <a:lstStyle/>
                    <a:p>
                      <a:r>
                        <a:rPr lang="en-US" sz="1400" kern="1200" baseline="0" dirty="0" smtClean="0">
                          <a:solidFill>
                            <a:schemeClr val="dk1"/>
                          </a:solidFill>
                          <a:latin typeface="+mn-lt"/>
                          <a:ea typeface="+mn-ea"/>
                          <a:cs typeface="+mn-cs"/>
                        </a:rPr>
                        <a:t>1. Social problems are function of inability of people to fit into the structures of society, or to be comfortable being different.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u="sng" dirty="0" err="1" smtClean="0"/>
                        <a:t>Indiv</a:t>
                      </a:r>
                      <a:r>
                        <a:rPr lang="en-US" sz="1400" b="1" u="sng" dirty="0" smtClean="0"/>
                        <a:t>.</a:t>
                      </a:r>
                      <a:r>
                        <a:rPr lang="en-US" sz="1400" b="1" u="sng" baseline="0" dirty="0" smtClean="0"/>
                        <a:t> level </a:t>
                      </a:r>
                      <a:r>
                        <a:rPr lang="en-US" sz="1400" baseline="0" dirty="0" smtClean="0"/>
                        <a:t>used </a:t>
                      </a:r>
                      <a:r>
                        <a:rPr lang="en-US" sz="1400" baseline="0" dirty="0" err="1" smtClean="0"/>
                        <a:t>bec</a:t>
                      </a:r>
                      <a:r>
                        <a:rPr lang="en-US" sz="1400" baseline="0" dirty="0" smtClean="0"/>
                        <a:t>. understanding people is key to changing them to be more competent, adaptive &amp; fit </a:t>
                      </a:r>
                      <a:r>
                        <a:rPr lang="en-US" sz="1400" baseline="0" dirty="0" err="1" smtClean="0"/>
                        <a:t>w</a:t>
                      </a:r>
                      <a:r>
                        <a:rPr lang="en-US" sz="1400" baseline="0" dirty="0" smtClean="0"/>
                        <a:t>/ avail. social structures</a:t>
                      </a:r>
                      <a:endParaRPr lang="en-US" sz="1400" dirty="0"/>
                    </a:p>
                  </a:txBody>
                  <a:tcPr/>
                </a:tc>
                <a:tc>
                  <a:txBody>
                    <a:bodyPr/>
                    <a:lstStyle/>
                    <a:p>
                      <a:r>
                        <a:rPr lang="en-US" sz="1400" dirty="0" err="1" smtClean="0"/>
                        <a:t>Indiv</a:t>
                      </a:r>
                      <a:r>
                        <a:rPr lang="en-US" sz="1400" dirty="0" smtClean="0"/>
                        <a:t>. psych: behavioral, cognitive, psychodynamic, even “positive psych”—social</a:t>
                      </a:r>
                      <a:r>
                        <a:rPr lang="en-US" sz="1400" baseline="0" dirty="0" smtClean="0"/>
                        <a:t> change is thought to be sum of individual changes</a:t>
                      </a:r>
                      <a:endParaRPr lang="en-US" sz="1400" dirty="0"/>
                    </a:p>
                  </a:txBody>
                  <a:tcPr/>
                </a:tc>
                <a:tc>
                  <a:txBody>
                    <a:bodyPr/>
                    <a:lstStyle/>
                    <a:p>
                      <a:r>
                        <a:rPr lang="en-US" sz="1400" dirty="0" smtClean="0"/>
                        <a:t>Person-centered interventions,</a:t>
                      </a:r>
                      <a:r>
                        <a:rPr lang="en-US" sz="1400" baseline="0" dirty="0" smtClean="0"/>
                        <a:t> CMH therapies, </a:t>
                      </a:r>
                      <a:r>
                        <a:rPr lang="en-US" sz="1400" baseline="0" dirty="0" err="1" smtClean="0"/>
                        <a:t>eg</a:t>
                      </a:r>
                      <a:r>
                        <a:rPr lang="en-US" sz="1400" baseline="0" dirty="0" smtClean="0"/>
                        <a:t>. crisis intervention, brief treatment [content varies w/ individual diagnosis]</a:t>
                      </a:r>
                      <a:endParaRPr lang="en-US" sz="1400" dirty="0"/>
                    </a:p>
                  </a:txBody>
                  <a:tcPr/>
                </a:tc>
              </a:tr>
              <a:tr h="9828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2. Social problems come from interpersonal problems w/in primary groups. </a:t>
                      </a:r>
                      <a:r>
                        <a:rPr lang="en-US" sz="1400" dirty="0" err="1" smtClean="0"/>
                        <a:t>eg</a:t>
                      </a:r>
                      <a:r>
                        <a:rPr lang="en-US" sz="1400" dirty="0" smtClean="0"/>
                        <a:t>. family, peer, work groups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u="sng" dirty="0" smtClean="0"/>
                        <a:t>Small group </a:t>
                      </a:r>
                      <a:r>
                        <a:rPr lang="en-US" sz="1400" dirty="0" smtClean="0"/>
                        <a:t>level--dynamics of interpersonal</a:t>
                      </a:r>
                      <a:r>
                        <a:rPr lang="en-US" sz="1400" baseline="0" dirty="0" smtClean="0"/>
                        <a:t> </a:t>
                      </a:r>
                      <a:r>
                        <a:rPr lang="en-US" sz="1400" baseline="0" dirty="0" err="1" smtClean="0"/>
                        <a:t>communic</a:t>
                      </a:r>
                      <a:r>
                        <a:rPr lang="en-US" sz="1400" baseline="0" dirty="0" smtClean="0"/>
                        <a:t>., interaction &amp; conflict</a:t>
                      </a:r>
                      <a:r>
                        <a:rPr lang="en-US" sz="1400" dirty="0" smtClean="0"/>
                        <a:t> </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Group</a:t>
                      </a:r>
                      <a:r>
                        <a:rPr lang="en-US" sz="1400" baseline="0" dirty="0" smtClean="0"/>
                        <a:t> dynamics from social psychology &amp; group &amp; </a:t>
                      </a:r>
                      <a:r>
                        <a:rPr lang="en-US" sz="1400" dirty="0" smtClean="0"/>
                        <a:t>family</a:t>
                      </a:r>
                      <a:r>
                        <a:rPr lang="en-US" sz="1400" baseline="0" dirty="0" smtClean="0"/>
                        <a:t> therapy from clinical psychology</a:t>
                      </a:r>
                      <a:endParaRPr lang="en-US" sz="1400" dirty="0" smtClean="0"/>
                    </a:p>
                  </a:txBody>
                  <a:tcPr/>
                </a:tc>
                <a:tc>
                  <a:txBody>
                    <a:bodyPr/>
                    <a:lstStyle/>
                    <a:p>
                      <a:r>
                        <a:rPr lang="en-US" sz="1400" dirty="0" smtClean="0"/>
                        <a:t>Fam. &amp;</a:t>
                      </a:r>
                      <a:r>
                        <a:rPr lang="en-US" sz="1400" baseline="0" dirty="0" smtClean="0"/>
                        <a:t> group therapy, </a:t>
                      </a:r>
                      <a:r>
                        <a:rPr lang="en-US" sz="1400" baseline="0" dirty="0" err="1" smtClean="0"/>
                        <a:t>interpers</a:t>
                      </a:r>
                      <a:r>
                        <a:rPr lang="en-US" sz="1400" baseline="0" dirty="0" smtClean="0"/>
                        <a:t>. </a:t>
                      </a:r>
                      <a:r>
                        <a:rPr lang="en-US" sz="1400" baseline="0" dirty="0" err="1" smtClean="0"/>
                        <a:t>communic</a:t>
                      </a:r>
                      <a:r>
                        <a:rPr lang="en-US" sz="1400" baseline="0" dirty="0" smtClean="0"/>
                        <a:t>. training, sensitivity groups</a:t>
                      </a:r>
                      <a:endParaRPr lang="en-US" sz="1400" dirty="0"/>
                    </a:p>
                  </a:txBody>
                  <a:tcPr/>
                </a:tc>
              </a:tr>
              <a:tr h="12102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3. Problems created by</a:t>
                      </a:r>
                      <a:r>
                        <a:rPr lang="en-US" sz="1400" baseline="0" dirty="0" smtClean="0"/>
                        <a:t> o</a:t>
                      </a:r>
                      <a:r>
                        <a:rPr lang="en-US" sz="1400" dirty="0" smtClean="0"/>
                        <a:t>rganizations failing to socialize values &amp; goals stipulated by work, educ., health, </a:t>
                      </a:r>
                      <a:r>
                        <a:rPr lang="en-US" sz="1400" baseline="0" dirty="0" smtClean="0"/>
                        <a:t>welfare institutions</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u="sng" dirty="0" smtClean="0"/>
                        <a:t>Organization</a:t>
                      </a:r>
                      <a:r>
                        <a:rPr lang="en-US" sz="1400" b="1" u="sng" baseline="0" dirty="0" smtClean="0"/>
                        <a:t> level</a:t>
                      </a:r>
                      <a:r>
                        <a:rPr lang="en-US" sz="1400" baseline="0" dirty="0" smtClean="0"/>
                        <a:t>—</a:t>
                      </a:r>
                      <a:r>
                        <a:rPr lang="en-US" sz="1400" dirty="0" smtClean="0"/>
                        <a:t>behavior controlled by org. structures,</a:t>
                      </a:r>
                      <a:r>
                        <a:rPr lang="en-US" sz="1400" baseline="0" dirty="0" smtClean="0"/>
                        <a:t> thus changing &amp; dev. orgs. is solution to social problems</a:t>
                      </a:r>
                      <a:r>
                        <a:rPr lang="en-US" sz="1400" dirty="0" smtClean="0"/>
                        <a:t>.</a:t>
                      </a:r>
                      <a:endParaRPr lang="en-US" sz="1400" dirty="0"/>
                    </a:p>
                  </a:txBody>
                  <a:tcPr/>
                </a:tc>
                <a:tc>
                  <a:txBody>
                    <a:bodyPr/>
                    <a:lstStyle/>
                    <a:p>
                      <a:r>
                        <a:rPr lang="en-US" sz="1400" dirty="0" smtClean="0"/>
                        <a:t>Systems-centered ideas</a:t>
                      </a:r>
                      <a:r>
                        <a:rPr lang="en-US" sz="1400" baseline="0" dirty="0" smtClean="0"/>
                        <a:t> </a:t>
                      </a:r>
                      <a:r>
                        <a:rPr lang="en-US" sz="1400" baseline="0" dirty="0" err="1" smtClean="0"/>
                        <a:t>fr</a:t>
                      </a:r>
                      <a:r>
                        <a:rPr lang="en-US" sz="1400" baseline="0" dirty="0" smtClean="0"/>
                        <a:t>. public health, social &amp; organizational psych, deviant subcultures, norms</a:t>
                      </a:r>
                      <a:endParaRPr lang="en-US" sz="1400" dirty="0"/>
                    </a:p>
                  </a:txBody>
                  <a:tcPr/>
                </a:tc>
                <a:tc>
                  <a:txBody>
                    <a:bodyPr/>
                    <a:lstStyle/>
                    <a:p>
                      <a:r>
                        <a:rPr lang="en-US" sz="1400" dirty="0" smtClean="0"/>
                        <a:t>Public Health &amp; OD strategies, system-centered consultation,</a:t>
                      </a:r>
                      <a:r>
                        <a:rPr lang="en-US" sz="1400" baseline="0" dirty="0" smtClean="0"/>
                        <a:t> new structures &amp; communication channels &amp; styles</a:t>
                      </a:r>
                      <a:endParaRPr lang="en-US" sz="1400" dirty="0"/>
                    </a:p>
                  </a:txBody>
                  <a:tcPr/>
                </a:tc>
              </a:tr>
              <a:tr h="1784249">
                <a:tc>
                  <a:txBody>
                    <a:bodyPr/>
                    <a:lstStyle/>
                    <a:p>
                      <a:r>
                        <a:rPr lang="en-US" sz="1400" dirty="0" smtClean="0"/>
                        <a:t>4.</a:t>
                      </a:r>
                      <a:r>
                        <a:rPr lang="en-US" sz="1400" baseline="0" dirty="0" smtClean="0"/>
                        <a:t> Social </a:t>
                      </a:r>
                      <a:r>
                        <a:rPr lang="en-US" sz="1400" baseline="0" dirty="0" err="1" smtClean="0"/>
                        <a:t>probs</a:t>
                      </a:r>
                      <a:r>
                        <a:rPr lang="en-US" sz="1400" baseline="0" dirty="0" smtClean="0"/>
                        <a:t> created by institutions &amp; their values, goals, ideologies &amp; policies. </a:t>
                      </a:r>
                      <a:r>
                        <a:rPr lang="en-US" sz="1400" baseline="0" dirty="0" err="1" smtClean="0"/>
                        <a:t>Distrib</a:t>
                      </a:r>
                      <a:r>
                        <a:rPr lang="en-US" sz="1400" baseline="0" dirty="0" smtClean="0"/>
                        <a:t>. of power is a key var. Values should support diversity, strengths &amp; access to resources</a:t>
                      </a:r>
                      <a:endParaRPr lang="en-US" sz="1400" dirty="0"/>
                    </a:p>
                  </a:txBody>
                  <a:tcPr/>
                </a:tc>
                <a:tc>
                  <a:txBody>
                    <a:bodyPr/>
                    <a:lstStyle/>
                    <a:p>
                      <a:r>
                        <a:rPr lang="en-US" sz="1400" b="1" u="sng" dirty="0" smtClean="0"/>
                        <a:t>Inst./community</a:t>
                      </a:r>
                      <a:r>
                        <a:rPr lang="en-US" sz="1400" b="0" u="none" baseline="0" dirty="0" smtClean="0"/>
                        <a:t>- institutions determine relationships </a:t>
                      </a:r>
                      <a:r>
                        <a:rPr lang="en-US" sz="1400" b="0" u="none" baseline="0" dirty="0" err="1" smtClean="0"/>
                        <a:t>betw</a:t>
                      </a:r>
                      <a:r>
                        <a:rPr lang="en-US" sz="1400" b="0" u="none" baseline="0" dirty="0" smtClean="0"/>
                        <a:t>. orgs &amp; communities--support/limit ideologies, policies, alternatives, resources--key to social change</a:t>
                      </a:r>
                      <a:endParaRPr lang="en-US" sz="1400" b="1" u="sng" dirty="0" smtClean="0"/>
                    </a:p>
                  </a:txBody>
                  <a:tcPr/>
                </a:tc>
                <a:tc>
                  <a:txBody>
                    <a:bodyPr/>
                    <a:lstStyle/>
                    <a:p>
                      <a:r>
                        <a:rPr lang="en-US" sz="1400" dirty="0" smtClean="0"/>
                        <a:t>Systems &amp; eco</a:t>
                      </a:r>
                      <a:r>
                        <a:rPr lang="en-US" sz="1400" baseline="0" dirty="0" smtClean="0"/>
                        <a:t> &amp; cultural theories from various social sciences. Power is political-economic as well as psychological. Change inst. &amp; environment rather than people</a:t>
                      </a:r>
                      <a:endParaRPr lang="en-US" sz="1400" dirty="0"/>
                    </a:p>
                  </a:txBody>
                  <a:tcPr/>
                </a:tc>
                <a:tc>
                  <a:txBody>
                    <a:bodyPr/>
                    <a:lstStyle/>
                    <a:p>
                      <a:r>
                        <a:rPr lang="en-US" sz="1400" baseline="0" dirty="0" smtClean="0"/>
                        <a:t>grassroots organizing; policy analysis, planning &amp; advocacy; pub. Ed.; create alt. institutions &amp; settings; social action; empower disenfranchised groups; challenge institution goals, values, structures</a:t>
                      </a:r>
                      <a:endParaRPr lang="en-US" sz="1400" dirty="0"/>
                    </a:p>
                  </a:txBody>
                  <a:tcPr/>
                </a:tc>
              </a:tr>
            </a:tbl>
          </a:graphicData>
        </a:graphic>
      </p:graphicFrame>
    </p:spTree>
    <p:extLst>
      <p:ext uri="{BB962C8B-B14F-4D97-AF65-F5344CB8AC3E}">
        <p14:creationId xmlns:p14="http://schemas.microsoft.com/office/powerpoint/2010/main" val="1014947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8013" cy="1600200"/>
          </a:xfrm>
        </p:spPr>
        <p:txBody>
          <a:bodyPr/>
          <a:lstStyle/>
          <a:p>
            <a:r>
              <a:rPr lang="en-US" altLang="x-none">
                <a:ea typeface="ＭＳ Ｐゴシック" charset="-128"/>
              </a:rPr>
              <a:t>Ecological Research Methods</a:t>
            </a:r>
          </a:p>
        </p:txBody>
      </p:sp>
      <p:sp>
        <p:nvSpPr>
          <p:cNvPr id="116738" name="Content Placeholder 2"/>
          <p:cNvSpPr>
            <a:spLocks noGrp="1"/>
          </p:cNvSpPr>
          <p:nvPr>
            <p:ph idx="1"/>
          </p:nvPr>
        </p:nvSpPr>
        <p:spPr>
          <a:xfrm>
            <a:off x="380206" y="2209800"/>
            <a:ext cx="8382000" cy="4648200"/>
          </a:xfrm>
        </p:spPr>
        <p:txBody>
          <a:bodyPr/>
          <a:lstStyle/>
          <a:p>
            <a:r>
              <a:rPr lang="en-US" altLang="x-none" u="sng" dirty="0">
                <a:ea typeface="ＭＳ Ｐゴシック" charset="-128"/>
              </a:rPr>
              <a:t>3 main questions:</a:t>
            </a:r>
          </a:p>
          <a:p>
            <a:pPr>
              <a:buFont typeface="Arial" charset="0"/>
              <a:buAutoNum type="arabicPeriod"/>
            </a:pPr>
            <a:r>
              <a:rPr lang="en-US" altLang="x-none" dirty="0">
                <a:ea typeface="ＭＳ Ｐゴシック" charset="-128"/>
              </a:rPr>
              <a:t>How do we understand all the relevant </a:t>
            </a:r>
            <a:r>
              <a:rPr lang="en-US" altLang="x-none" b="1" u="sng" dirty="0">
                <a:ea typeface="ＭＳ Ｐゴシック" charset="-128"/>
              </a:rPr>
              <a:t>ecological</a:t>
            </a:r>
            <a:r>
              <a:rPr lang="en-US" altLang="x-none" dirty="0">
                <a:ea typeface="ＭＳ Ｐゴシック" charset="-128"/>
              </a:rPr>
              <a:t> (cultural, social, economic, political, &amp; physical environmental) </a:t>
            </a:r>
            <a:r>
              <a:rPr lang="en-US" altLang="x-none" b="1" u="sng" dirty="0">
                <a:ea typeface="ＭＳ Ｐゴシック" charset="-128"/>
              </a:rPr>
              <a:t>contexts</a:t>
            </a:r>
            <a:r>
              <a:rPr lang="en-US" altLang="x-none" dirty="0">
                <a:ea typeface="ＭＳ Ｐゴシック" charset="-128"/>
              </a:rPr>
              <a:t> of an issue and of an effort to study it?</a:t>
            </a:r>
          </a:p>
          <a:p>
            <a:pPr>
              <a:buFont typeface="Arial" charset="0"/>
              <a:buAutoNum type="arabicPeriod"/>
            </a:pPr>
            <a:r>
              <a:rPr lang="en-US" altLang="x-none" dirty="0">
                <a:ea typeface="ＭＳ Ｐゴシック" charset="-128"/>
              </a:rPr>
              <a:t>At what </a:t>
            </a:r>
            <a:r>
              <a:rPr lang="en-US" altLang="x-none" b="1" u="sng" dirty="0">
                <a:ea typeface="ＭＳ Ｐゴシック" charset="-128"/>
              </a:rPr>
              <a:t>ecological</a:t>
            </a:r>
            <a:r>
              <a:rPr lang="en-US" altLang="x-none" dirty="0">
                <a:ea typeface="ＭＳ Ｐゴシック" charset="-128"/>
              </a:rPr>
              <a:t> </a:t>
            </a:r>
            <a:r>
              <a:rPr lang="en-US" altLang="x-none" b="1" u="sng" dirty="0">
                <a:ea typeface="ＭＳ Ｐゴシック" charset="-128"/>
              </a:rPr>
              <a:t>level(s) of analysis</a:t>
            </a:r>
            <a:r>
              <a:rPr lang="en-US" altLang="x-none" dirty="0">
                <a:ea typeface="ＭＳ Ｐゴシック" charset="-128"/>
              </a:rPr>
              <a:t> can &amp; should we conduct this research?</a:t>
            </a:r>
          </a:p>
          <a:p>
            <a:pPr>
              <a:buFont typeface="Arial" charset="0"/>
              <a:buAutoNum type="arabicPeriod"/>
            </a:pPr>
            <a:r>
              <a:rPr lang="en-US" altLang="x-none" dirty="0">
                <a:ea typeface="ＭＳ Ｐゴシック" charset="-128"/>
              </a:rPr>
              <a:t>How can we best capture the temporal dynamics of the issue, or </a:t>
            </a:r>
            <a:r>
              <a:rPr lang="en-US" altLang="x-none" b="1" u="sng" dirty="0">
                <a:ea typeface="ＭＳ Ｐゴシック" charset="-128"/>
              </a:rPr>
              <a:t>change over time</a:t>
            </a:r>
            <a:r>
              <a:rPr lang="en-US" altLang="x-none" dirty="0">
                <a:ea typeface="ＭＳ Ｐゴシック" charset="-128"/>
              </a:rPr>
              <a:t>?</a:t>
            </a:r>
          </a:p>
          <a:p>
            <a:endParaRPr lang="en-US" altLang="x-none" sz="3600" dirty="0">
              <a:ea typeface="ＭＳ Ｐゴシック" charset="-128"/>
            </a:endParaRPr>
          </a:p>
        </p:txBody>
      </p:sp>
    </p:spTree>
    <p:extLst>
      <p:ext uri="{BB962C8B-B14F-4D97-AF65-F5344CB8AC3E}">
        <p14:creationId xmlns:p14="http://schemas.microsoft.com/office/powerpoint/2010/main" val="95508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idx="4294967295"/>
          </p:nvPr>
        </p:nvSpPr>
        <p:spPr>
          <a:xfrm>
            <a:off x="533400" y="165100"/>
            <a:ext cx="8229600" cy="131286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x-none" sz="4000" dirty="0">
                <a:ea typeface="ＭＳ Ｐゴシック" charset="-128"/>
              </a:rPr>
              <a:t>Suggestions for increasing ecological </a:t>
            </a:r>
            <a:r>
              <a:rPr lang="en-US" altLang="x-none" sz="4000" dirty="0" smtClean="0">
                <a:ea typeface="ＭＳ Ｐゴシック" charset="-128"/>
              </a:rPr>
              <a:t>validity of research:</a:t>
            </a:r>
            <a:endParaRPr lang="en-US" altLang="x-none" sz="4000" dirty="0">
              <a:ea typeface="ＭＳ Ｐゴシック" charset="-128"/>
            </a:endParaRPr>
          </a:p>
        </p:txBody>
      </p:sp>
      <p:sp>
        <p:nvSpPr>
          <p:cNvPr id="117762" name="Rectangle 2"/>
          <p:cNvSpPr>
            <a:spLocks noGrp="1" noChangeArrowheads="1"/>
          </p:cNvSpPr>
          <p:nvPr>
            <p:ph type="body" idx="4294967295"/>
          </p:nvPr>
        </p:nvSpPr>
        <p:spPr>
          <a:xfrm>
            <a:off x="457200" y="1752599"/>
            <a:ext cx="8458200" cy="5008563"/>
          </a:xfrm>
        </p:spPr>
        <p:txBody>
          <a:bodyPr/>
          <a:lstStyle/>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x-none" sz="2800" dirty="0">
                <a:ea typeface="ＭＳ Ｐゴシック" charset="-128"/>
              </a:rPr>
              <a:t>Multi-disciplinary and trans-disciplinary research and </a:t>
            </a:r>
            <a:r>
              <a:rPr lang="en-US" altLang="x-none" sz="2800" dirty="0" smtClean="0">
                <a:ea typeface="ＭＳ Ｐゴシック" charset="-128"/>
              </a:rPr>
              <a:t>interventions</a:t>
            </a:r>
            <a:endParaRPr lang="en-US" altLang="x-none" sz="2800" dirty="0">
              <a:ea typeface="ＭＳ Ｐゴシック" charset="-128"/>
            </a:endParaRP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x-none" sz="2800" dirty="0">
                <a:ea typeface="ＭＳ Ｐゴシック" charset="-128"/>
              </a:rPr>
              <a:t>Multi-sectorial and trans-sectorial research and interventions </a:t>
            </a: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x-none" sz="2800" dirty="0">
                <a:ea typeface="ＭＳ Ｐゴシック" charset="-128"/>
              </a:rPr>
              <a:t>Multi/mixed method </a:t>
            </a:r>
            <a:r>
              <a:rPr lang="en-US" altLang="x-none" sz="2800" dirty="0" smtClean="0">
                <a:ea typeface="ＭＳ Ｐゴシック" charset="-128"/>
              </a:rPr>
              <a:t>research</a:t>
            </a:r>
            <a:endParaRPr lang="en-US" altLang="x-none" sz="2800" dirty="0">
              <a:ea typeface="ＭＳ Ｐゴシック" charset="-128"/>
            </a:endParaRPr>
          </a:p>
          <a:p>
            <a:pPr marL="341313" indent="-341313"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x-none" sz="2800" dirty="0">
                <a:ea typeface="ＭＳ Ｐゴシック" charset="-128"/>
              </a:rPr>
              <a:t>Participatory research </a:t>
            </a:r>
          </a:p>
        </p:txBody>
      </p:sp>
    </p:spTree>
    <p:extLst>
      <p:ext uri="{BB962C8B-B14F-4D97-AF65-F5344CB8AC3E}">
        <p14:creationId xmlns:p14="http://schemas.microsoft.com/office/powerpoint/2010/main" val="1034066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effectLst/>
              </a:rPr>
              <a:t>Community </a:t>
            </a:r>
            <a:r>
              <a:rPr lang="en-US" sz="3200" dirty="0">
                <a:effectLst/>
              </a:rPr>
              <a:t>Psychology in relation to levels of analysis and other </a:t>
            </a:r>
            <a:r>
              <a:rPr lang="en-US" sz="3200" dirty="0" smtClean="0">
                <a:effectLst/>
              </a:rPr>
              <a:t>disciplines</a:t>
            </a:r>
            <a:endParaRPr lang="en-US" sz="3200" dirty="0"/>
          </a:p>
        </p:txBody>
      </p:sp>
      <p:graphicFrame>
        <p:nvGraphicFramePr>
          <p:cNvPr id="4" name="Object 3"/>
          <p:cNvGraphicFramePr>
            <a:graphicFrameLocks noChangeAspect="1"/>
          </p:cNvGraphicFramePr>
          <p:nvPr>
            <p:extLst/>
          </p:nvPr>
        </p:nvGraphicFramePr>
        <p:xfrm>
          <a:off x="76200" y="2057400"/>
          <a:ext cx="9677400" cy="4038600"/>
        </p:xfrm>
        <a:graphic>
          <a:graphicData uri="http://schemas.openxmlformats.org/presentationml/2006/ole">
            <mc:AlternateContent xmlns:mc="http://schemas.openxmlformats.org/markup-compatibility/2006">
              <mc:Choice xmlns:v="urn:schemas-microsoft-com:vml" Requires="v">
                <p:oleObj spid="_x0000_s1083" name="Document" r:id="rId4" imgW="8369300" imgH="1854200" progId="Word.Document.12">
                  <p:embed/>
                </p:oleObj>
              </mc:Choice>
              <mc:Fallback>
                <p:oleObj name="Document" r:id="rId4" imgW="8369300" imgH="1854200" progId="Word.Document.12">
                  <p:embed/>
                  <p:pic>
                    <p:nvPicPr>
                      <p:cNvPr id="0" name=""/>
                      <p:cNvPicPr/>
                      <p:nvPr/>
                    </p:nvPicPr>
                    <p:blipFill>
                      <a:blip r:embed="rId5"/>
                      <a:stretch>
                        <a:fillRect/>
                      </a:stretch>
                    </p:blipFill>
                    <p:spPr>
                      <a:xfrm>
                        <a:off x="76200" y="2057400"/>
                        <a:ext cx="9677400" cy="4038600"/>
                      </a:xfrm>
                      <a:prstGeom prst="rect">
                        <a:avLst/>
                      </a:prstGeom>
                    </p:spPr>
                  </p:pic>
                </p:oleObj>
              </mc:Fallback>
            </mc:AlternateContent>
          </a:graphicData>
        </a:graphic>
      </p:graphicFrame>
      <p:sp>
        <p:nvSpPr>
          <p:cNvPr id="3" name="Content Placeholder 2"/>
          <p:cNvSpPr>
            <a:spLocks noGrp="1"/>
          </p:cNvSpPr>
          <p:nvPr>
            <p:ph idx="1"/>
          </p:nvPr>
        </p:nvSpPr>
        <p:spPr>
          <a:xfrm>
            <a:off x="381000" y="5791200"/>
            <a:ext cx="8610600" cy="1066800"/>
          </a:xfrm>
          <a:solidFill>
            <a:srgbClr val="FFFFFF"/>
          </a:solidFill>
        </p:spPr>
        <p:txBody>
          <a:bodyPr/>
          <a:lstStyle/>
          <a:p>
            <a:pPr marL="0" indent="0">
              <a:buNone/>
            </a:pPr>
            <a:r>
              <a:rPr lang="en-US" sz="2000" dirty="0"/>
              <a:t>Perkins, D.D. &amp; </a:t>
            </a:r>
            <a:r>
              <a:rPr lang="en-US" sz="2000" dirty="0" err="1"/>
              <a:t>Schensul</a:t>
            </a:r>
            <a:r>
              <a:rPr lang="en-US" sz="2000" dirty="0"/>
              <a:t>, J.J. (2016). Interdisciplinary Contributions to Community Psychology and Transdisciplinary Promise. </a:t>
            </a:r>
            <a:r>
              <a:rPr lang="en-US" sz="2000" i="1" dirty="0"/>
              <a:t>Handbook of Community Psychology (2nd Edition</a:t>
            </a:r>
            <a:r>
              <a:rPr lang="en-US" sz="2000" dirty="0"/>
              <a:t>)</a:t>
            </a:r>
          </a:p>
        </p:txBody>
      </p:sp>
    </p:spTree>
    <p:extLst>
      <p:ext uri="{BB962C8B-B14F-4D97-AF65-F5344CB8AC3E}">
        <p14:creationId xmlns:p14="http://schemas.microsoft.com/office/powerpoint/2010/main" val="1925293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304800"/>
            <a:ext cx="9144000" cy="1143000"/>
          </a:xfrm>
        </p:spPr>
        <p:txBody>
          <a:bodyPr>
            <a:noAutofit/>
          </a:bodyPr>
          <a:lstStyle/>
          <a:p>
            <a:r>
              <a:rPr lang="en-US" sz="3500" dirty="0"/>
              <a:t>What are the differences </a:t>
            </a:r>
            <a:r>
              <a:rPr lang="en-US" sz="3500" dirty="0" smtClean="0"/>
              <a:t>between multi-disciplinary</a:t>
            </a:r>
            <a:r>
              <a:rPr lang="en-US" sz="3500" dirty="0"/>
              <a:t>, </a:t>
            </a:r>
            <a:r>
              <a:rPr lang="en-US" sz="3500" dirty="0" smtClean="0"/>
              <a:t>interdisciplinary </a:t>
            </a:r>
            <a:r>
              <a:rPr lang="en-US" sz="3500" dirty="0"/>
              <a:t>&amp; </a:t>
            </a:r>
            <a:r>
              <a:rPr lang="en-US" sz="3500" dirty="0" err="1"/>
              <a:t>transdisciplinary</a:t>
            </a:r>
            <a:r>
              <a:rPr lang="en-US" sz="3500" dirty="0"/>
              <a:t>?</a:t>
            </a:r>
          </a:p>
        </p:txBody>
      </p:sp>
      <p:sp>
        <p:nvSpPr>
          <p:cNvPr id="6147" name="Rectangle 3"/>
          <p:cNvSpPr>
            <a:spLocks noGrp="1" noRot="1" noChangeArrowheads="1"/>
          </p:cNvSpPr>
          <p:nvPr>
            <p:ph type="body" idx="1"/>
          </p:nvPr>
        </p:nvSpPr>
        <p:spPr>
          <a:xfrm>
            <a:off x="152400" y="2057400"/>
            <a:ext cx="8763000" cy="4800600"/>
          </a:xfrm>
        </p:spPr>
        <p:txBody>
          <a:bodyPr/>
          <a:lstStyle/>
          <a:p>
            <a:pPr>
              <a:lnSpc>
                <a:spcPct val="90000"/>
              </a:lnSpc>
            </a:pPr>
            <a:r>
              <a:rPr lang="en-US" sz="2400" dirty="0"/>
              <a:t>“</a:t>
            </a:r>
            <a:r>
              <a:rPr lang="en-US" sz="2400" i="1" dirty="0" err="1"/>
              <a:t>Multidisciplinarity</a:t>
            </a:r>
            <a:r>
              <a:rPr lang="en-US" sz="2400" dirty="0"/>
              <a:t> refers to a process whereby researchers in different disciplines work independently or sequentially, each from his or her own discipline-specific perspective, to address a common problem.</a:t>
            </a:r>
          </a:p>
          <a:p>
            <a:pPr>
              <a:lnSpc>
                <a:spcPct val="90000"/>
              </a:lnSpc>
            </a:pPr>
            <a:r>
              <a:rPr lang="en-US" sz="2400" i="1" dirty="0" err="1"/>
              <a:t>Interdisciplinarity</a:t>
            </a:r>
            <a:r>
              <a:rPr lang="en-US" sz="2400" dirty="0"/>
              <a:t> is a process in which researchers work jointly, but from each of their respective disciplinary perspectives, to address a common problem. </a:t>
            </a:r>
          </a:p>
          <a:p>
            <a:pPr>
              <a:lnSpc>
                <a:spcPct val="90000"/>
              </a:lnSpc>
            </a:pPr>
            <a:r>
              <a:rPr lang="en-US" sz="2400" i="1" dirty="0" err="1"/>
              <a:t>Transdisciplinarity</a:t>
            </a:r>
            <a:r>
              <a:rPr lang="en-US" sz="2400" dirty="0"/>
              <a:t> is a process by which researchers work jointly to develop and use a shared conceptual framework that draws together discipline-specific theories, concepts, and methods to address a common problem.” (</a:t>
            </a:r>
            <a:r>
              <a:rPr lang="en-US" sz="2400" dirty="0" err="1"/>
              <a:t>Stokols</a:t>
            </a:r>
            <a:r>
              <a:rPr lang="en-US" sz="2400" dirty="0"/>
              <a:t> et al., 2003, p. S24).</a:t>
            </a:r>
          </a:p>
        </p:txBody>
      </p:sp>
    </p:spTree>
    <p:extLst>
      <p:ext uri="{BB962C8B-B14F-4D97-AF65-F5344CB8AC3E}">
        <p14:creationId xmlns:p14="http://schemas.microsoft.com/office/powerpoint/2010/main" val="119303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 y="0"/>
            <a:ext cx="8839200" cy="366713"/>
          </a:xfrm>
          <a:prstGeom prst="rect">
            <a:avLst/>
          </a:prstGeom>
          <a:noFill/>
          <a:ln w="9525">
            <a:noFill/>
            <a:miter lim="800000"/>
            <a:headEnd/>
            <a:tailEnd/>
          </a:ln>
          <a:effectLst/>
        </p:spPr>
        <p:txBody>
          <a:bodyPr anchor="ctr">
            <a:prstTxWarp prst="textNoShape">
              <a:avLst/>
            </a:prstTxWarp>
            <a:spAutoFit/>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b="1" u="sng">
                <a:latin typeface="Arial" pitchFamily="-112" charset="0"/>
                <a:ea typeface="Times New Roman" pitchFamily="-112" charset="0"/>
                <a:cs typeface="Times New Roman" pitchFamily="-112" charset="0"/>
              </a:rPr>
              <a:t>Historical Influences on the Development of Community Psychology in the U.S.</a:t>
            </a:r>
            <a:endParaRPr lang="en-US" b="1">
              <a:latin typeface="Arial" pitchFamily="-112" charset="0"/>
            </a:endParaRPr>
          </a:p>
        </p:txBody>
      </p:sp>
      <p:graphicFrame>
        <p:nvGraphicFramePr>
          <p:cNvPr id="92252" name="Group 92"/>
          <p:cNvGraphicFramePr>
            <a:graphicFrameLocks noGrp="1"/>
          </p:cNvGraphicFramePr>
          <p:nvPr>
            <p:extLst>
              <p:ext uri="{D42A27DB-BD31-4B8C-83A1-F6EECF244321}">
                <p14:modId xmlns:p14="http://schemas.microsoft.com/office/powerpoint/2010/main" val="175604234"/>
              </p:ext>
            </p:extLst>
          </p:nvPr>
        </p:nvGraphicFramePr>
        <p:xfrm>
          <a:off x="-76200" y="374332"/>
          <a:ext cx="9296400" cy="6636068"/>
        </p:xfrm>
        <a:graphic>
          <a:graphicData uri="http://schemas.openxmlformats.org/drawingml/2006/table">
            <a:tbl>
              <a:tblPr/>
              <a:tblGrid>
                <a:gridCol w="930275"/>
                <a:gridCol w="1703388"/>
                <a:gridCol w="2170112"/>
                <a:gridCol w="4492625"/>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Decade:</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Perceived Threat</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Societal Response:</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Influential Discipline/Authors: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1880s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Genetic “inferiors”</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Social Darwinism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Biology, Ecology/Darwin</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1890s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Victorian repression</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Liberalism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Psychology/Freud</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1900s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Illiteracy,immorality</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Pragmatism, democracy</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Philosophy, Education/Dewey, James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1910s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Immigrants</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Settlement houses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Social work/Addams</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1920s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Industrial urbanism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Chicago School</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Sociology, Inst.-Human Relations/Park, Burgess, McKenzie, Wirth, Lynd, Mead</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1930s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Economic depression, Fascism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New Deal</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Economics, Sociology/Keynes, Weber, Durkheim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1940s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War, genocide	</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Globalism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Interdisciplinary, Social Psych, M.I.T. </a:t>
                      </a: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rPr>
                        <a:t>Research Ctr. for Group Dynamics</a:t>
                      </a: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Lewin, Warner, Whyte, Jahoda, Hobbs</a:t>
                      </a:r>
                    </a:p>
                  </a:txBody>
                  <a:tcPr horzOverflow="overflow">
                    <a:lnL>
                      <a:noFill/>
                    </a:lnL>
                    <a:lnR cap="flat">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1950s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Legal racism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Civil rights,faith organizing</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Law, Psych., Poli. Sci./Clark, Chein &amp; Cook, Hunter, Long</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1960s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Institutions, poverty</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1" i="0" u="none" strike="noStrike" cap="none" normalizeH="0" baseline="0" dirty="0">
                          <a:ln>
                            <a:noFill/>
                          </a:ln>
                          <a:solidFill>
                            <a:srgbClr val="0070C0"/>
                          </a:solidFill>
                          <a:effectLst>
                            <a:outerShdw dist="38100" sx="1000" sy="1000" algn="tl">
                              <a:srgbClr val="000000"/>
                            </a:outerShdw>
                          </a:effectLst>
                          <a:latin typeface="Times New Roman" pitchFamily="-112" charset="0"/>
                          <a:ea typeface="Times New Roman" pitchFamily="-112" charset="0"/>
                          <a:cs typeface="Times New Roman" pitchFamily="-112" charset="0"/>
                        </a:rPr>
                        <a:t>Change conditions </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(CMH, Great Society, Head Start)</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Comm. Dev., Policy, Planning, Eco psych/Swampscott, Alinsky, Biddle, Gans, Sarason, Kelly, Barker, Albee</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6635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1970s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Reactive Medical Model</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1" i="0" u="none" strike="noStrike" cap="none" normalizeH="0" baseline="0" dirty="0">
                          <a:ln>
                            <a:noFill/>
                          </a:ln>
                          <a:solidFill>
                            <a:srgbClr val="0070C0"/>
                          </a:solidFill>
                          <a:effectLst>
                            <a:outerShdw dist="38100" sx="1000" sy="1000" algn="tl">
                              <a:srgbClr val="000000"/>
                            </a:outerShdw>
                          </a:effectLst>
                          <a:latin typeface="Times New Roman" pitchFamily="-112" charset="0"/>
                          <a:ea typeface="Times New Roman" pitchFamily="-112" charset="0"/>
                          <a:cs typeface="Times New Roman" pitchFamily="-112" charset="0"/>
                        </a:rPr>
                        <a:t>Primary Prevention</a:t>
                      </a:r>
                      <a:endParaRPr kumimoji="0" lang="en-US" sz="1400" b="1" i="0" u="none" strike="noStrike" cap="none" normalizeH="0" baseline="0" dirty="0">
                        <a:ln>
                          <a:noFill/>
                        </a:ln>
                        <a:solidFill>
                          <a:srgbClr val="0070C0"/>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Public health, Developmental &amp; Environmental Psych/ Cowen, Dohrenwend, Moos, Levine, Newbrough, Bronfenbrenner, Altman, Proshansky, Stokols</a:t>
                      </a:r>
                    </a:p>
                  </a:txBody>
                  <a:tcPr horzOverflow="overflow">
                    <a:lnL>
                      <a:noFill/>
                    </a:lnL>
                    <a:lnR cap="flat">
                      <a:noFill/>
                    </a:lnR>
                    <a:ln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1980s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Oppression</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1" i="0" u="none" strike="noStrike" cap="none" normalizeH="0" baseline="0" dirty="0">
                          <a:ln>
                            <a:noFill/>
                          </a:ln>
                          <a:solidFill>
                            <a:srgbClr val="0070C0"/>
                          </a:solidFill>
                          <a:effectLst>
                            <a:outerShdw dist="38100" sx="1000" sy="1000" algn="tl">
                              <a:srgbClr val="000000"/>
                            </a:outerShdw>
                          </a:effectLst>
                          <a:latin typeface="Times New Roman" pitchFamily="-112" charset="0"/>
                          <a:ea typeface="Times New Roman" pitchFamily="-112" charset="0"/>
                          <a:cs typeface="Times New Roman" pitchFamily="-112" charset="0"/>
                        </a:rPr>
                        <a:t>Empowerment</a:t>
                      </a:r>
                      <a:endParaRPr kumimoji="0" lang="en-US" sz="1400" b="1" i="0" u="none" strike="noStrike" cap="none" normalizeH="0" baseline="0" dirty="0">
                        <a:ln>
                          <a:noFill/>
                        </a:ln>
                        <a:solidFill>
                          <a:srgbClr val="0070C0"/>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Political Sociology, Org. Studies/Rappaport, </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Argyris</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Bellah</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a:t>
                      </a:r>
                      <a:r>
                        <a:rPr kumimoji="0" lang="en-US" sz="1400" b="0" i="0" u="none" strike="noStrike" cap="none" normalizeH="0" baseline="0" dirty="0" err="1" smtClean="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Cherniss</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Keys, Serrano-</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Garcia,Zimmerman</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1990s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Class/race/sex/cult. hegemony</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Human/method Diversity, </a:t>
                      </a:r>
                      <a:r>
                        <a:rPr kumimoji="0" lang="en-US" sz="1400" b="1" i="0" u="none" strike="noStrike" cap="none" normalizeH="0" baseline="0" dirty="0">
                          <a:ln>
                            <a:noFill/>
                          </a:ln>
                          <a:solidFill>
                            <a:srgbClr val="0070C0"/>
                          </a:solidFill>
                          <a:effectLst>
                            <a:outerShdw dist="38100" sx="1000" sy="1000" algn="tl">
                              <a:srgbClr val="000000"/>
                            </a:outerShdw>
                          </a:effectLst>
                          <a:latin typeface="Times New Roman" pitchFamily="-112" charset="0"/>
                          <a:ea typeface="Times New Roman" pitchFamily="-112" charset="0"/>
                          <a:cs typeface="Times New Roman" pitchFamily="-112" charset="0"/>
                        </a:rPr>
                        <a:t>Strengths</a:t>
                      </a:r>
                      <a:r>
                        <a:rPr kumimoji="0" lang="en-US" sz="1400" b="1"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Globalism</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Anthropology, Eco methods/(Bourdieu, Flyvbjerg, Freire), Riger, Shinn</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2857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sng"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2 current/ future directions</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1. Disease	</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Technological innovation</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Bio redux/Psychosocial stress (CP w/in Psych shrinking)</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a:noFill/>
                    </a:lnB>
                    <a:lnTlToBr>
                      <a:noFill/>
                    </a:lnTlToBr>
                    <a:lnBlToTr>
                      <a:noFill/>
                    </a:lnBlToTr>
                    <a:noFill/>
                  </a:tcPr>
                </a:tc>
              </a:tr>
              <a:tr h="6619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2. Simplistic reductionism</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Interdisciplinarity (to integrate all the above)</a:t>
                      </a:r>
                      <a:endParaRPr kumimoji="0" lang="en-US" sz="1400" b="0" i="0" u="none" strike="noStrike" cap="none" normalizeH="0" baseline="0">
                        <a:ln>
                          <a:noFill/>
                        </a:ln>
                        <a:solidFill>
                          <a:schemeClr val="tx1"/>
                        </a:solidFill>
                        <a:effectLst>
                          <a:outerShdw dist="38100" sx="1000" sy="1000" algn="tl">
                            <a:srgbClr val="000000"/>
                          </a:outerShdw>
                        </a:effectLst>
                        <a:latin typeface="Arial" pitchFamily="-112"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Transdisciplinary eco-psycho-political action-research/ </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Saegert</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Maton</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Watts, (Perkins, </a:t>
                      </a:r>
                      <a:r>
                        <a:rPr kumimoji="0" lang="en-US" sz="1400" b="0" i="0" u="none" strike="noStrike" cap="none" normalizeH="0" baseline="0" dirty="0" err="1">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Prilleltensky</a:t>
                      </a:r>
                      <a:r>
                        <a:rPr kumimoji="0" lang="en-US" sz="1400" b="0" i="0" u="none" strike="noStrike" cap="none" normalizeH="0" baseline="0" dirty="0">
                          <a:ln>
                            <a:noFill/>
                          </a:ln>
                          <a:solidFill>
                            <a:schemeClr val="tx1"/>
                          </a:solidFill>
                          <a:effectLst>
                            <a:outerShdw dist="38100" sx="1000" sy="1000" algn="tl">
                              <a:srgbClr val="000000"/>
                            </a:outerShdw>
                          </a:effectLst>
                          <a:latin typeface="Times New Roman" pitchFamily="-112" charset="0"/>
                          <a:ea typeface="Times New Roman" pitchFamily="-112" charset="0"/>
                          <a:cs typeface="Times New Roman" pitchFamily="-112" charset="0"/>
                        </a:rPr>
                        <a:t>, Speer)</a:t>
                      </a:r>
                      <a:endParaRPr kumimoji="0" lang="en-US" sz="1400" b="0" i="0" u="none" strike="noStrike" cap="none" normalizeH="0" baseline="0" dirty="0">
                        <a:ln>
                          <a:noFill/>
                        </a:ln>
                        <a:solidFill>
                          <a:schemeClr val="tx1"/>
                        </a:solidFill>
                        <a:effectLst>
                          <a:outerShdw dist="38100" sx="1000" sy="1000" algn="tl">
                            <a:srgbClr val="000000"/>
                          </a:outerShdw>
                        </a:effectLst>
                        <a:latin typeface="Arial" pitchFamily="-112"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92228" name="Rectangle 68"/>
          <p:cNvSpPr>
            <a:spLocks noChangeArrowheads="1"/>
          </p:cNvSpPr>
          <p:nvPr/>
        </p:nvSpPr>
        <p:spPr bwMode="auto">
          <a:xfrm>
            <a:off x="0" y="6623050"/>
            <a:ext cx="9144000" cy="0"/>
          </a:xfrm>
          <a:prstGeom prst="rect">
            <a:avLst/>
          </a:prstGeom>
          <a:noFill/>
          <a:ln w="9525">
            <a:noFill/>
            <a:miter lim="800000"/>
            <a:headEnd/>
            <a:tailEnd/>
          </a:ln>
          <a:effectLst/>
        </p:spPr>
        <p:txBody>
          <a:bodyPr wrap="none" anchor="ctr">
            <a:prstTxWarp prst="textNoShape">
              <a:avLst/>
            </a:prstTxWarp>
            <a:spAutoFit/>
          </a:bodyPr>
          <a:lstStyle/>
          <a:p>
            <a:pPr eaLnBrk="1" hangingPunct="1">
              <a:tabLst>
                <a:tab pos="628650" algn="l"/>
                <a:tab pos="914400" algn="l"/>
                <a:tab pos="1371600" algn="l"/>
                <a:tab pos="1828800" algn="l"/>
                <a:tab pos="2743200" algn="l"/>
                <a:tab pos="3200400" algn="l"/>
                <a:tab pos="3657600" algn="l"/>
                <a:tab pos="4114800" algn="l"/>
                <a:tab pos="4572000" algn="l"/>
                <a:tab pos="5029200" algn="l"/>
                <a:tab pos="5486400" algn="l"/>
                <a:tab pos="5943600" algn="l"/>
              </a:tabLst>
            </a:pPr>
            <a:endParaRPr lang="en-US">
              <a:latin typeface="Arial" pitchFamily="-112" charset="0"/>
            </a:endParaRPr>
          </a:p>
        </p:txBody>
      </p:sp>
    </p:spTree>
    <p:extLst>
      <p:ext uri="{BB962C8B-B14F-4D97-AF65-F5344CB8AC3E}">
        <p14:creationId xmlns:p14="http://schemas.microsoft.com/office/powerpoint/2010/main" val="15306566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462087"/>
          </a:xfrm>
        </p:spPr>
        <p:txBody>
          <a:bodyPr>
            <a:normAutofit/>
          </a:bodyPr>
          <a:lstStyle/>
          <a:p>
            <a:r>
              <a:rPr lang="en-US" sz="3600" dirty="0" smtClean="0"/>
              <a:t>The Future of Community Psychology</a:t>
            </a:r>
            <a:endParaRPr lang="en-US" sz="3600" dirty="0"/>
          </a:p>
        </p:txBody>
      </p:sp>
      <p:sp>
        <p:nvSpPr>
          <p:cNvPr id="3" name="Content Placeholder 2"/>
          <p:cNvSpPr>
            <a:spLocks noGrp="1"/>
          </p:cNvSpPr>
          <p:nvPr>
            <p:ph idx="1"/>
          </p:nvPr>
        </p:nvSpPr>
        <p:spPr>
          <a:xfrm>
            <a:off x="152400" y="1600200"/>
            <a:ext cx="8802688" cy="5181600"/>
          </a:xfrm>
        </p:spPr>
        <p:txBody>
          <a:bodyPr>
            <a:noAutofit/>
          </a:bodyPr>
          <a:lstStyle/>
          <a:p>
            <a:pPr marL="342900" indent="-342900">
              <a:lnSpc>
                <a:spcPct val="90000"/>
              </a:lnSpc>
              <a:spcAft>
                <a:spcPts val="600"/>
              </a:spcAft>
              <a:buFont typeface="Wingdings" pitchFamily="-112" charset="2"/>
              <a:buChar char="n"/>
            </a:pPr>
            <a:r>
              <a:rPr lang="en-US" dirty="0" smtClean="0"/>
              <a:t>International Community Psychology (which I will return to later in talk)</a:t>
            </a:r>
          </a:p>
          <a:p>
            <a:pPr marL="342900" indent="-342900">
              <a:lnSpc>
                <a:spcPct val="90000"/>
              </a:lnSpc>
              <a:spcAft>
                <a:spcPts val="600"/>
              </a:spcAft>
              <a:buFont typeface="Wingdings" pitchFamily="-112" charset="2"/>
              <a:buChar char="n"/>
            </a:pPr>
            <a:r>
              <a:rPr lang="en-US" dirty="0" smtClean="0"/>
              <a:t>Interdisciplinary Community Psychology, but using what paradigm?</a:t>
            </a:r>
          </a:p>
          <a:p>
            <a:pPr marL="342900" lvl="1" indent="-342900">
              <a:lnSpc>
                <a:spcPct val="90000"/>
              </a:lnSpc>
              <a:spcAft>
                <a:spcPts val="600"/>
              </a:spcAft>
            </a:pPr>
            <a:r>
              <a:rPr lang="en-US" sz="2400" dirty="0" smtClean="0"/>
              <a:t>Same 2 Community Psychology options of the past 5 decades but applying international and interdisciplinary work more systematically:</a:t>
            </a:r>
          </a:p>
          <a:p>
            <a:pPr marL="342900" lvl="1" indent="-342900">
              <a:lnSpc>
                <a:spcPct val="90000"/>
              </a:lnSpc>
              <a:spcAft>
                <a:spcPts val="600"/>
              </a:spcAft>
              <a:buFontTx/>
              <a:buAutoNum type="arabicPeriod"/>
            </a:pPr>
            <a:r>
              <a:rPr lang="en-US" sz="2400" dirty="0" smtClean="0">
                <a:solidFill>
                  <a:srgbClr val="002060"/>
                </a:solidFill>
              </a:rPr>
              <a:t>Psychosocial stress process (prevention) public health model (</a:t>
            </a:r>
            <a:r>
              <a:rPr lang="en-US" sz="2400" dirty="0" err="1" smtClean="0">
                <a:solidFill>
                  <a:srgbClr val="002060"/>
                </a:solidFill>
              </a:rPr>
              <a:t>Dohrenwend</a:t>
            </a:r>
            <a:r>
              <a:rPr lang="en-US" sz="2400" dirty="0" smtClean="0">
                <a:solidFill>
                  <a:srgbClr val="002060"/>
                </a:solidFill>
              </a:rPr>
              <a:t>, 1978).</a:t>
            </a:r>
          </a:p>
          <a:p>
            <a:pPr marL="342900" lvl="1" indent="-342900">
              <a:lnSpc>
                <a:spcPct val="90000"/>
              </a:lnSpc>
              <a:spcAft>
                <a:spcPts val="600"/>
              </a:spcAft>
              <a:buFontTx/>
              <a:buAutoNum type="arabicPeriod"/>
            </a:pPr>
            <a:r>
              <a:rPr lang="en-US" sz="2400" dirty="0" smtClean="0">
                <a:solidFill>
                  <a:srgbClr val="002060"/>
                </a:solidFill>
                <a:ea typeface="Times New Roman" pitchFamily="-112" charset="0"/>
                <a:cs typeface="Times New Roman" pitchFamily="-112" charset="0"/>
              </a:rPr>
              <a:t>Comprehensive, interdisciplinary model for ecologically &amp; “psycho-politically” valid action-research (</a:t>
            </a:r>
            <a:r>
              <a:rPr lang="en-US" sz="2400" dirty="0" err="1" smtClean="0">
                <a:solidFill>
                  <a:srgbClr val="002060"/>
                </a:solidFill>
                <a:ea typeface="Times New Roman" pitchFamily="-112" charset="0"/>
                <a:cs typeface="Times New Roman" pitchFamily="-112" charset="0"/>
              </a:rPr>
              <a:t>Prilleltensky</a:t>
            </a:r>
            <a:r>
              <a:rPr lang="en-US" sz="2400" dirty="0" smtClean="0">
                <a:solidFill>
                  <a:srgbClr val="002060"/>
                </a:solidFill>
                <a:ea typeface="Times New Roman" pitchFamily="-112" charset="0"/>
                <a:cs typeface="Times New Roman" pitchFamily="-112" charset="0"/>
              </a:rPr>
              <a:t>; Christens &amp; Perkins, 2008) (“empowerment-plus”)</a:t>
            </a:r>
          </a:p>
          <a:p>
            <a:pPr marL="342900" indent="-342900">
              <a:lnSpc>
                <a:spcPct val="90000"/>
              </a:lnSpc>
              <a:spcAft>
                <a:spcPts val="600"/>
              </a:spcAft>
              <a:buFontTx/>
              <a:buChar char="•"/>
            </a:pPr>
            <a:r>
              <a:rPr lang="en-US" dirty="0" smtClean="0"/>
              <a:t>Which paradigm should CP choose?  If neither, what should be the paradigm for CP in the future? Does CP </a:t>
            </a:r>
            <a:r>
              <a:rPr lang="en-US" u="sng" dirty="0" smtClean="0"/>
              <a:t>need</a:t>
            </a:r>
            <a:r>
              <a:rPr lang="en-US" dirty="0" smtClean="0"/>
              <a:t> a paradigm?</a:t>
            </a:r>
          </a:p>
          <a:p>
            <a:pPr>
              <a:spcAft>
                <a:spcPts val="600"/>
              </a:spcAft>
              <a:buNone/>
            </a:pPr>
            <a:endParaRPr lang="en-US" dirty="0"/>
          </a:p>
        </p:txBody>
      </p:sp>
    </p:spTree>
    <p:extLst>
      <p:ext uri="{BB962C8B-B14F-4D97-AF65-F5344CB8AC3E}">
        <p14:creationId xmlns:p14="http://schemas.microsoft.com/office/powerpoint/2010/main" val="997657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143000"/>
          </a:xfrm>
        </p:spPr>
        <p:txBody>
          <a:bodyPr>
            <a:normAutofit fontScale="90000"/>
          </a:bodyPr>
          <a:lstStyle/>
          <a:p>
            <a:r>
              <a:rPr lang="en-US" sz="3200" dirty="0" err="1" smtClean="0"/>
              <a:t>Jewkes</a:t>
            </a:r>
            <a:r>
              <a:rPr lang="en-US" sz="3200" dirty="0" smtClean="0"/>
              <a:t>, R., &amp; </a:t>
            </a:r>
            <a:r>
              <a:rPr lang="en-US" sz="3200" dirty="0" err="1" smtClean="0"/>
              <a:t>Murcott</a:t>
            </a:r>
            <a:r>
              <a:rPr lang="en-US" sz="3200" dirty="0" smtClean="0"/>
              <a:t>, A. (1996). Meanings of community. </a:t>
            </a:r>
            <a:r>
              <a:rPr lang="en-US" sz="3200" i="1" dirty="0" smtClean="0"/>
              <a:t>Social Science &amp; Medicine, 43</a:t>
            </a:r>
            <a:r>
              <a:rPr lang="en-US" sz="3200" dirty="0" smtClean="0"/>
              <a:t>(4), 555-563.</a:t>
            </a:r>
            <a:endParaRPr lang="en-US" sz="3200" dirty="0"/>
          </a:p>
        </p:txBody>
      </p:sp>
      <p:sp>
        <p:nvSpPr>
          <p:cNvPr id="3" name="Content Placeholder 2"/>
          <p:cNvSpPr>
            <a:spLocks noGrp="1"/>
          </p:cNvSpPr>
          <p:nvPr>
            <p:ph idx="1"/>
          </p:nvPr>
        </p:nvSpPr>
        <p:spPr>
          <a:xfrm>
            <a:off x="152400" y="1143000"/>
            <a:ext cx="8802688" cy="5714999"/>
          </a:xfrm>
        </p:spPr>
        <p:txBody>
          <a:bodyPr>
            <a:normAutofit fontScale="92500" lnSpcReduction="10000"/>
          </a:bodyPr>
          <a:lstStyle/>
          <a:p>
            <a:pPr marL="0" indent="0" algn="ctr">
              <a:spcBef>
                <a:spcPts val="0"/>
              </a:spcBef>
              <a:buNone/>
            </a:pPr>
            <a:r>
              <a:rPr lang="en-US" sz="2600" b="0" dirty="0" smtClean="0">
                <a:effectLst/>
              </a:rPr>
              <a:t>Definitions of community:</a:t>
            </a:r>
          </a:p>
          <a:p>
            <a:pPr>
              <a:spcBef>
                <a:spcPts val="0"/>
              </a:spcBef>
            </a:pPr>
            <a:r>
              <a:rPr lang="en-US" b="0" dirty="0" smtClean="0">
                <a:effectLst/>
              </a:rPr>
              <a:t>”a body of people living in the same locality” (O.E.D.)</a:t>
            </a:r>
          </a:p>
          <a:p>
            <a:pPr>
              <a:spcBef>
                <a:spcPts val="0"/>
              </a:spcBef>
            </a:pPr>
            <a:r>
              <a:rPr lang="en-US" b="0" dirty="0" smtClean="0">
                <a:effectLst/>
              </a:rPr>
              <a:t>"a group of people with a sense of belonging, with a common perception of collective needs and priorities and able to assume a collective responsibility for community decisions" (</a:t>
            </a:r>
            <a:r>
              <a:rPr lang="en-US" b="0" dirty="0" err="1" smtClean="0">
                <a:effectLst/>
              </a:rPr>
              <a:t>Suliman</a:t>
            </a:r>
            <a:r>
              <a:rPr lang="en-US" b="0" dirty="0" smtClean="0">
                <a:effectLst/>
              </a:rPr>
              <a:t>, 1983, </a:t>
            </a:r>
            <a:r>
              <a:rPr lang="en-US" b="0" dirty="0" err="1" smtClean="0">
                <a:effectLst/>
              </a:rPr>
              <a:t>p</a:t>
            </a:r>
            <a:r>
              <a:rPr lang="en-US" b="0" dirty="0" smtClean="0">
                <a:effectLst/>
              </a:rPr>
              <a:t>. 407)</a:t>
            </a:r>
          </a:p>
          <a:p>
            <a:pPr>
              <a:spcBef>
                <a:spcPts val="0"/>
              </a:spcBef>
            </a:pPr>
            <a:r>
              <a:rPr lang="en-US" b="0" dirty="0" smtClean="0">
                <a:effectLst/>
              </a:rPr>
              <a:t>2 central ideas: “the aggregation of people who have something in common which distinguishes them in a significant way from members of other groups (&amp;) the opposition of one community to others…An understanding of the boundary is a necessary precondition for valuing culture and </a:t>
            </a:r>
            <a:r>
              <a:rPr lang="en-US" dirty="0"/>
              <a:t>community…The manner in </a:t>
            </a:r>
            <a:r>
              <a:rPr lang="en-US" dirty="0" smtClean="0"/>
              <a:t>which boundaries </a:t>
            </a:r>
            <a:r>
              <a:rPr lang="en-US" b="0" dirty="0" smtClean="0">
                <a:effectLst/>
              </a:rPr>
              <a:t>are marked varies depending on the community in question. They may be tangible, for example national, administrative, racial or linguistic, or they might be mental constructs” (J&amp;M p.557 re Cohen, 1985, </a:t>
            </a:r>
            <a:r>
              <a:rPr lang="en-US" b="0" i="1" dirty="0" smtClean="0">
                <a:effectLst/>
              </a:rPr>
              <a:t>The Symbolic Construction of Community</a:t>
            </a:r>
            <a:r>
              <a:rPr lang="en-US" b="0" dirty="0" smtClean="0">
                <a:effectLst/>
              </a:rPr>
              <a:t>)</a:t>
            </a:r>
          </a:p>
          <a:p>
            <a:pPr>
              <a:spcBef>
                <a:spcPts val="0"/>
              </a:spcBef>
            </a:pPr>
            <a:endParaRPr lang="en-US" b="0" dirty="0">
              <a:effectLst/>
            </a:endParaRPr>
          </a:p>
        </p:txBody>
      </p:sp>
    </p:spTree>
    <p:extLst>
      <p:ext uri="{BB962C8B-B14F-4D97-AF65-F5344CB8AC3E}">
        <p14:creationId xmlns:p14="http://schemas.microsoft.com/office/powerpoint/2010/main" val="20132713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27000" y="0"/>
            <a:ext cx="9017000" cy="457200"/>
          </a:xfrm>
          <a:prstGeom prst="rect">
            <a:avLst/>
          </a:prstGeom>
          <a:noFill/>
          <a:ln w="9525">
            <a:noFill/>
            <a:miter lim="800000"/>
            <a:headEnd/>
            <a:tailEnd/>
          </a:ln>
        </p:spPr>
        <p:txBody>
          <a:bodyPr>
            <a:prstTxWarp prst="textNoShape">
              <a:avLst/>
            </a:prstTxWarp>
          </a:bodyPr>
          <a:lstStyle/>
          <a:p>
            <a:pPr eaLnBrk="1" hangingPunct="1"/>
            <a:r>
              <a:rPr lang="en-US" sz="1600" dirty="0" smtClean="0">
                <a:latin typeface="Arial" pitchFamily="-112" charset="0"/>
                <a:ea typeface="Times New Roman" pitchFamily="-112" charset="0"/>
                <a:cs typeface="Times New Roman" pitchFamily="-112" charset="0"/>
              </a:rPr>
              <a:t>Barbara </a:t>
            </a:r>
            <a:r>
              <a:rPr lang="en-US" sz="1600" dirty="0" err="1" smtClean="0">
                <a:latin typeface="Arial" pitchFamily="-112" charset="0"/>
                <a:ea typeface="Times New Roman" pitchFamily="-112" charset="0"/>
                <a:cs typeface="Times New Roman" pitchFamily="-112" charset="0"/>
              </a:rPr>
              <a:t>Dohrenwend’s</a:t>
            </a:r>
            <a:r>
              <a:rPr lang="en-US" sz="1600" dirty="0" smtClean="0">
                <a:latin typeface="Arial" pitchFamily="-112" charset="0"/>
                <a:ea typeface="Times New Roman" pitchFamily="-112" charset="0"/>
                <a:cs typeface="Times New Roman" pitchFamily="-112" charset="0"/>
              </a:rPr>
              <a:t> (1978) Elaborated Stress Process Model whereby </a:t>
            </a:r>
            <a:r>
              <a:rPr lang="en-US" sz="1600" dirty="0">
                <a:latin typeface="Arial" pitchFamily="-112" charset="0"/>
                <a:ea typeface="Times New Roman" pitchFamily="-112" charset="0"/>
                <a:cs typeface="Times New Roman" pitchFamily="-112" charset="0"/>
              </a:rPr>
              <a:t>psychosocial stress induces psychopathology and some conceptions of how to counteract this </a:t>
            </a:r>
            <a:r>
              <a:rPr lang="en-US" sz="1600" dirty="0" smtClean="0">
                <a:latin typeface="Arial" pitchFamily="-112" charset="0"/>
                <a:ea typeface="Times New Roman" pitchFamily="-112" charset="0"/>
                <a:cs typeface="Times New Roman" pitchFamily="-112" charset="0"/>
              </a:rPr>
              <a:t>process</a:t>
            </a:r>
            <a:endParaRPr lang="en-US" sz="1600" dirty="0">
              <a:latin typeface="Arial" pitchFamily="-112" charset="0"/>
            </a:endParaRPr>
          </a:p>
        </p:txBody>
      </p:sp>
      <p:grpSp>
        <p:nvGrpSpPr>
          <p:cNvPr id="2" name="Group 3"/>
          <p:cNvGrpSpPr>
            <a:grpSpLocks/>
          </p:cNvGrpSpPr>
          <p:nvPr/>
        </p:nvGrpSpPr>
        <p:grpSpPr bwMode="auto">
          <a:xfrm>
            <a:off x="7053263" y="3903663"/>
            <a:ext cx="1190625" cy="571500"/>
            <a:chOff x="11790" y="2082"/>
            <a:chExt cx="1875" cy="900"/>
          </a:xfrm>
        </p:grpSpPr>
        <p:sp>
          <p:nvSpPr>
            <p:cNvPr id="88068" name="Rectangle 4"/>
            <p:cNvSpPr>
              <a:spLocks noChangeArrowheads="1"/>
            </p:cNvSpPr>
            <p:nvPr/>
          </p:nvSpPr>
          <p:spPr bwMode="auto">
            <a:xfrm>
              <a:off x="11790" y="2082"/>
              <a:ext cx="1875" cy="90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069" name="Text Box 5"/>
            <p:cNvSpPr txBox="1">
              <a:spLocks noChangeArrowheads="1"/>
            </p:cNvSpPr>
            <p:nvPr/>
          </p:nvSpPr>
          <p:spPr bwMode="auto">
            <a:xfrm>
              <a:off x="11865" y="2112"/>
              <a:ext cx="1740" cy="75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Psycho-</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Pathology</a:t>
              </a:r>
              <a:endParaRPr lang="en-US" dirty="0">
                <a:solidFill>
                  <a:srgbClr val="000000"/>
                </a:solidFill>
                <a:latin typeface="Arial" pitchFamily="-112" charset="0"/>
              </a:endParaRPr>
            </a:p>
          </p:txBody>
        </p:sp>
      </p:grpSp>
      <p:grpSp>
        <p:nvGrpSpPr>
          <p:cNvPr id="3" name="Group 6"/>
          <p:cNvGrpSpPr>
            <a:grpSpLocks/>
          </p:cNvGrpSpPr>
          <p:nvPr/>
        </p:nvGrpSpPr>
        <p:grpSpPr bwMode="auto">
          <a:xfrm>
            <a:off x="1138238" y="712788"/>
            <a:ext cx="1323975" cy="619125"/>
            <a:chOff x="2925" y="2182"/>
            <a:chExt cx="2085" cy="975"/>
          </a:xfrm>
        </p:grpSpPr>
        <p:sp>
          <p:nvSpPr>
            <p:cNvPr id="88071" name="AutoShape 7"/>
            <p:cNvSpPr>
              <a:spLocks noChangeArrowheads="1"/>
            </p:cNvSpPr>
            <p:nvPr/>
          </p:nvSpPr>
          <p:spPr bwMode="auto">
            <a:xfrm>
              <a:off x="2925" y="2182"/>
              <a:ext cx="2085" cy="975"/>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72" name="Text Box 8"/>
            <p:cNvSpPr txBox="1">
              <a:spLocks noChangeArrowheads="1"/>
            </p:cNvSpPr>
            <p:nvPr/>
          </p:nvSpPr>
          <p:spPr bwMode="auto">
            <a:xfrm>
              <a:off x="3150" y="2290"/>
              <a:ext cx="1650" cy="765"/>
            </a:xfrm>
            <a:prstGeom prst="rect">
              <a:avLst/>
            </a:prstGeom>
            <a:solidFill>
              <a:srgbClr val="FFFFFF">
                <a:alpha val="0"/>
              </a:srgbClr>
            </a:solidFill>
            <a:ln w="19050">
              <a:noFill/>
              <a:miter lim="800000"/>
              <a:headEnd/>
              <a:tailEnd/>
            </a:ln>
          </p:spPr>
          <p:txBody>
            <a:bodyPr>
              <a:prstTxWarp prst="textNoShape">
                <a:avLst/>
              </a:prstTxWarp>
            </a:bodyPr>
            <a:lstStyle/>
            <a:p>
              <a:pPr algn="ctr" eaLnBrk="1" hangingPunct="1"/>
              <a:r>
                <a:rPr lang="en-US" sz="1400" b="1">
                  <a:latin typeface="Arial" pitchFamily="-112" charset="0"/>
                  <a:ea typeface="Times New Roman" pitchFamily="-112" charset="0"/>
                  <a:cs typeface="Times New Roman" pitchFamily="-112" charset="0"/>
                </a:rPr>
                <a:t>Political</a:t>
              </a:r>
            </a:p>
            <a:p>
              <a:pPr algn="ctr"/>
              <a:r>
                <a:rPr lang="en-US" sz="1400" b="1">
                  <a:latin typeface="Arial" pitchFamily="-112" charset="0"/>
                  <a:ea typeface="Times New Roman" pitchFamily="-112" charset="0"/>
                  <a:cs typeface="Times New Roman" pitchFamily="-112" charset="0"/>
                </a:rPr>
                <a:t>Action</a:t>
              </a:r>
              <a:endParaRPr lang="en-US" sz="1400">
                <a:latin typeface="Arial" pitchFamily="-112" charset="0"/>
              </a:endParaRPr>
            </a:p>
          </p:txBody>
        </p:sp>
      </p:grpSp>
      <p:grpSp>
        <p:nvGrpSpPr>
          <p:cNvPr id="4" name="Group 9"/>
          <p:cNvGrpSpPr>
            <a:grpSpLocks/>
          </p:cNvGrpSpPr>
          <p:nvPr/>
        </p:nvGrpSpPr>
        <p:grpSpPr bwMode="auto">
          <a:xfrm>
            <a:off x="4100513" y="598487"/>
            <a:ext cx="1676400" cy="847725"/>
            <a:chOff x="7275" y="1822"/>
            <a:chExt cx="2640" cy="1335"/>
          </a:xfrm>
        </p:grpSpPr>
        <p:sp>
          <p:nvSpPr>
            <p:cNvPr id="88074" name="AutoShape 10"/>
            <p:cNvSpPr>
              <a:spLocks noChangeArrowheads="1"/>
            </p:cNvSpPr>
            <p:nvPr/>
          </p:nvSpPr>
          <p:spPr bwMode="auto">
            <a:xfrm>
              <a:off x="7275" y="1822"/>
              <a:ext cx="2640" cy="1335"/>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75" name="Text Box 11"/>
            <p:cNvSpPr txBox="1">
              <a:spLocks noChangeArrowheads="1"/>
            </p:cNvSpPr>
            <p:nvPr/>
          </p:nvSpPr>
          <p:spPr bwMode="auto">
            <a:xfrm>
              <a:off x="7395" y="1930"/>
              <a:ext cx="2280" cy="1125"/>
            </a:xfrm>
            <a:prstGeom prst="rect">
              <a:avLst/>
            </a:prstGeom>
            <a:solidFill>
              <a:srgbClr val="FFFFFF">
                <a:alpha val="0"/>
              </a:srgbClr>
            </a:solidFill>
            <a:ln w="9525">
              <a:noFill/>
              <a:miter lim="800000"/>
              <a:headEnd/>
              <a:tailEnd/>
            </a:ln>
          </p:spPr>
          <p:txBody>
            <a:bodyPr>
              <a:prstTxWarp prst="textNoShape">
                <a:avLst/>
              </a:prstTxWarp>
            </a:bodyPr>
            <a:lstStyle/>
            <a:p>
              <a:pPr algn="ctr" eaLnBrk="1" hangingPunct="1"/>
              <a:r>
                <a:rPr lang="en-US" sz="1400" b="1">
                  <a:latin typeface="Arial" pitchFamily="-112" charset="0"/>
                  <a:ea typeface="Times New Roman" pitchFamily="-112" charset="0"/>
                  <a:cs typeface="Times New Roman" pitchFamily="-112" charset="0"/>
                </a:rPr>
                <a:t>Community &amp; Organizational Development</a:t>
              </a:r>
              <a:endParaRPr lang="en-US">
                <a:latin typeface="Arial" pitchFamily="-112" charset="0"/>
              </a:endParaRPr>
            </a:p>
          </p:txBody>
        </p:sp>
      </p:grpSp>
      <p:grpSp>
        <p:nvGrpSpPr>
          <p:cNvPr id="5" name="Group 12"/>
          <p:cNvGrpSpPr>
            <a:grpSpLocks/>
          </p:cNvGrpSpPr>
          <p:nvPr/>
        </p:nvGrpSpPr>
        <p:grpSpPr bwMode="auto">
          <a:xfrm>
            <a:off x="785813" y="5541963"/>
            <a:ext cx="1676400" cy="847725"/>
            <a:chOff x="2370" y="9787"/>
            <a:chExt cx="2640" cy="1335"/>
          </a:xfrm>
        </p:grpSpPr>
        <p:sp>
          <p:nvSpPr>
            <p:cNvPr id="88077" name="AutoShape 13"/>
            <p:cNvSpPr>
              <a:spLocks noChangeArrowheads="1"/>
            </p:cNvSpPr>
            <p:nvPr/>
          </p:nvSpPr>
          <p:spPr bwMode="auto">
            <a:xfrm>
              <a:off x="2370" y="9787"/>
              <a:ext cx="2640" cy="1335"/>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78" name="Text Box 14"/>
            <p:cNvSpPr txBox="1">
              <a:spLocks noChangeArrowheads="1"/>
            </p:cNvSpPr>
            <p:nvPr/>
          </p:nvSpPr>
          <p:spPr bwMode="auto">
            <a:xfrm>
              <a:off x="2655" y="9925"/>
              <a:ext cx="2085" cy="1140"/>
            </a:xfrm>
            <a:prstGeom prst="rect">
              <a:avLst/>
            </a:prstGeom>
            <a:solidFill>
              <a:srgbClr val="FFFFFF">
                <a:alpha val="0"/>
              </a:srgbClr>
            </a:solidFill>
            <a:ln w="9525">
              <a:noFill/>
              <a:miter lim="800000"/>
              <a:headEnd/>
              <a:tailEnd/>
            </a:ln>
          </p:spPr>
          <p:txBody>
            <a:bodyPr>
              <a:prstTxWarp prst="textNoShape">
                <a:avLst/>
              </a:prstTxWarp>
            </a:bodyPr>
            <a:lstStyle/>
            <a:p>
              <a:pPr algn="ctr" eaLnBrk="1" hangingPunct="1"/>
              <a:r>
                <a:rPr lang="en-US" sz="1400" b="1">
                  <a:latin typeface="Arial" pitchFamily="-112" charset="0"/>
                  <a:ea typeface="Times New Roman" pitchFamily="-112" charset="0"/>
                  <a:cs typeface="Times New Roman" pitchFamily="-112" charset="0"/>
                </a:rPr>
                <a:t>General Education &amp; Socialization</a:t>
              </a:r>
              <a:endParaRPr lang="en-US">
                <a:latin typeface="Arial" pitchFamily="-112" charset="0"/>
              </a:endParaRPr>
            </a:p>
          </p:txBody>
        </p:sp>
      </p:grpSp>
      <p:grpSp>
        <p:nvGrpSpPr>
          <p:cNvPr id="6" name="Group 15"/>
          <p:cNvGrpSpPr>
            <a:grpSpLocks/>
          </p:cNvGrpSpPr>
          <p:nvPr/>
        </p:nvGrpSpPr>
        <p:grpSpPr bwMode="auto">
          <a:xfrm>
            <a:off x="3500438" y="5522913"/>
            <a:ext cx="1381125" cy="857250"/>
            <a:chOff x="6645" y="9757"/>
            <a:chExt cx="2175" cy="1350"/>
          </a:xfrm>
        </p:grpSpPr>
        <p:sp>
          <p:nvSpPr>
            <p:cNvPr id="88080" name="AutoShape 16"/>
            <p:cNvSpPr>
              <a:spLocks noChangeArrowheads="1"/>
            </p:cNvSpPr>
            <p:nvPr/>
          </p:nvSpPr>
          <p:spPr bwMode="auto">
            <a:xfrm>
              <a:off x="6645" y="9757"/>
              <a:ext cx="2175" cy="1350"/>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81" name="Text Box 17"/>
            <p:cNvSpPr txBox="1">
              <a:spLocks noChangeArrowheads="1"/>
            </p:cNvSpPr>
            <p:nvPr/>
          </p:nvSpPr>
          <p:spPr bwMode="auto">
            <a:xfrm>
              <a:off x="6865" y="9865"/>
              <a:ext cx="1785" cy="1200"/>
            </a:xfrm>
            <a:prstGeom prst="rect">
              <a:avLst/>
            </a:prstGeom>
            <a:noFill/>
            <a:ln w="9525">
              <a:noFill/>
              <a:miter lim="800000"/>
              <a:headEnd/>
              <a:tailEnd/>
            </a:ln>
          </p:spPr>
          <p:txBody>
            <a:bodyPr>
              <a:prstTxWarp prst="textNoShape">
                <a:avLst/>
              </a:prstTxWarp>
            </a:bodyPr>
            <a:lstStyle/>
            <a:p>
              <a:pPr algn="ctr" eaLnBrk="1" hangingPunct="1"/>
              <a:r>
                <a:rPr lang="en-US" sz="1400" b="1">
                  <a:latin typeface="Arial" pitchFamily="-112" charset="0"/>
                  <a:ea typeface="Times New Roman" pitchFamily="-112" charset="0"/>
                  <a:cs typeface="Times New Roman" pitchFamily="-112" charset="0"/>
                </a:rPr>
                <a:t>Individual</a:t>
              </a:r>
              <a:endParaRPr lang="en-US" sz="900">
                <a:latin typeface="Arial" pitchFamily="-112" charset="0"/>
              </a:endParaRPr>
            </a:p>
            <a:p>
              <a:pPr algn="ctr"/>
              <a:r>
                <a:rPr lang="en-US" sz="1400" b="1">
                  <a:latin typeface="Arial" pitchFamily="-112" charset="0"/>
                  <a:ea typeface="Times New Roman" pitchFamily="-112" charset="0"/>
                  <a:cs typeface="Times New Roman" pitchFamily="-112" charset="0"/>
                </a:rPr>
                <a:t>Skill</a:t>
              </a:r>
              <a:endParaRPr lang="en-US" sz="900">
                <a:latin typeface="Arial" pitchFamily="-112" charset="0"/>
              </a:endParaRPr>
            </a:p>
            <a:p>
              <a:pPr algn="ctr"/>
              <a:r>
                <a:rPr lang="en-US" sz="1400" b="1">
                  <a:latin typeface="Arial" pitchFamily="-112" charset="0"/>
                  <a:ea typeface="Times New Roman" pitchFamily="-112" charset="0"/>
                  <a:cs typeface="Times New Roman" pitchFamily="-112" charset="0"/>
                </a:rPr>
                <a:t>Training</a:t>
              </a:r>
              <a:endParaRPr lang="en-US">
                <a:latin typeface="Arial" pitchFamily="-112" charset="0"/>
              </a:endParaRPr>
            </a:p>
          </p:txBody>
        </p:sp>
      </p:grpSp>
      <p:grpSp>
        <p:nvGrpSpPr>
          <p:cNvPr id="7" name="Group 18"/>
          <p:cNvGrpSpPr>
            <a:grpSpLocks/>
          </p:cNvGrpSpPr>
          <p:nvPr/>
        </p:nvGrpSpPr>
        <p:grpSpPr bwMode="auto">
          <a:xfrm>
            <a:off x="5900738" y="5561013"/>
            <a:ext cx="1323975" cy="619125"/>
            <a:chOff x="10425" y="9817"/>
            <a:chExt cx="2085" cy="975"/>
          </a:xfrm>
        </p:grpSpPr>
        <p:sp>
          <p:nvSpPr>
            <p:cNvPr id="88083" name="AutoShape 19"/>
            <p:cNvSpPr>
              <a:spLocks noChangeArrowheads="1"/>
            </p:cNvSpPr>
            <p:nvPr/>
          </p:nvSpPr>
          <p:spPr bwMode="auto">
            <a:xfrm>
              <a:off x="10425" y="9817"/>
              <a:ext cx="2085" cy="975"/>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84" name="Text Box 20"/>
            <p:cNvSpPr txBox="1">
              <a:spLocks noChangeArrowheads="1"/>
            </p:cNvSpPr>
            <p:nvPr/>
          </p:nvSpPr>
          <p:spPr bwMode="auto">
            <a:xfrm>
              <a:off x="10485" y="9940"/>
              <a:ext cx="1995" cy="765"/>
            </a:xfrm>
            <a:prstGeom prst="rect">
              <a:avLst/>
            </a:prstGeom>
            <a:solidFill>
              <a:srgbClr val="FFFFFF">
                <a:alpha val="0"/>
              </a:srgbClr>
            </a:solidFill>
            <a:ln w="9525">
              <a:noFill/>
              <a:miter lim="800000"/>
              <a:headEnd/>
              <a:tailEnd/>
            </a:ln>
          </p:spPr>
          <p:txBody>
            <a:bodyPr>
              <a:prstTxWarp prst="textNoShape">
                <a:avLst/>
              </a:prstTxWarp>
            </a:bodyPr>
            <a:lstStyle/>
            <a:p>
              <a:pPr algn="ctr" eaLnBrk="1" hangingPunct="1"/>
              <a:r>
                <a:rPr lang="en-US" sz="1400" b="1" dirty="0">
                  <a:latin typeface="Arial" pitchFamily="-112" charset="0"/>
                  <a:ea typeface="Times New Roman" pitchFamily="-112" charset="0"/>
                  <a:cs typeface="Times New Roman" pitchFamily="-112" charset="0"/>
                </a:rPr>
                <a:t>Crisis</a:t>
              </a:r>
              <a:endParaRPr lang="en-US" sz="900" dirty="0">
                <a:latin typeface="Arial" pitchFamily="-112" charset="0"/>
              </a:endParaRPr>
            </a:p>
            <a:p>
              <a:pPr algn="ctr"/>
              <a:r>
                <a:rPr lang="en-US" sz="1400" b="1" dirty="0">
                  <a:latin typeface="Arial" pitchFamily="-112" charset="0"/>
                  <a:ea typeface="Times New Roman" pitchFamily="-112" charset="0"/>
                  <a:cs typeface="Times New Roman" pitchFamily="-112" charset="0"/>
                </a:rPr>
                <a:t>Intervention</a:t>
              </a:r>
              <a:endParaRPr lang="en-US" dirty="0">
                <a:latin typeface="Arial" pitchFamily="-112" charset="0"/>
              </a:endParaRPr>
            </a:p>
          </p:txBody>
        </p:sp>
      </p:grpSp>
      <p:grpSp>
        <p:nvGrpSpPr>
          <p:cNvPr id="8" name="Group 21"/>
          <p:cNvGrpSpPr>
            <a:grpSpLocks/>
          </p:cNvGrpSpPr>
          <p:nvPr/>
        </p:nvGrpSpPr>
        <p:grpSpPr bwMode="auto">
          <a:xfrm>
            <a:off x="7361238" y="5551488"/>
            <a:ext cx="1323975" cy="619125"/>
            <a:chOff x="12725" y="9802"/>
            <a:chExt cx="2085" cy="975"/>
          </a:xfrm>
        </p:grpSpPr>
        <p:sp>
          <p:nvSpPr>
            <p:cNvPr id="88086" name="AutoShape 22"/>
            <p:cNvSpPr>
              <a:spLocks noChangeArrowheads="1"/>
            </p:cNvSpPr>
            <p:nvPr/>
          </p:nvSpPr>
          <p:spPr bwMode="auto">
            <a:xfrm>
              <a:off x="12725" y="9802"/>
              <a:ext cx="2085" cy="975"/>
            </a:xfrm>
            <a:prstGeom prst="roundRect">
              <a:avLst>
                <a:gd name="adj" fmla="val 16667"/>
              </a:avLst>
            </a:prstGeom>
            <a:noFill/>
            <a:ln w="19050">
              <a:solidFill>
                <a:srgbClr val="FFFFFF"/>
              </a:solidFill>
              <a:round/>
              <a:headEnd/>
              <a:tailEnd/>
            </a:ln>
          </p:spPr>
          <p:txBody>
            <a:bodyPr>
              <a:prstTxWarp prst="textNoShape">
                <a:avLst/>
              </a:prstTxWarp>
            </a:bodyPr>
            <a:lstStyle/>
            <a:p>
              <a:endParaRPr lang="en-US"/>
            </a:p>
          </p:txBody>
        </p:sp>
        <p:sp>
          <p:nvSpPr>
            <p:cNvPr id="88087" name="Text Box 23"/>
            <p:cNvSpPr txBox="1">
              <a:spLocks noChangeArrowheads="1"/>
            </p:cNvSpPr>
            <p:nvPr/>
          </p:nvSpPr>
          <p:spPr bwMode="auto">
            <a:xfrm>
              <a:off x="12785" y="9925"/>
              <a:ext cx="1995" cy="765"/>
            </a:xfrm>
            <a:prstGeom prst="rect">
              <a:avLst/>
            </a:prstGeom>
            <a:solidFill>
              <a:srgbClr val="FFFFFF">
                <a:alpha val="0"/>
              </a:srgbClr>
            </a:solidFill>
            <a:ln w="9525">
              <a:noFill/>
              <a:miter lim="800000"/>
              <a:headEnd/>
              <a:tailEnd/>
            </a:ln>
          </p:spPr>
          <p:txBody>
            <a:bodyPr>
              <a:prstTxWarp prst="textNoShape">
                <a:avLst/>
              </a:prstTxWarp>
            </a:bodyPr>
            <a:lstStyle/>
            <a:p>
              <a:pPr algn="ctr" eaLnBrk="1" hangingPunct="1"/>
              <a:r>
                <a:rPr lang="en-US" sz="1400" b="1">
                  <a:latin typeface="Arial" pitchFamily="-112" charset="0"/>
                  <a:ea typeface="Times New Roman" pitchFamily="-112" charset="0"/>
                  <a:cs typeface="Times New Roman" pitchFamily="-112" charset="0"/>
                </a:rPr>
                <a:t>Corrective</a:t>
              </a:r>
              <a:endParaRPr lang="en-US" sz="900">
                <a:latin typeface="Arial" pitchFamily="-112" charset="0"/>
              </a:endParaRPr>
            </a:p>
            <a:p>
              <a:pPr algn="ctr"/>
              <a:r>
                <a:rPr lang="en-US" sz="1400" b="1">
                  <a:latin typeface="Arial" pitchFamily="-112" charset="0"/>
                  <a:ea typeface="Times New Roman" pitchFamily="-112" charset="0"/>
                  <a:cs typeface="Times New Roman" pitchFamily="-112" charset="0"/>
                </a:rPr>
                <a:t>Therapies</a:t>
              </a:r>
              <a:endParaRPr lang="en-US">
                <a:latin typeface="Arial" pitchFamily="-112" charset="0"/>
              </a:endParaRPr>
            </a:p>
          </p:txBody>
        </p:sp>
      </p:grpSp>
      <p:grpSp>
        <p:nvGrpSpPr>
          <p:cNvPr id="9" name="Group 24"/>
          <p:cNvGrpSpPr>
            <a:grpSpLocks/>
          </p:cNvGrpSpPr>
          <p:nvPr/>
        </p:nvGrpSpPr>
        <p:grpSpPr bwMode="auto">
          <a:xfrm>
            <a:off x="6891338" y="2160588"/>
            <a:ext cx="1643062" cy="561975"/>
            <a:chOff x="11205" y="4317"/>
            <a:chExt cx="2265" cy="885"/>
          </a:xfrm>
        </p:grpSpPr>
        <p:sp>
          <p:nvSpPr>
            <p:cNvPr id="88089" name="Rectangle 25"/>
            <p:cNvSpPr>
              <a:spLocks noChangeArrowheads="1"/>
            </p:cNvSpPr>
            <p:nvPr/>
          </p:nvSpPr>
          <p:spPr bwMode="auto">
            <a:xfrm>
              <a:off x="11205" y="4317"/>
              <a:ext cx="2265" cy="885"/>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090" name="Text Box 26"/>
            <p:cNvSpPr txBox="1">
              <a:spLocks noChangeArrowheads="1"/>
            </p:cNvSpPr>
            <p:nvPr/>
          </p:nvSpPr>
          <p:spPr bwMode="auto">
            <a:xfrm>
              <a:off x="11355" y="4377"/>
              <a:ext cx="1950" cy="75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Psychological</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Growth</a:t>
              </a:r>
              <a:endParaRPr lang="en-US" dirty="0">
                <a:solidFill>
                  <a:srgbClr val="000000"/>
                </a:solidFill>
                <a:latin typeface="Arial" pitchFamily="-112" charset="0"/>
              </a:endParaRPr>
            </a:p>
          </p:txBody>
        </p:sp>
      </p:grpSp>
      <p:grpSp>
        <p:nvGrpSpPr>
          <p:cNvPr id="10" name="Group 27"/>
          <p:cNvGrpSpPr>
            <a:grpSpLocks/>
          </p:cNvGrpSpPr>
          <p:nvPr/>
        </p:nvGrpSpPr>
        <p:grpSpPr bwMode="auto">
          <a:xfrm>
            <a:off x="6710363" y="2979738"/>
            <a:ext cx="2128837" cy="762000"/>
            <a:chOff x="9285" y="5967"/>
            <a:chExt cx="3120" cy="1200"/>
          </a:xfrm>
        </p:grpSpPr>
        <p:sp>
          <p:nvSpPr>
            <p:cNvPr id="88092" name="Rectangle 28"/>
            <p:cNvSpPr>
              <a:spLocks noChangeArrowheads="1"/>
            </p:cNvSpPr>
            <p:nvPr/>
          </p:nvSpPr>
          <p:spPr bwMode="auto">
            <a:xfrm>
              <a:off x="9300" y="5967"/>
              <a:ext cx="3075" cy="120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093" name="Text Box 29"/>
            <p:cNvSpPr txBox="1">
              <a:spLocks noChangeArrowheads="1"/>
            </p:cNvSpPr>
            <p:nvPr/>
          </p:nvSpPr>
          <p:spPr bwMode="auto">
            <a:xfrm>
              <a:off x="9285" y="5982"/>
              <a:ext cx="3120" cy="111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No Substantial</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Permanent</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Psychological Change</a:t>
              </a:r>
              <a:endParaRPr lang="en-US" dirty="0">
                <a:solidFill>
                  <a:srgbClr val="000000"/>
                </a:solidFill>
                <a:latin typeface="Arial" pitchFamily="-112" charset="0"/>
              </a:endParaRPr>
            </a:p>
          </p:txBody>
        </p:sp>
      </p:grpSp>
      <p:grpSp>
        <p:nvGrpSpPr>
          <p:cNvPr id="11" name="Group 30"/>
          <p:cNvGrpSpPr>
            <a:grpSpLocks/>
          </p:cNvGrpSpPr>
          <p:nvPr/>
        </p:nvGrpSpPr>
        <p:grpSpPr bwMode="auto">
          <a:xfrm>
            <a:off x="4633913" y="2970213"/>
            <a:ext cx="1171575" cy="742950"/>
            <a:chOff x="8655" y="5532"/>
            <a:chExt cx="1845" cy="1170"/>
          </a:xfrm>
        </p:grpSpPr>
        <p:sp>
          <p:nvSpPr>
            <p:cNvPr id="88095" name="Rectangle 31"/>
            <p:cNvSpPr>
              <a:spLocks noChangeArrowheads="1"/>
            </p:cNvSpPr>
            <p:nvPr/>
          </p:nvSpPr>
          <p:spPr bwMode="auto">
            <a:xfrm>
              <a:off x="8655" y="5532"/>
              <a:ext cx="1800" cy="117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096" name="Text Box 32"/>
            <p:cNvSpPr txBox="1">
              <a:spLocks noChangeArrowheads="1"/>
            </p:cNvSpPr>
            <p:nvPr/>
          </p:nvSpPr>
          <p:spPr bwMode="auto">
            <a:xfrm>
              <a:off x="8655" y="5577"/>
              <a:ext cx="1845" cy="111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Transient</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Stress</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Reaction</a:t>
              </a:r>
              <a:endParaRPr lang="en-US" dirty="0">
                <a:solidFill>
                  <a:srgbClr val="000000"/>
                </a:solidFill>
                <a:latin typeface="Arial" pitchFamily="-112" charset="0"/>
              </a:endParaRPr>
            </a:p>
          </p:txBody>
        </p:sp>
      </p:grpSp>
      <p:grpSp>
        <p:nvGrpSpPr>
          <p:cNvPr id="12" name="Group 33"/>
          <p:cNvGrpSpPr>
            <a:grpSpLocks/>
          </p:cNvGrpSpPr>
          <p:nvPr/>
        </p:nvGrpSpPr>
        <p:grpSpPr bwMode="auto">
          <a:xfrm>
            <a:off x="2347913" y="2989263"/>
            <a:ext cx="1171575" cy="742950"/>
            <a:chOff x="8310" y="3897"/>
            <a:chExt cx="1845" cy="1170"/>
          </a:xfrm>
        </p:grpSpPr>
        <p:sp>
          <p:nvSpPr>
            <p:cNvPr id="88098" name="Rectangle 34"/>
            <p:cNvSpPr>
              <a:spLocks noChangeArrowheads="1"/>
            </p:cNvSpPr>
            <p:nvPr/>
          </p:nvSpPr>
          <p:spPr bwMode="auto">
            <a:xfrm>
              <a:off x="8310" y="3897"/>
              <a:ext cx="1800" cy="117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099" name="Text Box 35"/>
            <p:cNvSpPr txBox="1">
              <a:spLocks noChangeArrowheads="1"/>
            </p:cNvSpPr>
            <p:nvPr/>
          </p:nvSpPr>
          <p:spPr bwMode="auto">
            <a:xfrm>
              <a:off x="8310" y="3942"/>
              <a:ext cx="1845" cy="111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Stressful</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Life</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Event</a:t>
              </a:r>
              <a:endParaRPr lang="en-US" dirty="0">
                <a:solidFill>
                  <a:srgbClr val="000000"/>
                </a:solidFill>
                <a:latin typeface="Arial" pitchFamily="-112" charset="0"/>
              </a:endParaRPr>
            </a:p>
          </p:txBody>
        </p:sp>
      </p:grpSp>
      <p:grpSp>
        <p:nvGrpSpPr>
          <p:cNvPr id="13" name="Group 36"/>
          <p:cNvGrpSpPr>
            <a:grpSpLocks/>
          </p:cNvGrpSpPr>
          <p:nvPr/>
        </p:nvGrpSpPr>
        <p:grpSpPr bwMode="auto">
          <a:xfrm>
            <a:off x="309563" y="2093913"/>
            <a:ext cx="1323975" cy="742950"/>
            <a:chOff x="10845" y="2907"/>
            <a:chExt cx="2085" cy="1170"/>
          </a:xfrm>
        </p:grpSpPr>
        <p:sp>
          <p:nvSpPr>
            <p:cNvPr id="88101" name="Rectangle 37"/>
            <p:cNvSpPr>
              <a:spLocks noChangeArrowheads="1"/>
            </p:cNvSpPr>
            <p:nvPr/>
          </p:nvSpPr>
          <p:spPr bwMode="auto">
            <a:xfrm>
              <a:off x="10845" y="2907"/>
              <a:ext cx="2085" cy="117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102" name="Text Box 38"/>
            <p:cNvSpPr txBox="1">
              <a:spLocks noChangeArrowheads="1"/>
            </p:cNvSpPr>
            <p:nvPr/>
          </p:nvSpPr>
          <p:spPr bwMode="auto">
            <a:xfrm>
              <a:off x="10890" y="2922"/>
              <a:ext cx="2025" cy="111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Situation</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In</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Environment</a:t>
              </a:r>
              <a:endParaRPr lang="en-US" dirty="0">
                <a:solidFill>
                  <a:srgbClr val="000000"/>
                </a:solidFill>
                <a:latin typeface="Arial" pitchFamily="-112" charset="0"/>
              </a:endParaRPr>
            </a:p>
          </p:txBody>
        </p:sp>
      </p:grpSp>
      <p:grpSp>
        <p:nvGrpSpPr>
          <p:cNvPr id="14" name="Group 39"/>
          <p:cNvGrpSpPr>
            <a:grpSpLocks/>
          </p:cNvGrpSpPr>
          <p:nvPr/>
        </p:nvGrpSpPr>
        <p:grpSpPr bwMode="auto">
          <a:xfrm>
            <a:off x="0" y="4114800"/>
            <a:ext cx="1828800" cy="742950"/>
            <a:chOff x="915" y="7092"/>
            <a:chExt cx="2880" cy="1170"/>
          </a:xfrm>
        </p:grpSpPr>
        <p:sp>
          <p:nvSpPr>
            <p:cNvPr id="88104" name="Rectangle 40"/>
            <p:cNvSpPr>
              <a:spLocks noChangeArrowheads="1"/>
            </p:cNvSpPr>
            <p:nvPr/>
          </p:nvSpPr>
          <p:spPr bwMode="auto">
            <a:xfrm>
              <a:off x="930" y="7092"/>
              <a:ext cx="2775" cy="1170"/>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105" name="Text Box 41"/>
            <p:cNvSpPr txBox="1">
              <a:spLocks noChangeArrowheads="1"/>
            </p:cNvSpPr>
            <p:nvPr/>
          </p:nvSpPr>
          <p:spPr bwMode="auto">
            <a:xfrm>
              <a:off x="915" y="7107"/>
              <a:ext cx="2880" cy="1110"/>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Psychological Characteristics of Person in Event</a:t>
              </a:r>
              <a:endParaRPr lang="en-US" dirty="0">
                <a:solidFill>
                  <a:srgbClr val="000000"/>
                </a:solidFill>
                <a:latin typeface="Arial" pitchFamily="-112" charset="0"/>
              </a:endParaRPr>
            </a:p>
          </p:txBody>
        </p:sp>
      </p:grpSp>
      <p:grpSp>
        <p:nvGrpSpPr>
          <p:cNvPr id="15" name="Group 42"/>
          <p:cNvGrpSpPr>
            <a:grpSpLocks/>
          </p:cNvGrpSpPr>
          <p:nvPr/>
        </p:nvGrpSpPr>
        <p:grpSpPr bwMode="auto">
          <a:xfrm>
            <a:off x="2586038" y="1779588"/>
            <a:ext cx="2933700" cy="811212"/>
            <a:chOff x="2430" y="4782"/>
            <a:chExt cx="4620" cy="1278"/>
          </a:xfrm>
        </p:grpSpPr>
        <p:sp>
          <p:nvSpPr>
            <p:cNvPr id="88107" name="Rectangle 43"/>
            <p:cNvSpPr>
              <a:spLocks noChangeArrowheads="1"/>
            </p:cNvSpPr>
            <p:nvPr/>
          </p:nvSpPr>
          <p:spPr bwMode="auto">
            <a:xfrm>
              <a:off x="2430" y="4782"/>
              <a:ext cx="4608" cy="1278"/>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108" name="Text Box 44"/>
            <p:cNvSpPr txBox="1">
              <a:spLocks noChangeArrowheads="1"/>
            </p:cNvSpPr>
            <p:nvPr/>
          </p:nvSpPr>
          <p:spPr bwMode="auto">
            <a:xfrm>
              <a:off x="2460" y="4827"/>
              <a:ext cx="4590" cy="1215"/>
            </a:xfrm>
            <a:prstGeom prst="rect">
              <a:avLst/>
            </a:prstGeom>
            <a:solidFill>
              <a:schemeClr val="tx2">
                <a:alpha val="0"/>
              </a:schemeClr>
            </a:solid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Situational Mediators,</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Material Supports or Handicaps,</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Social Supports or Handicaps</a:t>
              </a:r>
              <a:endParaRPr lang="en-US" dirty="0">
                <a:solidFill>
                  <a:srgbClr val="000000"/>
                </a:solidFill>
                <a:latin typeface="Arial" pitchFamily="-112" charset="0"/>
              </a:endParaRPr>
            </a:p>
          </p:txBody>
        </p:sp>
      </p:grpSp>
      <p:grpSp>
        <p:nvGrpSpPr>
          <p:cNvPr id="16" name="Group 45"/>
          <p:cNvGrpSpPr>
            <a:grpSpLocks/>
          </p:cNvGrpSpPr>
          <p:nvPr/>
        </p:nvGrpSpPr>
        <p:grpSpPr bwMode="auto">
          <a:xfrm>
            <a:off x="2795588" y="4189413"/>
            <a:ext cx="2724150" cy="792162"/>
            <a:chOff x="2460" y="6837"/>
            <a:chExt cx="4290" cy="1248"/>
          </a:xfrm>
        </p:grpSpPr>
        <p:sp>
          <p:nvSpPr>
            <p:cNvPr id="88110" name="Rectangle 46"/>
            <p:cNvSpPr>
              <a:spLocks noChangeArrowheads="1"/>
            </p:cNvSpPr>
            <p:nvPr/>
          </p:nvSpPr>
          <p:spPr bwMode="auto">
            <a:xfrm>
              <a:off x="2460" y="6837"/>
              <a:ext cx="4278" cy="1248"/>
            </a:xfrm>
            <a:prstGeom prst="rect">
              <a:avLst/>
            </a:prstGeom>
            <a:solidFill>
              <a:srgbClr val="FFFFFF"/>
            </a:solidFill>
            <a:ln w="19050">
              <a:solidFill>
                <a:srgbClr val="000000"/>
              </a:solidFill>
              <a:miter lim="800000"/>
              <a:headEnd/>
              <a:tailEnd/>
            </a:ln>
          </p:spPr>
          <p:txBody>
            <a:bodyPr>
              <a:prstTxWarp prst="textNoShape">
                <a:avLst/>
              </a:prstTxWarp>
            </a:bodyPr>
            <a:lstStyle/>
            <a:p>
              <a:endParaRPr lang="en-US"/>
            </a:p>
          </p:txBody>
        </p:sp>
        <p:sp>
          <p:nvSpPr>
            <p:cNvPr id="88111" name="Text Box 47"/>
            <p:cNvSpPr txBox="1">
              <a:spLocks noChangeArrowheads="1"/>
            </p:cNvSpPr>
            <p:nvPr/>
          </p:nvSpPr>
          <p:spPr bwMode="auto">
            <a:xfrm>
              <a:off x="2475" y="6897"/>
              <a:ext cx="4275" cy="1185"/>
            </a:xfrm>
            <a:prstGeom prst="rect">
              <a:avLst/>
            </a:prstGeom>
            <a:noFill/>
            <a:ln w="9525">
              <a:noFill/>
              <a:miter lim="800000"/>
              <a:headEnd/>
              <a:tailEnd/>
            </a:ln>
          </p:spPr>
          <p:txBody>
            <a:bodyPr>
              <a:prstTxWarp prst="textNoShape">
                <a:avLst/>
              </a:prstTxWarp>
            </a:bodyPr>
            <a:lstStyle/>
            <a:p>
              <a:pPr algn="ctr" eaLnBrk="1" hangingPunct="1"/>
              <a:r>
                <a:rPr lang="en-US" sz="1400" b="1" dirty="0">
                  <a:solidFill>
                    <a:srgbClr val="000000"/>
                  </a:solidFill>
                  <a:latin typeface="Arial" pitchFamily="-112" charset="0"/>
                  <a:ea typeface="Times New Roman" pitchFamily="-112" charset="0"/>
                  <a:cs typeface="Times New Roman" pitchFamily="-112" charset="0"/>
                </a:rPr>
                <a:t>Psychological Mediators,</a:t>
              </a:r>
              <a:endParaRPr lang="en-US" sz="900" dirty="0">
                <a:solidFill>
                  <a:srgbClr val="000000"/>
                </a:solidFill>
                <a:latin typeface="Arial" pitchFamily="-112" charset="0"/>
              </a:endParaRPr>
            </a:p>
            <a:p>
              <a:pPr algn="ctr"/>
              <a:r>
                <a:rPr lang="en-US" sz="1400" b="1" dirty="0">
                  <a:solidFill>
                    <a:srgbClr val="000000"/>
                  </a:solidFill>
                  <a:latin typeface="Arial" pitchFamily="-112" charset="0"/>
                  <a:ea typeface="Times New Roman" pitchFamily="-112" charset="0"/>
                  <a:cs typeface="Times New Roman" pitchFamily="-112" charset="0"/>
                </a:rPr>
                <a:t>Aspirations and Values, Coping Abilities/Disabilities</a:t>
              </a:r>
              <a:endParaRPr lang="en-US" dirty="0">
                <a:solidFill>
                  <a:srgbClr val="000000"/>
                </a:solidFill>
                <a:latin typeface="Arial" pitchFamily="-112" charset="0"/>
              </a:endParaRPr>
            </a:p>
          </p:txBody>
        </p:sp>
      </p:grpSp>
      <p:sp>
        <p:nvSpPr>
          <p:cNvPr id="88112" name="Line 48"/>
          <p:cNvSpPr>
            <a:spLocks noChangeShapeType="1"/>
          </p:cNvSpPr>
          <p:nvPr/>
        </p:nvSpPr>
        <p:spPr bwMode="auto">
          <a:xfrm>
            <a:off x="1630363" y="2832100"/>
            <a:ext cx="723900" cy="15240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3" name="Line 49"/>
          <p:cNvSpPr>
            <a:spLocks noChangeShapeType="1"/>
          </p:cNvSpPr>
          <p:nvPr/>
        </p:nvSpPr>
        <p:spPr bwMode="auto">
          <a:xfrm flipV="1">
            <a:off x="1579563" y="3705225"/>
            <a:ext cx="755650" cy="384175"/>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4" name="Line 50"/>
          <p:cNvSpPr>
            <a:spLocks noChangeShapeType="1"/>
          </p:cNvSpPr>
          <p:nvPr/>
        </p:nvSpPr>
        <p:spPr bwMode="auto">
          <a:xfrm>
            <a:off x="3497263" y="3340100"/>
            <a:ext cx="1143000" cy="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5" name="Line 51"/>
          <p:cNvSpPr>
            <a:spLocks noChangeShapeType="1"/>
          </p:cNvSpPr>
          <p:nvPr/>
        </p:nvSpPr>
        <p:spPr bwMode="auto">
          <a:xfrm>
            <a:off x="5783263" y="3340100"/>
            <a:ext cx="939800" cy="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6" name="Line 52"/>
          <p:cNvSpPr>
            <a:spLocks noChangeShapeType="1"/>
          </p:cNvSpPr>
          <p:nvPr/>
        </p:nvSpPr>
        <p:spPr bwMode="auto">
          <a:xfrm flipH="1">
            <a:off x="969963" y="1333500"/>
            <a:ext cx="901700" cy="76200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7" name="Line 53"/>
          <p:cNvSpPr>
            <a:spLocks noChangeShapeType="1"/>
          </p:cNvSpPr>
          <p:nvPr/>
        </p:nvSpPr>
        <p:spPr bwMode="auto">
          <a:xfrm flipH="1" flipV="1">
            <a:off x="785813" y="4892674"/>
            <a:ext cx="908050" cy="644525"/>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8" name="Line 54"/>
          <p:cNvSpPr>
            <a:spLocks noChangeShapeType="1"/>
          </p:cNvSpPr>
          <p:nvPr/>
        </p:nvSpPr>
        <p:spPr bwMode="auto">
          <a:xfrm flipH="1">
            <a:off x="3929063" y="1474776"/>
            <a:ext cx="711200" cy="303224"/>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19" name="Line 55"/>
          <p:cNvSpPr>
            <a:spLocks noChangeShapeType="1"/>
          </p:cNvSpPr>
          <p:nvPr/>
        </p:nvSpPr>
        <p:spPr bwMode="auto">
          <a:xfrm flipH="1" flipV="1">
            <a:off x="3535363" y="4978400"/>
            <a:ext cx="762000" cy="54610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20" name="Line 56"/>
          <p:cNvSpPr>
            <a:spLocks noChangeShapeType="1"/>
          </p:cNvSpPr>
          <p:nvPr/>
        </p:nvSpPr>
        <p:spPr bwMode="auto">
          <a:xfrm flipH="1" flipV="1">
            <a:off x="5173663" y="3708400"/>
            <a:ext cx="1714500" cy="185420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21" name="Line 57"/>
          <p:cNvSpPr>
            <a:spLocks noChangeShapeType="1"/>
          </p:cNvSpPr>
          <p:nvPr/>
        </p:nvSpPr>
        <p:spPr bwMode="auto">
          <a:xfrm flipH="1" flipV="1">
            <a:off x="7345363" y="4470400"/>
            <a:ext cx="952500" cy="1079500"/>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22" name="Line 58"/>
          <p:cNvSpPr>
            <a:spLocks noChangeShapeType="1"/>
          </p:cNvSpPr>
          <p:nvPr/>
        </p:nvSpPr>
        <p:spPr bwMode="auto">
          <a:xfrm>
            <a:off x="6192838" y="3343275"/>
            <a:ext cx="860425" cy="949325"/>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23" name="Line 59"/>
          <p:cNvSpPr>
            <a:spLocks noChangeShapeType="1"/>
          </p:cNvSpPr>
          <p:nvPr/>
        </p:nvSpPr>
        <p:spPr bwMode="auto">
          <a:xfrm flipV="1">
            <a:off x="6192838" y="2476500"/>
            <a:ext cx="695325" cy="847725"/>
          </a:xfrm>
          <a:prstGeom prst="line">
            <a:avLst/>
          </a:prstGeom>
          <a:noFill/>
          <a:ln w="19050">
            <a:solidFill>
              <a:srgbClr val="FFFFFF"/>
            </a:solidFill>
            <a:round/>
            <a:headEnd/>
            <a:tailEnd type="triangle" w="med" len="med"/>
          </a:ln>
        </p:spPr>
        <p:txBody>
          <a:bodyPr>
            <a:prstTxWarp prst="textNoShape">
              <a:avLst/>
            </a:prstTxWarp>
          </a:bodyPr>
          <a:lstStyle/>
          <a:p>
            <a:endParaRPr lang="en-US"/>
          </a:p>
        </p:txBody>
      </p:sp>
      <p:sp>
        <p:nvSpPr>
          <p:cNvPr id="88124" name="Line 60"/>
          <p:cNvSpPr>
            <a:spLocks noChangeShapeType="1"/>
          </p:cNvSpPr>
          <p:nvPr/>
        </p:nvSpPr>
        <p:spPr bwMode="auto">
          <a:xfrm flipH="1" flipV="1">
            <a:off x="5500688" y="2593975"/>
            <a:ext cx="685800" cy="742950"/>
          </a:xfrm>
          <a:prstGeom prst="line">
            <a:avLst/>
          </a:prstGeom>
          <a:noFill/>
          <a:ln w="19050">
            <a:solidFill>
              <a:srgbClr val="FFFFFF"/>
            </a:solidFill>
            <a:prstDash val="sysDot"/>
            <a:round/>
            <a:headEnd/>
            <a:tailEnd/>
          </a:ln>
        </p:spPr>
        <p:txBody>
          <a:bodyPr>
            <a:prstTxWarp prst="textNoShape">
              <a:avLst/>
            </a:prstTxWarp>
          </a:bodyPr>
          <a:lstStyle/>
          <a:p>
            <a:endParaRPr lang="en-US"/>
          </a:p>
        </p:txBody>
      </p:sp>
      <p:sp>
        <p:nvSpPr>
          <p:cNvPr id="88125" name="Line 61"/>
          <p:cNvSpPr>
            <a:spLocks noChangeShapeType="1"/>
          </p:cNvSpPr>
          <p:nvPr/>
        </p:nvSpPr>
        <p:spPr bwMode="auto">
          <a:xfrm flipH="1">
            <a:off x="5500688" y="3336925"/>
            <a:ext cx="685800" cy="838200"/>
          </a:xfrm>
          <a:prstGeom prst="line">
            <a:avLst/>
          </a:prstGeom>
          <a:noFill/>
          <a:ln w="19050">
            <a:solidFill>
              <a:srgbClr val="FFFFFF"/>
            </a:solidFill>
            <a:prstDash val="lgDash"/>
            <a:round/>
            <a:headEnd/>
            <a:tailEnd/>
          </a:ln>
        </p:spPr>
        <p:txBody>
          <a:bodyPr>
            <a:prstTxWarp prst="textNoShape">
              <a:avLst/>
            </a:prstTxWarp>
          </a:bodyPr>
          <a:lstStyle/>
          <a:p>
            <a:endParaRPr lang="en-US"/>
          </a:p>
        </p:txBody>
      </p:sp>
      <p:sp>
        <p:nvSpPr>
          <p:cNvPr id="88126" name="Line 62"/>
          <p:cNvSpPr>
            <a:spLocks noChangeShapeType="1"/>
          </p:cNvSpPr>
          <p:nvPr/>
        </p:nvSpPr>
        <p:spPr bwMode="auto">
          <a:xfrm flipH="1">
            <a:off x="6176963" y="2555875"/>
            <a:ext cx="600075" cy="733425"/>
          </a:xfrm>
          <a:prstGeom prst="line">
            <a:avLst/>
          </a:prstGeom>
          <a:noFill/>
          <a:ln w="19050">
            <a:solidFill>
              <a:srgbClr val="FFFFFF"/>
            </a:solidFill>
            <a:prstDash val="sysDot"/>
            <a:round/>
            <a:headEnd/>
            <a:tailEnd/>
          </a:ln>
        </p:spPr>
        <p:txBody>
          <a:bodyPr>
            <a:prstTxWarp prst="textNoShape">
              <a:avLst/>
            </a:prstTxWarp>
          </a:bodyPr>
          <a:lstStyle/>
          <a:p>
            <a:endParaRPr lang="en-US"/>
          </a:p>
        </p:txBody>
      </p:sp>
      <p:sp>
        <p:nvSpPr>
          <p:cNvPr id="88127" name="Line 63"/>
          <p:cNvSpPr>
            <a:spLocks noChangeShapeType="1"/>
          </p:cNvSpPr>
          <p:nvPr/>
        </p:nvSpPr>
        <p:spPr bwMode="auto">
          <a:xfrm flipH="1">
            <a:off x="6234113" y="2622550"/>
            <a:ext cx="600075" cy="733425"/>
          </a:xfrm>
          <a:prstGeom prst="line">
            <a:avLst/>
          </a:prstGeom>
          <a:noFill/>
          <a:ln w="19050">
            <a:solidFill>
              <a:srgbClr val="FFFFFF"/>
            </a:solidFill>
            <a:prstDash val="lgDash"/>
            <a:round/>
            <a:headEnd/>
            <a:tailEnd/>
          </a:ln>
        </p:spPr>
        <p:txBody>
          <a:bodyPr>
            <a:prstTxWarp prst="textNoShape">
              <a:avLst/>
            </a:prstTxWarp>
          </a:bodyPr>
          <a:lstStyle/>
          <a:p>
            <a:endParaRPr lang="en-US"/>
          </a:p>
        </p:txBody>
      </p:sp>
      <p:sp>
        <p:nvSpPr>
          <p:cNvPr id="88128" name="Line 64"/>
          <p:cNvSpPr>
            <a:spLocks noChangeShapeType="1"/>
          </p:cNvSpPr>
          <p:nvPr/>
        </p:nvSpPr>
        <p:spPr bwMode="auto">
          <a:xfrm flipH="1" flipV="1">
            <a:off x="6167438" y="3375025"/>
            <a:ext cx="781050" cy="847725"/>
          </a:xfrm>
          <a:prstGeom prst="line">
            <a:avLst/>
          </a:prstGeom>
          <a:noFill/>
          <a:ln w="19050">
            <a:solidFill>
              <a:srgbClr val="FFFFFF"/>
            </a:solidFill>
            <a:prstDash val="lgDash"/>
            <a:round/>
            <a:headEnd/>
            <a:tailEnd/>
          </a:ln>
        </p:spPr>
        <p:txBody>
          <a:bodyPr>
            <a:prstTxWarp prst="textNoShape">
              <a:avLst/>
            </a:prstTxWarp>
          </a:bodyPr>
          <a:lstStyle/>
          <a:p>
            <a:endParaRPr lang="en-US"/>
          </a:p>
        </p:txBody>
      </p:sp>
      <p:sp>
        <p:nvSpPr>
          <p:cNvPr id="88129" name="Line 65"/>
          <p:cNvSpPr>
            <a:spLocks noChangeShapeType="1"/>
          </p:cNvSpPr>
          <p:nvPr/>
        </p:nvSpPr>
        <p:spPr bwMode="auto">
          <a:xfrm flipH="1" flipV="1">
            <a:off x="6196013" y="3289300"/>
            <a:ext cx="781050" cy="847725"/>
          </a:xfrm>
          <a:prstGeom prst="line">
            <a:avLst/>
          </a:prstGeom>
          <a:noFill/>
          <a:ln w="19050">
            <a:solidFill>
              <a:srgbClr val="FFFFFF"/>
            </a:solidFill>
            <a:prstDash val="sysDot"/>
            <a:round/>
            <a:headEnd/>
            <a:tailEnd/>
          </a:ln>
        </p:spPr>
        <p:txBody>
          <a:bodyPr>
            <a:prstTxWarp prst="textNoShape">
              <a:avLst/>
            </a:prstTxWarp>
          </a:bodyPr>
          <a:lstStyle/>
          <a:p>
            <a:endParaRPr lang="en-US"/>
          </a:p>
        </p:txBody>
      </p:sp>
      <p:sp>
        <p:nvSpPr>
          <p:cNvPr id="88130" name="Line 66"/>
          <p:cNvSpPr>
            <a:spLocks noChangeShapeType="1"/>
          </p:cNvSpPr>
          <p:nvPr/>
        </p:nvSpPr>
        <p:spPr bwMode="auto">
          <a:xfrm flipH="1">
            <a:off x="6253163" y="3429000"/>
            <a:ext cx="352425" cy="0"/>
          </a:xfrm>
          <a:prstGeom prst="line">
            <a:avLst/>
          </a:prstGeom>
          <a:noFill/>
          <a:ln w="19050">
            <a:solidFill>
              <a:srgbClr val="FFFFFF"/>
            </a:solidFill>
            <a:prstDash val="lgDash"/>
            <a:round/>
            <a:headEnd/>
            <a:tailEnd/>
          </a:ln>
        </p:spPr>
        <p:txBody>
          <a:bodyPr>
            <a:prstTxWarp prst="textNoShape">
              <a:avLst/>
            </a:prstTxWarp>
          </a:bodyPr>
          <a:lstStyle/>
          <a:p>
            <a:endParaRPr lang="en-US"/>
          </a:p>
        </p:txBody>
      </p:sp>
      <p:sp>
        <p:nvSpPr>
          <p:cNvPr id="88131" name="Line 67"/>
          <p:cNvSpPr>
            <a:spLocks noChangeShapeType="1"/>
          </p:cNvSpPr>
          <p:nvPr/>
        </p:nvSpPr>
        <p:spPr bwMode="auto">
          <a:xfrm flipH="1">
            <a:off x="6253163" y="3298825"/>
            <a:ext cx="352425" cy="0"/>
          </a:xfrm>
          <a:prstGeom prst="line">
            <a:avLst/>
          </a:prstGeom>
          <a:noFill/>
          <a:ln w="19050">
            <a:solidFill>
              <a:srgbClr val="FFFFFF"/>
            </a:solidFill>
            <a:prstDash val="sysDot"/>
            <a:round/>
            <a:headEnd/>
            <a:tailEnd/>
          </a:ln>
        </p:spPr>
        <p:txBody>
          <a:bodyPr>
            <a:prstTxWarp prst="textNoShape">
              <a:avLst/>
            </a:prstTxWarp>
          </a:bodyPr>
          <a:lstStyle/>
          <a:p>
            <a:endParaRPr lang="en-US"/>
          </a:p>
        </p:txBody>
      </p:sp>
      <p:sp>
        <p:nvSpPr>
          <p:cNvPr id="88132" name="Rectangle 68"/>
          <p:cNvSpPr>
            <a:spLocks noChangeArrowheads="1"/>
          </p:cNvSpPr>
          <p:nvPr/>
        </p:nvSpPr>
        <p:spPr bwMode="auto">
          <a:xfrm>
            <a:off x="195263" y="469900"/>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77891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idx="4294967295"/>
          </p:nvPr>
        </p:nvSpPr>
        <p:spPr>
          <a:xfrm>
            <a:off x="152400" y="152400"/>
            <a:ext cx="8991600" cy="609600"/>
          </a:xfrm>
        </p:spPr>
        <p:txBody>
          <a:bodyPr>
            <a:noAutofit/>
          </a:bodyPr>
          <a:lstStyle/>
          <a:p>
            <a:pPr>
              <a:lnSpc>
                <a:spcPct val="80000"/>
              </a:lnSpc>
              <a:defRPr/>
            </a:pPr>
            <a:r>
              <a:rPr lang="en-US" sz="1900" dirty="0" smtClean="0"/>
              <a:t>Adapted from Christens &amp; Perkins (2008). Transdisciplinary, multilevel action research to enhance ecological and psycho-political validity: Figure 1. </a:t>
            </a:r>
            <a:r>
              <a:rPr lang="en-US" sz="1900" dirty="0" smtClean="0">
                <a:ea typeface="Times New Roman" pitchFamily="-105" charset="0"/>
                <a:cs typeface="Times New Roman" pitchFamily="-105" charset="0"/>
              </a:rPr>
              <a:t>Comprehensive </a:t>
            </a:r>
            <a:r>
              <a:rPr lang="en-US" sz="1900" dirty="0">
                <a:ea typeface="Times New Roman" pitchFamily="-105" charset="0"/>
                <a:cs typeface="Times New Roman" pitchFamily="-105" charset="0"/>
              </a:rPr>
              <a:t>e</a:t>
            </a:r>
            <a:r>
              <a:rPr lang="en-US" sz="1900" dirty="0" smtClean="0">
                <a:ea typeface="Times New Roman" pitchFamily="-105" charset="0"/>
                <a:cs typeface="Times New Roman" pitchFamily="-105" charset="0"/>
              </a:rPr>
              <a:t>cological </a:t>
            </a:r>
            <a:r>
              <a:rPr lang="en-US" sz="1900" dirty="0">
                <a:ea typeface="Times New Roman" pitchFamily="-105" charset="0"/>
                <a:cs typeface="Times New Roman" pitchFamily="-105" charset="0"/>
              </a:rPr>
              <a:t>m</a:t>
            </a:r>
            <a:r>
              <a:rPr lang="en-US" sz="1900" dirty="0" smtClean="0">
                <a:ea typeface="Times New Roman" pitchFamily="-105" charset="0"/>
                <a:cs typeface="Times New Roman" pitchFamily="-105" charset="0"/>
              </a:rPr>
              <a:t>odel </a:t>
            </a:r>
            <a:r>
              <a:rPr lang="en-US" sz="1900" dirty="0">
                <a:ea typeface="Times New Roman" pitchFamily="-105" charset="0"/>
                <a:cs typeface="Times New Roman" pitchFamily="-105" charset="0"/>
              </a:rPr>
              <a:t>for </a:t>
            </a:r>
            <a:r>
              <a:rPr lang="en-US" sz="1900" dirty="0" smtClean="0">
                <a:ea typeface="Times New Roman" pitchFamily="-105" charset="0"/>
                <a:cs typeface="Times New Roman" pitchFamily="-105" charset="0"/>
              </a:rPr>
              <a:t>analyzing </a:t>
            </a:r>
            <a:r>
              <a:rPr lang="en-US" sz="1900" dirty="0">
                <a:ea typeface="Times New Roman" pitchFamily="-105" charset="0"/>
                <a:cs typeface="Times New Roman" pitchFamily="-105" charset="0"/>
              </a:rPr>
              <a:t>power </a:t>
            </a:r>
            <a:r>
              <a:rPr lang="en-US" sz="1900" dirty="0" smtClean="0">
                <a:ea typeface="Times New Roman" pitchFamily="-105" charset="0"/>
                <a:cs typeface="Times New Roman" pitchFamily="-105" charset="0"/>
              </a:rPr>
              <a:t>dynamics </a:t>
            </a:r>
            <a:r>
              <a:rPr lang="en-US" sz="1900" dirty="0">
                <a:ea typeface="Times New Roman" pitchFamily="-105" charset="0"/>
                <a:cs typeface="Times New Roman" pitchFamily="-105" charset="0"/>
              </a:rPr>
              <a:t>across 4 </a:t>
            </a:r>
            <a:r>
              <a:rPr lang="en-US" sz="1900" dirty="0" smtClean="0">
                <a:ea typeface="Times New Roman" pitchFamily="-105" charset="0"/>
                <a:cs typeface="Times New Roman" pitchFamily="-105" charset="0"/>
              </a:rPr>
              <a:t>domains </a:t>
            </a:r>
            <a:r>
              <a:rPr lang="en-US" sz="1900" dirty="0">
                <a:ea typeface="Times New Roman" pitchFamily="-105" charset="0"/>
                <a:cs typeface="Times New Roman" pitchFamily="-105" charset="0"/>
              </a:rPr>
              <a:t>of </a:t>
            </a:r>
            <a:r>
              <a:rPr lang="en-US" sz="1900" dirty="0" smtClean="0">
                <a:ea typeface="Times New Roman" pitchFamily="-105" charset="0"/>
                <a:cs typeface="Times New Roman" pitchFamily="-105" charset="0"/>
              </a:rPr>
              <a:t>capital </a:t>
            </a:r>
            <a:r>
              <a:rPr lang="en-US" sz="1900" dirty="0">
                <a:ea typeface="Times New Roman" pitchFamily="-105" charset="0"/>
                <a:cs typeface="Times New Roman" pitchFamily="-105" charset="0"/>
              </a:rPr>
              <a:t>&amp; 3 </a:t>
            </a:r>
            <a:r>
              <a:rPr lang="en-US" sz="1900" dirty="0" smtClean="0">
                <a:ea typeface="Times New Roman" pitchFamily="-105" charset="0"/>
                <a:cs typeface="Times New Roman" pitchFamily="-105" charset="0"/>
              </a:rPr>
              <a:t>levels </a:t>
            </a:r>
            <a:endParaRPr lang="en-US" sz="1900" dirty="0">
              <a:ea typeface="Times New Roman" pitchFamily="-105" charset="0"/>
              <a:cs typeface="Times New Roman" pitchFamily="-105" charset="0"/>
            </a:endParaRPr>
          </a:p>
        </p:txBody>
      </p:sp>
      <p:sp>
        <p:nvSpPr>
          <p:cNvPr id="37891"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892"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893"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894" name="Line 6"/>
          <p:cNvSpPr>
            <a:spLocks noChangeShapeType="1"/>
          </p:cNvSpPr>
          <p:nvPr/>
        </p:nvSpPr>
        <p:spPr bwMode="auto">
          <a:xfrm flipV="1">
            <a:off x="8458200" y="1600200"/>
            <a:ext cx="533400" cy="14097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895" name="Line 7"/>
          <p:cNvSpPr>
            <a:spLocks noChangeShapeType="1"/>
          </p:cNvSpPr>
          <p:nvPr/>
        </p:nvSpPr>
        <p:spPr bwMode="auto">
          <a:xfrm flipV="1">
            <a:off x="8458200" y="4648200"/>
            <a:ext cx="533400" cy="22098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896" name="Line 8"/>
          <p:cNvSpPr>
            <a:spLocks noChangeShapeType="1"/>
          </p:cNvSpPr>
          <p:nvPr/>
        </p:nvSpPr>
        <p:spPr bwMode="auto">
          <a:xfrm flipV="1">
            <a:off x="3124200" y="1905000"/>
            <a:ext cx="5715000"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897" name="Line 9"/>
          <p:cNvSpPr>
            <a:spLocks noChangeShapeType="1"/>
          </p:cNvSpPr>
          <p:nvPr/>
        </p:nvSpPr>
        <p:spPr bwMode="auto">
          <a:xfrm flipH="1" flipV="1">
            <a:off x="8991600" y="1524000"/>
            <a:ext cx="0" cy="31242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898" name="Line 10"/>
          <p:cNvSpPr>
            <a:spLocks noChangeShapeType="1"/>
          </p:cNvSpPr>
          <p:nvPr/>
        </p:nvSpPr>
        <p:spPr bwMode="auto">
          <a:xfrm flipH="1" flipV="1">
            <a:off x="8915400" y="1828800"/>
            <a:ext cx="0" cy="31242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899" name="Line 11"/>
          <p:cNvSpPr>
            <a:spLocks noChangeShapeType="1"/>
          </p:cNvSpPr>
          <p:nvPr/>
        </p:nvSpPr>
        <p:spPr bwMode="auto">
          <a:xfrm flipH="1" flipV="1">
            <a:off x="8763000" y="2286000"/>
            <a:ext cx="0" cy="33528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900" name="Line 12"/>
          <p:cNvSpPr>
            <a:spLocks noChangeShapeType="1"/>
          </p:cNvSpPr>
          <p:nvPr/>
        </p:nvSpPr>
        <p:spPr bwMode="auto">
          <a:xfrm flipH="1" flipV="1">
            <a:off x="8610600" y="2667000"/>
            <a:ext cx="0" cy="36576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901" name="Line 13"/>
          <p:cNvSpPr>
            <a:spLocks noChangeShapeType="1"/>
          </p:cNvSpPr>
          <p:nvPr/>
        </p:nvSpPr>
        <p:spPr bwMode="auto">
          <a:xfrm flipV="1">
            <a:off x="3581400" y="1524000"/>
            <a:ext cx="5362575"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902" name="Line 14"/>
          <p:cNvSpPr>
            <a:spLocks noChangeShapeType="1"/>
          </p:cNvSpPr>
          <p:nvPr/>
        </p:nvSpPr>
        <p:spPr bwMode="auto">
          <a:xfrm>
            <a:off x="2743200" y="2209800"/>
            <a:ext cx="6013450" cy="7938"/>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903" name="Line 15"/>
          <p:cNvSpPr>
            <a:spLocks noChangeShapeType="1"/>
          </p:cNvSpPr>
          <p:nvPr/>
        </p:nvSpPr>
        <p:spPr bwMode="auto">
          <a:xfrm flipV="1">
            <a:off x="2209800" y="2590800"/>
            <a:ext cx="6408738" cy="0"/>
          </a:xfrm>
          <a:prstGeom prst="line">
            <a:avLst/>
          </a:prstGeom>
          <a:noFill/>
          <a:ln w="9525">
            <a:solidFill>
              <a:srgbClr val="000000"/>
            </a:solidFill>
            <a:round/>
            <a:headEnd/>
            <a:tailEnd/>
          </a:ln>
        </p:spPr>
        <p:txBody>
          <a:bodyPr>
            <a:prstTxWarp prst="textNoShape">
              <a:avLst/>
            </a:prstTxWarp>
          </a:bodyPr>
          <a:lstStyle/>
          <a:p>
            <a:endParaRPr lang="en-US"/>
          </a:p>
        </p:txBody>
      </p:sp>
      <p:sp>
        <p:nvSpPr>
          <p:cNvPr id="37904" name="Line 16"/>
          <p:cNvSpPr>
            <a:spLocks noChangeShapeType="1"/>
          </p:cNvSpPr>
          <p:nvPr/>
        </p:nvSpPr>
        <p:spPr bwMode="auto">
          <a:xfrm flipV="1">
            <a:off x="8458200" y="2895600"/>
            <a:ext cx="533400" cy="15621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905" name="Line 17"/>
          <p:cNvSpPr>
            <a:spLocks noChangeShapeType="1"/>
          </p:cNvSpPr>
          <p:nvPr/>
        </p:nvSpPr>
        <p:spPr bwMode="auto">
          <a:xfrm flipV="1">
            <a:off x="8458200" y="3810000"/>
            <a:ext cx="533400" cy="1752600"/>
          </a:xfrm>
          <a:prstGeom prst="line">
            <a:avLst/>
          </a:prstGeom>
          <a:noFill/>
          <a:ln w="9525">
            <a:solidFill>
              <a:srgbClr val="FFFFFF"/>
            </a:solidFill>
            <a:round/>
            <a:headEnd/>
            <a:tailEnd/>
          </a:ln>
        </p:spPr>
        <p:txBody>
          <a:bodyPr>
            <a:prstTxWarp prst="textNoShape">
              <a:avLst/>
            </a:prstTxWarp>
          </a:bodyPr>
          <a:lstStyle/>
          <a:p>
            <a:endParaRPr lang="en-US"/>
          </a:p>
        </p:txBody>
      </p:sp>
      <p:sp>
        <p:nvSpPr>
          <p:cNvPr id="37906" name="Rectangle 18"/>
          <p:cNvSpPr>
            <a:spLocks noChangeArrowheads="1"/>
          </p:cNvSpPr>
          <p:nvPr/>
        </p:nvSpPr>
        <p:spPr bwMode="auto">
          <a:xfrm>
            <a:off x="0" y="838200"/>
            <a:ext cx="9144000" cy="2128838"/>
          </a:xfrm>
          <a:prstGeom prst="rect">
            <a:avLst/>
          </a:prstGeom>
          <a:noFill/>
          <a:ln w="12700" cap="sq">
            <a:noFill/>
            <a:miter lim="800000"/>
            <a:headEnd type="none" w="sm" len="sm"/>
            <a:tailEnd type="none" w="sm" len="sm"/>
          </a:ln>
        </p:spPr>
        <p:txBody>
          <a:bodyPr>
            <a:prstTxWarp prst="textNoShape">
              <a:avLst/>
            </a:prstTxWarp>
            <a:spAutoFit/>
          </a:bodyPr>
          <a:lstStyle/>
          <a:p>
            <a:r>
              <a:rPr kumimoji="1" lang="en-US" sz="1400" b="1" dirty="0">
                <a:latin typeface="Times New Roman" pitchFamily="-112" charset="0"/>
                <a:ea typeface="Times New Roman" pitchFamily="-112" charset="0"/>
                <a:cs typeface="Times New Roman" pitchFamily="-112" charset="0"/>
              </a:rPr>
              <a:t>Consequence or stage of empowerment/wellness:         Oppression	Liberation/Empowerment        Wellness</a:t>
            </a:r>
          </a:p>
          <a:p>
            <a:r>
              <a:rPr kumimoji="1" lang="en-US" sz="1400" b="1" dirty="0">
                <a:latin typeface="Times New Roman" pitchFamily="-112" charset="0"/>
                <a:ea typeface="Times New Roman" pitchFamily="-112" charset="0"/>
                <a:cs typeface="Times New Roman" pitchFamily="-112" charset="0"/>
              </a:rPr>
              <a:t>			           	           (state)	          (process)	     (outcome)</a:t>
            </a:r>
          </a:p>
          <a:p>
            <a:endParaRPr kumimoji="1" lang="en-US" sz="1400" b="1" dirty="0">
              <a:latin typeface="Times New Roman" pitchFamily="-112" charset="0"/>
              <a:ea typeface="Times New Roman" pitchFamily="-112" charset="0"/>
              <a:cs typeface="Times New Roman" pitchFamily="-112" charset="0"/>
            </a:endParaRPr>
          </a:p>
          <a:p>
            <a:r>
              <a:rPr kumimoji="1" lang="en-US" sz="1400" b="1" dirty="0">
                <a:latin typeface="Times New Roman" pitchFamily="-112" charset="0"/>
                <a:ea typeface="Times New Roman" pitchFamily="-112" charset="0"/>
                <a:cs typeface="Times New Roman" pitchFamily="-112" charset="0"/>
              </a:rPr>
              <a:t>Domain of		        Political:			        [POLITICAL  CAPITAL]</a:t>
            </a:r>
          </a:p>
          <a:p>
            <a:r>
              <a:rPr kumimoji="1" lang="en-US" sz="1400" b="1" dirty="0">
                <a:latin typeface="Times New Roman" pitchFamily="-112" charset="0"/>
                <a:ea typeface="Times New Roman" pitchFamily="-112" charset="0"/>
                <a:cs typeface="Times New Roman" pitchFamily="-112" charset="0"/>
              </a:rPr>
              <a:t>Environment/Capital:</a:t>
            </a:r>
          </a:p>
          <a:p>
            <a:r>
              <a:rPr kumimoji="1" lang="en-US" sz="1400" b="1" dirty="0">
                <a:latin typeface="Times New Roman" pitchFamily="-112" charset="0"/>
                <a:ea typeface="Times New Roman" pitchFamily="-112" charset="0"/>
                <a:cs typeface="Times New Roman" pitchFamily="-112" charset="0"/>
              </a:rPr>
              <a:t>		Economic:				[FINANCIAL   CAPITAL]</a:t>
            </a:r>
          </a:p>
          <a:p>
            <a:r>
              <a:rPr kumimoji="1" lang="en-US" sz="800" b="1" dirty="0">
                <a:latin typeface="Times New Roman" pitchFamily="-112" charset="0"/>
              </a:rPr>
              <a:t/>
            </a:r>
            <a:br>
              <a:rPr kumimoji="1" lang="en-US" sz="800" b="1" dirty="0">
                <a:latin typeface="Times New Roman" pitchFamily="-112" charset="0"/>
              </a:rPr>
            </a:br>
            <a:r>
              <a:rPr kumimoji="1" lang="en-US" sz="1400" b="1" dirty="0">
                <a:latin typeface="Times New Roman" pitchFamily="-112" charset="0"/>
                <a:ea typeface="Times New Roman" pitchFamily="-112" charset="0"/>
                <a:cs typeface="Times New Roman" pitchFamily="-112" charset="0"/>
              </a:rPr>
              <a:t>	               Physical:			          [PHYSICAL  CAPITAL]</a:t>
            </a:r>
          </a:p>
          <a:p>
            <a:r>
              <a:rPr kumimoji="1" lang="en-US" sz="1400" b="1" dirty="0">
                <a:latin typeface="Times New Roman" pitchFamily="-112" charset="0"/>
                <a:ea typeface="Times New Roman" pitchFamily="-112" charset="0"/>
                <a:cs typeface="Times New Roman" pitchFamily="-112" charset="0"/>
              </a:rPr>
              <a:t>Level of Analysis/</a:t>
            </a:r>
          </a:p>
          <a:p>
            <a:r>
              <a:rPr kumimoji="1" lang="en-US" sz="1400" b="1" dirty="0">
                <a:latin typeface="Times New Roman" pitchFamily="-112" charset="0"/>
                <a:ea typeface="Times New Roman" pitchFamily="-112" charset="0"/>
                <a:cs typeface="Times New Roman" pitchFamily="-112" charset="0"/>
              </a:rPr>
              <a:t>Intervention:     Socio-cultural:			   [SOCIAL  CAPITAL]</a:t>
            </a:r>
          </a:p>
        </p:txBody>
      </p:sp>
      <p:grpSp>
        <p:nvGrpSpPr>
          <p:cNvPr id="2" name="Group 19"/>
          <p:cNvGrpSpPr>
            <a:grpSpLocks/>
          </p:cNvGrpSpPr>
          <p:nvPr/>
        </p:nvGrpSpPr>
        <p:grpSpPr bwMode="auto">
          <a:xfrm>
            <a:off x="0" y="2895600"/>
            <a:ext cx="8458200" cy="3962400"/>
            <a:chOff x="-3" y="2351"/>
            <a:chExt cx="5303" cy="2642"/>
          </a:xfrm>
        </p:grpSpPr>
        <p:grpSp>
          <p:nvGrpSpPr>
            <p:cNvPr id="3" name="Group 20"/>
            <p:cNvGrpSpPr>
              <a:grpSpLocks/>
            </p:cNvGrpSpPr>
            <p:nvPr/>
          </p:nvGrpSpPr>
          <p:grpSpPr bwMode="auto">
            <a:xfrm>
              <a:off x="-3" y="2351"/>
              <a:ext cx="5300" cy="2639"/>
              <a:chOff x="-3" y="2351"/>
              <a:chExt cx="5300" cy="2639"/>
            </a:xfrm>
          </p:grpSpPr>
          <p:grpSp>
            <p:nvGrpSpPr>
              <p:cNvPr id="4" name="Group 21"/>
              <p:cNvGrpSpPr>
                <a:grpSpLocks/>
              </p:cNvGrpSpPr>
              <p:nvPr/>
            </p:nvGrpSpPr>
            <p:grpSpPr bwMode="auto">
              <a:xfrm>
                <a:off x="-3" y="2351"/>
                <a:ext cx="1080" cy="1007"/>
                <a:chOff x="-3" y="2351"/>
                <a:chExt cx="1080" cy="1007"/>
              </a:xfrm>
            </p:grpSpPr>
            <p:sp>
              <p:nvSpPr>
                <p:cNvPr id="37944" name="Rectangle 22"/>
                <p:cNvSpPr>
                  <a:spLocks noChangeArrowheads="1"/>
                </p:cNvSpPr>
                <p:nvPr/>
              </p:nvSpPr>
              <p:spPr bwMode="auto">
                <a:xfrm>
                  <a:off x="-3" y="2351"/>
                  <a:ext cx="991" cy="960"/>
                </a:xfrm>
                <a:prstGeom prst="rect">
                  <a:avLst/>
                </a:prstGeom>
                <a:noFill/>
                <a:ln w="12700" cap="sq">
                  <a:noFill/>
                  <a:miter lim="800000"/>
                  <a:headEnd type="none" w="sm" len="sm"/>
                  <a:tailEnd type="none" w="sm" len="sm"/>
                </a:ln>
              </p:spPr>
              <p:txBody>
                <a:bodyPr anchor="ctr">
                  <a:prstTxWarp prst="textNoShape">
                    <a:avLst/>
                  </a:prstTxWarp>
                </a:bodyPr>
                <a:lstStyle/>
                <a:p>
                  <a:r>
                    <a:rPr kumimoji="1" lang="en-US">
                      <a:latin typeface="Times New Roman" pitchFamily="-112" charset="0"/>
                      <a:ea typeface="Times New Roman" pitchFamily="-112" charset="0"/>
                      <a:cs typeface="Times New Roman" pitchFamily="-112" charset="0"/>
                    </a:rPr>
                    <a:t>Macro/ Collective/ Structural/ Community</a:t>
                  </a:r>
                  <a:endParaRPr kumimoji="1" lang="en-US">
                    <a:latin typeface="Times New Roman" pitchFamily="-112" charset="0"/>
                  </a:endParaRPr>
                </a:p>
              </p:txBody>
            </p:sp>
            <p:sp>
              <p:nvSpPr>
                <p:cNvPr id="37945" name="Rectangle 23"/>
                <p:cNvSpPr>
                  <a:spLocks noChangeArrowheads="1"/>
                </p:cNvSpPr>
                <p:nvPr/>
              </p:nvSpPr>
              <p:spPr bwMode="auto">
                <a:xfrm>
                  <a:off x="0" y="2398"/>
                  <a:ext cx="1077" cy="960"/>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5" name="Group 24"/>
              <p:cNvGrpSpPr>
                <a:grpSpLocks/>
              </p:cNvGrpSpPr>
              <p:nvPr/>
            </p:nvGrpSpPr>
            <p:grpSpPr bwMode="auto">
              <a:xfrm>
                <a:off x="1077" y="2398"/>
                <a:ext cx="1434" cy="960"/>
                <a:chOff x="1077" y="2398"/>
                <a:chExt cx="1434" cy="960"/>
              </a:xfrm>
            </p:grpSpPr>
            <p:sp>
              <p:nvSpPr>
                <p:cNvPr id="37942" name="Rectangle 25"/>
                <p:cNvSpPr>
                  <a:spLocks noChangeArrowheads="1"/>
                </p:cNvSpPr>
                <p:nvPr/>
              </p:nvSpPr>
              <p:spPr bwMode="auto">
                <a:xfrm>
                  <a:off x="1120" y="2398"/>
                  <a:ext cx="1348" cy="960"/>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political &amp; economic structures in society that threaten social wellness; both oppressed populations &amp; reactive actions of policy makers &amp; stakeholders.</a:t>
                  </a:r>
                  <a:endParaRPr kumimoji="1" lang="en-US" sz="1300">
                    <a:latin typeface="Times New Roman" pitchFamily="-112" charset="0"/>
                  </a:endParaRPr>
                </a:p>
              </p:txBody>
            </p:sp>
            <p:sp>
              <p:nvSpPr>
                <p:cNvPr id="37943" name="Rectangle 26"/>
                <p:cNvSpPr>
                  <a:spLocks noChangeArrowheads="1"/>
                </p:cNvSpPr>
                <p:nvPr/>
              </p:nvSpPr>
              <p:spPr bwMode="auto">
                <a:xfrm>
                  <a:off x="1077" y="2398"/>
                  <a:ext cx="1434" cy="960"/>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6" name="Group 27"/>
              <p:cNvGrpSpPr>
                <a:grpSpLocks/>
              </p:cNvGrpSpPr>
              <p:nvPr/>
            </p:nvGrpSpPr>
            <p:grpSpPr bwMode="auto">
              <a:xfrm>
                <a:off x="2511" y="2398"/>
                <a:ext cx="1378" cy="960"/>
                <a:chOff x="2511" y="2398"/>
                <a:chExt cx="1378" cy="960"/>
              </a:xfrm>
            </p:grpSpPr>
            <p:sp>
              <p:nvSpPr>
                <p:cNvPr id="37940" name="Rectangle 28"/>
                <p:cNvSpPr>
                  <a:spLocks noChangeArrowheads="1"/>
                </p:cNvSpPr>
                <p:nvPr/>
              </p:nvSpPr>
              <p:spPr bwMode="auto">
                <a:xfrm>
                  <a:off x="2554" y="2398"/>
                  <a:ext cx="1292" cy="960"/>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collective social action, community organizing &amp; networks; movements,  techniques, community processes &amp; societal policies that lead to attainment of popular goals</a:t>
                  </a:r>
                  <a:endParaRPr kumimoji="1" lang="en-US" sz="1300">
                    <a:latin typeface="Times New Roman" pitchFamily="-112" charset="0"/>
                  </a:endParaRPr>
                </a:p>
              </p:txBody>
            </p:sp>
            <p:sp>
              <p:nvSpPr>
                <p:cNvPr id="37941" name="Rectangle 29"/>
                <p:cNvSpPr>
                  <a:spLocks noChangeArrowheads="1"/>
                </p:cNvSpPr>
                <p:nvPr/>
              </p:nvSpPr>
              <p:spPr bwMode="auto">
                <a:xfrm>
                  <a:off x="2511" y="2398"/>
                  <a:ext cx="1378" cy="960"/>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7" name="Group 30"/>
              <p:cNvGrpSpPr>
                <a:grpSpLocks/>
              </p:cNvGrpSpPr>
              <p:nvPr/>
            </p:nvGrpSpPr>
            <p:grpSpPr bwMode="auto">
              <a:xfrm>
                <a:off x="3889" y="2398"/>
                <a:ext cx="1408" cy="960"/>
                <a:chOff x="3889" y="2398"/>
                <a:chExt cx="1408" cy="960"/>
              </a:xfrm>
            </p:grpSpPr>
            <p:sp>
              <p:nvSpPr>
                <p:cNvPr id="37938" name="Rectangle 31"/>
                <p:cNvSpPr>
                  <a:spLocks noChangeArrowheads="1"/>
                </p:cNvSpPr>
                <p:nvPr/>
              </p:nvSpPr>
              <p:spPr bwMode="auto">
                <a:xfrm>
                  <a:off x="3932" y="2398"/>
                  <a:ext cx="1322" cy="960"/>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macro-level social variables that affect human wellness. Scrutinizes social policies for optimal promotion of community wellness</a:t>
                  </a:r>
                  <a:endParaRPr kumimoji="1" lang="en-US" sz="1300">
                    <a:latin typeface="Times New Roman" pitchFamily="-112" charset="0"/>
                  </a:endParaRPr>
                </a:p>
              </p:txBody>
            </p:sp>
            <p:sp>
              <p:nvSpPr>
                <p:cNvPr id="37939" name="Rectangle 32"/>
                <p:cNvSpPr>
                  <a:spLocks noChangeArrowheads="1"/>
                </p:cNvSpPr>
                <p:nvPr/>
              </p:nvSpPr>
              <p:spPr bwMode="auto">
                <a:xfrm>
                  <a:off x="3889" y="2398"/>
                  <a:ext cx="1408" cy="960"/>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8" name="Group 33"/>
              <p:cNvGrpSpPr>
                <a:grpSpLocks/>
              </p:cNvGrpSpPr>
              <p:nvPr/>
            </p:nvGrpSpPr>
            <p:grpSpPr bwMode="auto">
              <a:xfrm>
                <a:off x="-3" y="3316"/>
                <a:ext cx="1080" cy="810"/>
                <a:chOff x="-3" y="3316"/>
                <a:chExt cx="1080" cy="810"/>
              </a:xfrm>
            </p:grpSpPr>
            <p:sp>
              <p:nvSpPr>
                <p:cNvPr id="37936" name="Rectangle 34"/>
                <p:cNvSpPr>
                  <a:spLocks noChangeArrowheads="1"/>
                </p:cNvSpPr>
                <p:nvPr/>
              </p:nvSpPr>
              <p:spPr bwMode="auto">
                <a:xfrm>
                  <a:off x="-3" y="3316"/>
                  <a:ext cx="991" cy="768"/>
                </a:xfrm>
                <a:prstGeom prst="rect">
                  <a:avLst/>
                </a:prstGeom>
                <a:noFill/>
                <a:ln w="12700" cap="sq">
                  <a:noFill/>
                  <a:miter lim="800000"/>
                  <a:headEnd type="none" w="sm" len="sm"/>
                  <a:tailEnd type="none" w="sm" len="sm"/>
                </a:ln>
              </p:spPr>
              <p:txBody>
                <a:bodyPr anchor="ctr">
                  <a:prstTxWarp prst="textNoShape">
                    <a:avLst/>
                  </a:prstTxWarp>
                </a:bodyPr>
                <a:lstStyle/>
                <a:p>
                  <a:r>
                    <a:rPr kumimoji="1" lang="en-US">
                      <a:latin typeface="Times New Roman" pitchFamily="-112" charset="0"/>
                      <a:ea typeface="Times New Roman" pitchFamily="-112" charset="0"/>
                      <a:cs typeface="Times New Roman" pitchFamily="-112" charset="0"/>
                    </a:rPr>
                    <a:t>Meso/</a:t>
                  </a:r>
                </a:p>
                <a:p>
                  <a:r>
                    <a:rPr kumimoji="1" lang="en-US">
                      <a:latin typeface="Times New Roman" pitchFamily="-112" charset="0"/>
                      <a:ea typeface="Times New Roman" pitchFamily="-112" charset="0"/>
                      <a:cs typeface="Times New Roman" pitchFamily="-112" charset="0"/>
                    </a:rPr>
                    <a:t>Organizational Group/</a:t>
                  </a:r>
                </a:p>
                <a:p>
                  <a:r>
                    <a:rPr kumimoji="1" lang="en-US">
                      <a:latin typeface="Times New Roman" pitchFamily="-112" charset="0"/>
                      <a:ea typeface="Times New Roman" pitchFamily="-112" charset="0"/>
                      <a:cs typeface="Times New Roman" pitchFamily="-112" charset="0"/>
                    </a:rPr>
                    <a:t>Relational</a:t>
                  </a:r>
                  <a:endParaRPr kumimoji="1" lang="en-US">
                    <a:latin typeface="Times New Roman" pitchFamily="-112" charset="0"/>
                  </a:endParaRPr>
                </a:p>
              </p:txBody>
            </p:sp>
            <p:sp>
              <p:nvSpPr>
                <p:cNvPr id="37937" name="Rectangle 35"/>
                <p:cNvSpPr>
                  <a:spLocks noChangeArrowheads="1"/>
                </p:cNvSpPr>
                <p:nvPr/>
              </p:nvSpPr>
              <p:spPr bwMode="auto">
                <a:xfrm>
                  <a:off x="0" y="3358"/>
                  <a:ext cx="1077" cy="768"/>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9" name="Group 36"/>
              <p:cNvGrpSpPr>
                <a:grpSpLocks/>
              </p:cNvGrpSpPr>
              <p:nvPr/>
            </p:nvGrpSpPr>
            <p:grpSpPr bwMode="auto">
              <a:xfrm>
                <a:off x="1077" y="3358"/>
                <a:ext cx="1434" cy="768"/>
                <a:chOff x="1077" y="3358"/>
                <a:chExt cx="1434" cy="768"/>
              </a:xfrm>
            </p:grpSpPr>
            <p:sp>
              <p:nvSpPr>
                <p:cNvPr id="37934" name="Rectangle 37"/>
                <p:cNvSpPr>
                  <a:spLocks noChangeArrowheads="1"/>
                </p:cNvSpPr>
                <p:nvPr/>
              </p:nvSpPr>
              <p:spPr bwMode="auto">
                <a:xfrm>
                  <a:off x="1120" y="3358"/>
                  <a:ext cx="1348" cy="768"/>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organizations that violate standards of social justice for workers &amp; communities; group inequities in social wellness</a:t>
                  </a:r>
                  <a:endParaRPr kumimoji="1" lang="en-US" sz="1300">
                    <a:latin typeface="Times New Roman" pitchFamily="-112" charset="0"/>
                  </a:endParaRPr>
                </a:p>
              </p:txBody>
            </p:sp>
            <p:sp>
              <p:nvSpPr>
                <p:cNvPr id="37935" name="Rectangle 38"/>
                <p:cNvSpPr>
                  <a:spLocks noChangeArrowheads="1"/>
                </p:cNvSpPr>
                <p:nvPr/>
              </p:nvSpPr>
              <p:spPr bwMode="auto">
                <a:xfrm>
                  <a:off x="1077" y="3358"/>
                  <a:ext cx="1434" cy="768"/>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0" name="Group 39"/>
              <p:cNvGrpSpPr>
                <a:grpSpLocks/>
              </p:cNvGrpSpPr>
              <p:nvPr/>
            </p:nvGrpSpPr>
            <p:grpSpPr bwMode="auto">
              <a:xfrm>
                <a:off x="2511" y="3358"/>
                <a:ext cx="1403" cy="768"/>
                <a:chOff x="2511" y="3358"/>
                <a:chExt cx="1403" cy="768"/>
              </a:xfrm>
            </p:grpSpPr>
            <p:sp>
              <p:nvSpPr>
                <p:cNvPr id="37932" name="Rectangle 40"/>
                <p:cNvSpPr>
                  <a:spLocks noChangeArrowheads="1"/>
                </p:cNvSpPr>
                <p:nvPr/>
              </p:nvSpPr>
              <p:spPr bwMode="auto">
                <a:xfrm>
                  <a:off x="2529" y="3358"/>
                  <a:ext cx="1385" cy="768"/>
                </a:xfrm>
                <a:prstGeom prst="rect">
                  <a:avLst/>
                </a:prstGeom>
                <a:noFill/>
                <a:ln w="12700" cap="sq">
                  <a:noFill/>
                  <a:miter lim="800000"/>
                  <a:headEnd type="none" w="sm" len="sm"/>
                  <a:tailEnd type="none" w="sm" len="sm"/>
                </a:ln>
              </p:spPr>
              <p:txBody>
                <a:bodyPr>
                  <a:prstTxWarp prst="textNoShape">
                    <a:avLst/>
                  </a:prstTxWarp>
                </a:bodyPr>
                <a:lstStyle/>
                <a:p>
                  <a:r>
                    <a:rPr kumimoji="1" lang="en-US" sz="1200">
                      <a:latin typeface="Times New Roman" pitchFamily="-112" charset="0"/>
                      <a:ea typeface="Times New Roman" pitchFamily="-112" charset="0"/>
                      <a:cs typeface="Times New Roman" pitchFamily="-112" charset="0"/>
                    </a:rPr>
                    <a:t>both change in organizations creating social problems &amp; org. learning, decision-making, &amp; development in groups &amp; institutions addressing  oppression &amp; social justice</a:t>
                  </a:r>
                  <a:endParaRPr kumimoji="1" lang="en-US" sz="1200">
                    <a:latin typeface="Times New Roman" pitchFamily="-112" charset="0"/>
                  </a:endParaRPr>
                </a:p>
              </p:txBody>
            </p:sp>
            <p:sp>
              <p:nvSpPr>
                <p:cNvPr id="37933" name="Rectangle 41"/>
                <p:cNvSpPr>
                  <a:spLocks noChangeArrowheads="1"/>
                </p:cNvSpPr>
                <p:nvPr/>
              </p:nvSpPr>
              <p:spPr bwMode="auto">
                <a:xfrm>
                  <a:off x="2511" y="3358"/>
                  <a:ext cx="1378" cy="768"/>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1" name="Group 42"/>
              <p:cNvGrpSpPr>
                <a:grpSpLocks/>
              </p:cNvGrpSpPr>
              <p:nvPr/>
            </p:nvGrpSpPr>
            <p:grpSpPr bwMode="auto">
              <a:xfrm>
                <a:off x="3889" y="3358"/>
                <a:ext cx="1408" cy="768"/>
                <a:chOff x="3889" y="3358"/>
                <a:chExt cx="1408" cy="768"/>
              </a:xfrm>
            </p:grpSpPr>
            <p:sp>
              <p:nvSpPr>
                <p:cNvPr id="37930" name="Rectangle 43"/>
                <p:cNvSpPr>
                  <a:spLocks noChangeArrowheads="1"/>
                </p:cNvSpPr>
                <p:nvPr/>
              </p:nvSpPr>
              <p:spPr bwMode="auto">
                <a:xfrm>
                  <a:off x="3932" y="3358"/>
                  <a:ext cx="1322" cy="768"/>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Identifies/promotes participatory organizational opportunities &amp; methods of reducing social threats &amp; enhancing social wellness</a:t>
                  </a:r>
                  <a:endParaRPr kumimoji="1" lang="en-US" sz="1300">
                    <a:latin typeface="Times New Roman" pitchFamily="-112" charset="0"/>
                  </a:endParaRPr>
                </a:p>
              </p:txBody>
            </p:sp>
            <p:sp>
              <p:nvSpPr>
                <p:cNvPr id="37931" name="Rectangle 44"/>
                <p:cNvSpPr>
                  <a:spLocks noChangeArrowheads="1"/>
                </p:cNvSpPr>
                <p:nvPr/>
              </p:nvSpPr>
              <p:spPr bwMode="auto">
                <a:xfrm>
                  <a:off x="3889" y="3358"/>
                  <a:ext cx="1408" cy="768"/>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2" name="Group 45"/>
              <p:cNvGrpSpPr>
                <a:grpSpLocks/>
              </p:cNvGrpSpPr>
              <p:nvPr/>
            </p:nvGrpSpPr>
            <p:grpSpPr bwMode="auto">
              <a:xfrm>
                <a:off x="-3" y="4126"/>
                <a:ext cx="1099" cy="864"/>
                <a:chOff x="-3" y="4126"/>
                <a:chExt cx="1099" cy="864"/>
              </a:xfrm>
            </p:grpSpPr>
            <p:sp>
              <p:nvSpPr>
                <p:cNvPr id="37928" name="Rectangle 46"/>
                <p:cNvSpPr>
                  <a:spLocks noChangeArrowheads="1"/>
                </p:cNvSpPr>
                <p:nvPr/>
              </p:nvSpPr>
              <p:spPr bwMode="auto">
                <a:xfrm>
                  <a:off x="-3" y="4126"/>
                  <a:ext cx="1099" cy="864"/>
                </a:xfrm>
                <a:prstGeom prst="rect">
                  <a:avLst/>
                </a:prstGeom>
                <a:noFill/>
                <a:ln w="12700" cap="sq">
                  <a:noFill/>
                  <a:miter lim="800000"/>
                  <a:headEnd type="none" w="sm" len="sm"/>
                  <a:tailEnd type="none" w="sm" len="sm"/>
                </a:ln>
              </p:spPr>
              <p:txBody>
                <a:bodyPr anchor="ctr">
                  <a:prstTxWarp prst="textNoShape">
                    <a:avLst/>
                  </a:prstTxWarp>
                </a:bodyPr>
                <a:lstStyle/>
                <a:p>
                  <a:r>
                    <a:rPr kumimoji="1" lang="en-US" sz="1600">
                      <a:latin typeface="Times New Roman" pitchFamily="-112" charset="0"/>
                      <a:ea typeface="Times New Roman" pitchFamily="-112" charset="0"/>
                      <a:cs typeface="Times New Roman" pitchFamily="-112" charset="0"/>
                    </a:rPr>
                    <a:t>Micro/Individual/Personal/Psychological</a:t>
                  </a:r>
                  <a:r>
                    <a:rPr kumimoji="1" lang="en-US" sz="1200">
                      <a:latin typeface="Times New Roman" pitchFamily="-112" charset="0"/>
                      <a:ea typeface="Times New Roman" pitchFamily="-112" charset="0"/>
                      <a:cs typeface="Times New Roman" pitchFamily="-112" charset="0"/>
                    </a:rPr>
                    <a:t> (emotional, cognitive, behavioral, spiritual):</a:t>
                  </a:r>
                  <a:endParaRPr kumimoji="1" lang="en-US" sz="2400">
                    <a:latin typeface="Times New Roman" pitchFamily="-112" charset="0"/>
                  </a:endParaRPr>
                </a:p>
              </p:txBody>
            </p:sp>
            <p:sp>
              <p:nvSpPr>
                <p:cNvPr id="37929" name="Rectangle 47"/>
                <p:cNvSpPr>
                  <a:spLocks noChangeArrowheads="1"/>
                </p:cNvSpPr>
                <p:nvPr/>
              </p:nvSpPr>
              <p:spPr bwMode="auto">
                <a:xfrm>
                  <a:off x="0" y="4126"/>
                  <a:ext cx="1077" cy="864"/>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3" name="Group 48"/>
              <p:cNvGrpSpPr>
                <a:grpSpLocks/>
              </p:cNvGrpSpPr>
              <p:nvPr/>
            </p:nvGrpSpPr>
            <p:grpSpPr bwMode="auto">
              <a:xfrm>
                <a:off x="1077" y="4126"/>
                <a:ext cx="1434" cy="864"/>
                <a:chOff x="1077" y="4126"/>
                <a:chExt cx="1434" cy="864"/>
              </a:xfrm>
            </p:grpSpPr>
            <p:sp>
              <p:nvSpPr>
                <p:cNvPr id="37926" name="Rectangle 49"/>
                <p:cNvSpPr>
                  <a:spLocks noChangeArrowheads="1"/>
                </p:cNvSpPr>
                <p:nvPr/>
              </p:nvSpPr>
              <p:spPr bwMode="auto">
                <a:xfrm>
                  <a:off x="1120" y="4126"/>
                  <a:ext cx="1348" cy="864"/>
                </a:xfrm>
                <a:prstGeom prst="rect">
                  <a:avLst/>
                </a:prstGeom>
                <a:noFill/>
                <a:ln w="12700" cap="sq">
                  <a:noFill/>
                  <a:miter lim="800000"/>
                  <a:headEnd type="none" w="sm" len="sm"/>
                  <a:tailEnd type="none" w="sm" len="sm"/>
                </a:ln>
              </p:spPr>
              <p:txBody>
                <a:bodyPr>
                  <a:prstTxWarp prst="textNoShape">
                    <a:avLst/>
                  </a:prstTxWarp>
                </a:bodyPr>
                <a:lstStyle/>
                <a:p>
                  <a:r>
                    <a:rPr kumimoji="1" lang="en-US" sz="1300">
                      <a:latin typeface="Times New Roman" pitchFamily="-112" charset="0"/>
                      <a:ea typeface="Times New Roman" pitchFamily="-112" charset="0"/>
                      <a:cs typeface="Times New Roman" pitchFamily="-112" charset="0"/>
                    </a:rPr>
                    <a:t>relationship between setting-level social conditions &amp; individual powerlessness, helplessness, internalized oppression, guilt, &amp; physical &amp; mental problems</a:t>
                  </a:r>
                  <a:endParaRPr kumimoji="1" lang="en-US" sz="1300">
                    <a:latin typeface="Times New Roman" pitchFamily="-112" charset="0"/>
                  </a:endParaRPr>
                </a:p>
              </p:txBody>
            </p:sp>
            <p:sp>
              <p:nvSpPr>
                <p:cNvPr id="37927" name="Rectangle 50"/>
                <p:cNvSpPr>
                  <a:spLocks noChangeArrowheads="1"/>
                </p:cNvSpPr>
                <p:nvPr/>
              </p:nvSpPr>
              <p:spPr bwMode="auto">
                <a:xfrm>
                  <a:off x="1077" y="4126"/>
                  <a:ext cx="1434" cy="864"/>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4" name="Group 51"/>
              <p:cNvGrpSpPr>
                <a:grpSpLocks/>
              </p:cNvGrpSpPr>
              <p:nvPr/>
            </p:nvGrpSpPr>
            <p:grpSpPr bwMode="auto">
              <a:xfrm>
                <a:off x="2511" y="4126"/>
                <a:ext cx="1404" cy="864"/>
                <a:chOff x="2511" y="4126"/>
                <a:chExt cx="1404" cy="864"/>
              </a:xfrm>
            </p:grpSpPr>
            <p:sp>
              <p:nvSpPr>
                <p:cNvPr id="37924" name="Rectangle 52"/>
                <p:cNvSpPr>
                  <a:spLocks noChangeArrowheads="1"/>
                </p:cNvSpPr>
                <p:nvPr/>
              </p:nvSpPr>
              <p:spPr bwMode="auto">
                <a:xfrm>
                  <a:off x="2554" y="4126"/>
                  <a:ext cx="1361" cy="864"/>
                </a:xfrm>
                <a:prstGeom prst="rect">
                  <a:avLst/>
                </a:prstGeom>
                <a:noFill/>
                <a:ln w="12700" cap="sq">
                  <a:noFill/>
                  <a:miter lim="800000"/>
                  <a:headEnd type="none" w="sm" len="sm"/>
                  <a:tailEnd type="none" w="sm" len="sm"/>
                </a:ln>
              </p:spPr>
              <p:txBody>
                <a:bodyPr>
                  <a:prstTxWarp prst="textNoShape">
                    <a:avLst/>
                  </a:prstTxWarp>
                </a:bodyPr>
                <a:lstStyle/>
                <a:p>
                  <a:r>
                    <a:rPr kumimoji="1" lang="en-US" sz="1200">
                      <a:latin typeface="Times New Roman" pitchFamily="-112" charset="0"/>
                      <a:ea typeface="Times New Roman" pitchFamily="-112" charset="0"/>
                      <a:cs typeface="Times New Roman" pitchFamily="-112" charset="0"/>
                    </a:rPr>
                    <a:t>Individual human capital (skills, knowledge), behaviors, &amp; beliefs that affect immediate conditions; social &amp; political consciousness, activism, leadership, &amp; self-efficacy</a:t>
                  </a:r>
                  <a:endParaRPr kumimoji="1" lang="en-US" sz="1200">
                    <a:latin typeface="Times New Roman" pitchFamily="-112" charset="0"/>
                  </a:endParaRPr>
                </a:p>
              </p:txBody>
            </p:sp>
            <p:sp>
              <p:nvSpPr>
                <p:cNvPr id="37925" name="Rectangle 53"/>
                <p:cNvSpPr>
                  <a:spLocks noChangeArrowheads="1"/>
                </p:cNvSpPr>
                <p:nvPr/>
              </p:nvSpPr>
              <p:spPr bwMode="auto">
                <a:xfrm>
                  <a:off x="2511" y="4126"/>
                  <a:ext cx="1378" cy="864"/>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nvGrpSpPr>
              <p:cNvPr id="15" name="Group 54"/>
              <p:cNvGrpSpPr>
                <a:grpSpLocks/>
              </p:cNvGrpSpPr>
              <p:nvPr/>
            </p:nvGrpSpPr>
            <p:grpSpPr bwMode="auto">
              <a:xfrm>
                <a:off x="3889" y="4126"/>
                <a:ext cx="1408" cy="864"/>
                <a:chOff x="3889" y="4126"/>
                <a:chExt cx="1408" cy="864"/>
              </a:xfrm>
            </p:grpSpPr>
            <p:sp>
              <p:nvSpPr>
                <p:cNvPr id="37922" name="Rectangle 55"/>
                <p:cNvSpPr>
                  <a:spLocks noChangeArrowheads="1"/>
                </p:cNvSpPr>
                <p:nvPr/>
              </p:nvSpPr>
              <p:spPr bwMode="auto">
                <a:xfrm>
                  <a:off x="3932" y="4126"/>
                  <a:ext cx="1322" cy="864"/>
                </a:xfrm>
                <a:prstGeom prst="rect">
                  <a:avLst/>
                </a:prstGeom>
                <a:noFill/>
                <a:ln w="12700" cap="sq">
                  <a:noFill/>
                  <a:miter lim="800000"/>
                  <a:headEnd type="none" w="sm" len="sm"/>
                  <a:tailEnd type="none" w="sm" len="sm"/>
                </a:ln>
              </p:spPr>
              <p:txBody>
                <a:bodyPr>
                  <a:prstTxWarp prst="textNoShape">
                    <a:avLst/>
                  </a:prstTxWarp>
                </a:bodyPr>
                <a:lstStyle/>
                <a:p>
                  <a:r>
                    <a:rPr kumimoji="1" lang="en-US" sz="1200">
                      <a:latin typeface="Times New Roman" pitchFamily="-112" charset="0"/>
                      <a:ea typeface="Times New Roman" pitchFamily="-112" charset="0"/>
                      <a:cs typeface="Times New Roman" pitchFamily="-112" charset="0"/>
                    </a:rPr>
                    <a:t>relationship between social variables &amp; personal wellness; dynamics promoting self-determination, pride, empowerment, health, personal growth, meaning &amp; spirituality</a:t>
                  </a:r>
                  <a:endParaRPr kumimoji="1" lang="en-US" sz="1200">
                    <a:latin typeface="Times New Roman" pitchFamily="-112" charset="0"/>
                  </a:endParaRPr>
                </a:p>
              </p:txBody>
            </p:sp>
            <p:sp>
              <p:nvSpPr>
                <p:cNvPr id="37923" name="Rectangle 56"/>
                <p:cNvSpPr>
                  <a:spLocks noChangeArrowheads="1"/>
                </p:cNvSpPr>
                <p:nvPr/>
              </p:nvSpPr>
              <p:spPr bwMode="auto">
                <a:xfrm>
                  <a:off x="3889" y="4126"/>
                  <a:ext cx="1408" cy="864"/>
                </a:xfrm>
                <a:prstGeom prst="rect">
                  <a:avLst/>
                </a:prstGeom>
                <a:noFill/>
                <a:ln w="7" cap="sq">
                  <a:solidFill>
                    <a:srgbClr val="A0A0A0"/>
                  </a:solidFill>
                  <a:miter lim="800000"/>
                  <a:headEnd type="none" w="sm" len="sm"/>
                  <a:tailEnd type="none" w="sm" len="sm"/>
                </a:ln>
              </p:spPr>
              <p:txBody>
                <a:bodyPr wrap="none">
                  <a:prstTxWarp prst="textNoShape">
                    <a:avLst/>
                  </a:prstTxWarp>
                </a:bodyPr>
                <a:lstStyle/>
                <a:p>
                  <a:endParaRPr lang="en-US"/>
                </a:p>
              </p:txBody>
            </p:sp>
          </p:grpSp>
        </p:grpSp>
        <p:sp>
          <p:nvSpPr>
            <p:cNvPr id="37909" name="Rectangle 57"/>
            <p:cNvSpPr>
              <a:spLocks noChangeArrowheads="1"/>
            </p:cNvSpPr>
            <p:nvPr/>
          </p:nvSpPr>
          <p:spPr bwMode="auto">
            <a:xfrm>
              <a:off x="-3" y="2395"/>
              <a:ext cx="5303" cy="2598"/>
            </a:xfrm>
            <a:prstGeom prst="rect">
              <a:avLst/>
            </a:prstGeom>
            <a:noFill/>
            <a:ln w="9525" cap="sq">
              <a:solidFill>
                <a:srgbClr val="A0A0A0"/>
              </a:solidFill>
              <a:miter lim="800000"/>
              <a:headEnd type="none" w="sm" len="sm"/>
              <a:tailEnd type="none" w="sm" len="sm"/>
            </a:ln>
          </p:spPr>
          <p:txBody>
            <a:bodyPr wrap="none">
              <a:prstTxWarp prst="textNoShape">
                <a:avLst/>
              </a:prstTxWarp>
            </a:bodyPr>
            <a:lstStyle/>
            <a:p>
              <a:endParaRPr lang="en-US"/>
            </a:p>
          </p:txBody>
        </p:sp>
      </p:grpSp>
    </p:spTree>
    <p:extLst>
      <p:ext uri="{BB962C8B-B14F-4D97-AF65-F5344CB8AC3E}">
        <p14:creationId xmlns:p14="http://schemas.microsoft.com/office/powerpoint/2010/main" val="1520815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52400" y="152400"/>
            <a:ext cx="8686800" cy="1325563"/>
          </a:xfrm>
        </p:spPr>
        <p:txBody>
          <a:bodyPr>
            <a:normAutofit fontScale="90000"/>
          </a:bodyPr>
          <a:lstStyle/>
          <a:p>
            <a:pPr eaLnBrk="1" hangingPunct="1">
              <a:defRPr/>
            </a:pPr>
            <a:r>
              <a:rPr lang="en-US" sz="2800" dirty="0">
                <a:ea typeface="+mj-ea"/>
                <a:cs typeface="+mj-cs"/>
              </a:rPr>
              <a:t>Think about your research &amp;/or intervention interests or a project you have worked on &amp; consider the following </a:t>
            </a:r>
            <a:r>
              <a:rPr lang="en-US" sz="3556" b="1" i="1" dirty="0">
                <a:ea typeface="+mj-ea"/>
                <a:cs typeface="+mj-cs"/>
              </a:rPr>
              <a:t>Questions related to oppression:</a:t>
            </a:r>
            <a:endParaRPr lang="en-US" sz="3556" dirty="0">
              <a:ea typeface="+mj-ea"/>
              <a:cs typeface="+mj-cs"/>
            </a:endParaRPr>
          </a:p>
        </p:txBody>
      </p:sp>
      <p:sp>
        <p:nvSpPr>
          <p:cNvPr id="11267" name="Rectangle 3"/>
          <p:cNvSpPr>
            <a:spLocks noGrp="1" noRot="1" noChangeArrowheads="1"/>
          </p:cNvSpPr>
          <p:nvPr>
            <p:ph idx="1"/>
          </p:nvPr>
        </p:nvSpPr>
        <p:spPr>
          <a:xfrm>
            <a:off x="152400" y="1676400"/>
            <a:ext cx="8839200" cy="5181600"/>
          </a:xfrm>
        </p:spPr>
        <p:txBody>
          <a:bodyPr>
            <a:normAutofit/>
          </a:bodyPr>
          <a:lstStyle/>
          <a:p>
            <a:pPr marL="304800" indent="-304800" eaLnBrk="1" hangingPunct="1">
              <a:lnSpc>
                <a:spcPct val="80000"/>
              </a:lnSpc>
              <a:buFont typeface="Wingdings" pitchFamily="-105" charset="2"/>
              <a:buNone/>
              <a:defRPr/>
            </a:pPr>
            <a:r>
              <a:rPr lang="en-US" sz="1800" dirty="0">
                <a:ea typeface="+mn-ea"/>
                <a:cs typeface="+mn-cs"/>
              </a:rPr>
              <a:t>The following questions need to be repeated for the 3 levels of analysis and can be applied to any one of the 4 environmental domains. Your research may lend itself to one or more of the environmental domains, in which case you would ask these questions to all applicable domains.  </a:t>
            </a:r>
          </a:p>
          <a:p>
            <a:pPr marL="304800" indent="-304800" eaLnBrk="1" hangingPunct="1">
              <a:lnSpc>
                <a:spcPct val="80000"/>
              </a:lnSpc>
              <a:buFont typeface="Wingdings" pitchFamily="-105" charset="2"/>
              <a:buAutoNum type="arabicPeriod"/>
              <a:defRPr/>
            </a:pPr>
            <a:r>
              <a:rPr lang="en-US" sz="1800" dirty="0">
                <a:ea typeface="+mn-ea"/>
                <a:cs typeface="+mn-cs"/>
              </a:rPr>
              <a:t>What are the </a:t>
            </a:r>
            <a:r>
              <a:rPr lang="en-US" sz="1800" b="1" dirty="0">
                <a:ea typeface="+mn-ea"/>
                <a:cs typeface="+mn-cs"/>
              </a:rPr>
              <a:t>power relations</a:t>
            </a:r>
            <a:r>
              <a:rPr lang="en-US" sz="1800" dirty="0">
                <a:ea typeface="+mn-ea"/>
                <a:cs typeface="+mn-cs"/>
              </a:rPr>
              <a:t> present at the macro, </a:t>
            </a:r>
            <a:r>
              <a:rPr lang="en-US" sz="1800" dirty="0" err="1">
                <a:ea typeface="+mn-ea"/>
                <a:cs typeface="+mn-cs"/>
              </a:rPr>
              <a:t>meso</a:t>
            </a:r>
            <a:r>
              <a:rPr lang="en-US" sz="1800" dirty="0">
                <a:ea typeface="+mn-ea"/>
                <a:cs typeface="+mn-cs"/>
              </a:rPr>
              <a:t>, and micro levels of analysis?</a:t>
            </a:r>
          </a:p>
          <a:p>
            <a:pPr marL="461963" lvl="1" indent="-4763" eaLnBrk="1" hangingPunct="1">
              <a:lnSpc>
                <a:spcPct val="80000"/>
              </a:lnSpc>
              <a:buFont typeface="Wingdings" pitchFamily="-105" charset="2"/>
              <a:buNone/>
              <a:defRPr/>
            </a:pPr>
            <a:r>
              <a:rPr lang="en-US" sz="1800" dirty="0">
                <a:effectLst>
                  <a:outerShdw blurRad="38100" dist="38100" dir="2700000" algn="tl">
                    <a:srgbClr val="000000">
                      <a:alpha val="43137"/>
                    </a:srgbClr>
                  </a:outerShdw>
                </a:effectLst>
              </a:rPr>
              <a:t>Here we are interested in who are the players in the relationship? There may be multiple relationships at play. Some players may be oppressors in one setting and oppressed in others. In other words, multiple players can fulfill multiple roles. [For a discussion on multiple roles and potential identities </a:t>
            </a:r>
            <a:r>
              <a:rPr lang="en-US" sz="1800" dirty="0" smtClean="0">
                <a:effectLst>
                  <a:outerShdw blurRad="38100" dist="38100" dir="2700000" algn="tl">
                    <a:srgbClr val="000000">
                      <a:alpha val="43137"/>
                    </a:srgbClr>
                  </a:outerShdw>
                </a:effectLst>
              </a:rPr>
              <a:t>see </a:t>
            </a:r>
            <a:r>
              <a:rPr lang="en-US" sz="1800" dirty="0" err="1" smtClean="0">
                <a:effectLst>
                  <a:outerShdw blurRad="38100" dist="38100" dir="2700000" algn="tl">
                    <a:srgbClr val="000000">
                      <a:alpha val="43137"/>
                    </a:srgbClr>
                  </a:outerShdw>
                </a:effectLst>
              </a:rPr>
              <a:t>Prilleltensky</a:t>
            </a:r>
            <a:r>
              <a:rPr lang="en-US" sz="1800" dirty="0" smtClean="0">
                <a:effectLst>
                  <a:outerShdw blurRad="38100" dist="38100" dir="2700000" algn="tl">
                    <a:srgbClr val="000000">
                      <a:alpha val="43137"/>
                    </a:srgbClr>
                  </a:outerShdw>
                </a:effectLst>
              </a:rPr>
              <a:t>, 2008.]</a:t>
            </a:r>
          </a:p>
          <a:p>
            <a:pPr marL="304800" indent="-304800" eaLnBrk="1" hangingPunct="1">
              <a:lnSpc>
                <a:spcPct val="80000"/>
              </a:lnSpc>
              <a:buFont typeface="Wingdings" pitchFamily="-105" charset="2"/>
              <a:buAutoNum type="arabicPeriod"/>
              <a:defRPr/>
            </a:pPr>
            <a:r>
              <a:rPr lang="en-US" sz="1800" dirty="0">
                <a:ea typeface="+mn-ea"/>
                <a:cs typeface="+mn-cs"/>
              </a:rPr>
              <a:t>What </a:t>
            </a:r>
            <a:r>
              <a:rPr lang="en-US" sz="1800" b="1" dirty="0">
                <a:ea typeface="+mn-ea"/>
                <a:cs typeface="+mn-cs"/>
              </a:rPr>
              <a:t>exchanges</a:t>
            </a:r>
            <a:r>
              <a:rPr lang="en-US" sz="1800" dirty="0">
                <a:ea typeface="+mn-ea"/>
                <a:cs typeface="+mn-cs"/>
              </a:rPr>
              <a:t> take place over time among the various players at the various levels?  </a:t>
            </a:r>
          </a:p>
          <a:p>
            <a:pPr marL="461963" lvl="1" indent="-4763" eaLnBrk="1" hangingPunct="1">
              <a:lnSpc>
                <a:spcPct val="80000"/>
              </a:lnSpc>
              <a:buFont typeface="Wingdings" pitchFamily="-105" charset="2"/>
              <a:buNone/>
              <a:defRPr/>
            </a:pPr>
            <a:r>
              <a:rPr lang="en-US" sz="1800" i="1" dirty="0"/>
              <a:t>Here we are interested in how people in various power positions interact with each other. What are the dynamics operating here? How do people in various power positions engage with each other? What techniques do people use to oppress others or to resist oppression?</a:t>
            </a:r>
          </a:p>
          <a:p>
            <a:pPr marL="304800" indent="-304800" eaLnBrk="1" hangingPunct="1">
              <a:lnSpc>
                <a:spcPct val="80000"/>
              </a:lnSpc>
              <a:buFont typeface="Wingdings" pitchFamily="-105" charset="2"/>
              <a:buAutoNum type="arabicPeriod"/>
              <a:defRPr/>
            </a:pPr>
            <a:r>
              <a:rPr lang="en-US" sz="1800" dirty="0">
                <a:ea typeface="+mn-ea"/>
                <a:cs typeface="+mn-cs"/>
              </a:rPr>
              <a:t>What are the </a:t>
            </a:r>
            <a:r>
              <a:rPr lang="en-US" sz="1800" b="1" dirty="0">
                <a:ea typeface="+mn-ea"/>
                <a:cs typeface="+mn-cs"/>
              </a:rPr>
              <a:t>consequences</a:t>
            </a:r>
            <a:r>
              <a:rPr lang="en-US" sz="1800" dirty="0">
                <a:ea typeface="+mn-ea"/>
                <a:cs typeface="+mn-cs"/>
              </a:rPr>
              <a:t> of these power relations at the various levels of analysis?</a:t>
            </a:r>
          </a:p>
          <a:p>
            <a:pPr marL="304800" indent="-304800" eaLnBrk="1" hangingPunct="1">
              <a:lnSpc>
                <a:spcPct val="80000"/>
              </a:lnSpc>
              <a:buFont typeface="Wingdings" pitchFamily="-105" charset="2"/>
              <a:buNone/>
              <a:defRPr/>
            </a:pPr>
            <a:r>
              <a:rPr lang="en-US" sz="1800" i="1" dirty="0">
                <a:ea typeface="+mn-ea"/>
                <a:cs typeface="+mn-cs"/>
              </a:rPr>
              <a:t>	What are the effects of power relations at the different levels for the multiple players involved? What are the repercussions of oppression for the various individuals or groups?</a:t>
            </a:r>
          </a:p>
        </p:txBody>
      </p:sp>
    </p:spTree>
    <p:extLst>
      <p:ext uri="{BB962C8B-B14F-4D97-AF65-F5344CB8AC3E}">
        <p14:creationId xmlns:p14="http://schemas.microsoft.com/office/powerpoint/2010/main" val="1281998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52400" y="152400"/>
            <a:ext cx="8839200" cy="914400"/>
          </a:xfrm>
        </p:spPr>
        <p:txBody>
          <a:bodyPr>
            <a:normAutofit fontScale="90000"/>
          </a:bodyPr>
          <a:lstStyle/>
          <a:p>
            <a:pPr eaLnBrk="1" hangingPunct="1">
              <a:defRPr/>
            </a:pPr>
            <a:r>
              <a:rPr lang="en-US" sz="4000" b="1" i="1" dirty="0">
                <a:ea typeface="+mj-ea"/>
                <a:cs typeface="+mj-cs"/>
              </a:rPr>
              <a:t>Questions related to liberation/empowerment:</a:t>
            </a:r>
            <a:endParaRPr lang="en-US" sz="4000" dirty="0">
              <a:ea typeface="+mj-ea"/>
              <a:cs typeface="+mj-cs"/>
            </a:endParaRPr>
          </a:p>
        </p:txBody>
      </p:sp>
      <p:sp>
        <p:nvSpPr>
          <p:cNvPr id="12291" name="Rectangle 3"/>
          <p:cNvSpPr>
            <a:spLocks noGrp="1" noRot="1" noChangeArrowheads="1"/>
          </p:cNvSpPr>
          <p:nvPr>
            <p:ph idx="1"/>
          </p:nvPr>
        </p:nvSpPr>
        <p:spPr>
          <a:xfrm>
            <a:off x="152400" y="1066800"/>
            <a:ext cx="8839200" cy="5638800"/>
          </a:xfrm>
        </p:spPr>
        <p:txBody>
          <a:bodyPr>
            <a:noAutofit/>
          </a:bodyPr>
          <a:lstStyle/>
          <a:p>
            <a:pPr eaLnBrk="1" hangingPunct="1">
              <a:spcBef>
                <a:spcPts val="0"/>
              </a:spcBef>
              <a:spcAft>
                <a:spcPts val="200"/>
              </a:spcAft>
              <a:buNone/>
              <a:defRPr/>
            </a:pPr>
            <a:r>
              <a:rPr lang="en-US" sz="1800" b="0" dirty="0">
                <a:effectLst/>
                <a:ea typeface="+mn-ea"/>
                <a:cs typeface="+mn-cs"/>
              </a:rPr>
              <a:t>We are conceptualizing liberation and empowerment as a process. This process may be naturally occurring in the environment, without external intervention, or it may be the result of a planned intervention. </a:t>
            </a:r>
          </a:p>
          <a:p>
            <a:pPr eaLnBrk="1" hangingPunct="1">
              <a:spcBef>
                <a:spcPts val="0"/>
              </a:spcBef>
              <a:spcAft>
                <a:spcPts val="200"/>
              </a:spcAft>
              <a:buNone/>
              <a:defRPr/>
            </a:pPr>
            <a:r>
              <a:rPr lang="en-US" sz="1800" b="0" dirty="0">
                <a:effectLst/>
                <a:ea typeface="+mn-ea"/>
                <a:cs typeface="+mn-cs"/>
              </a:rPr>
              <a:t> 1.         What strategies are being implemented at each level of analysis to change the oppressive power relations? </a:t>
            </a:r>
          </a:p>
          <a:p>
            <a:pPr eaLnBrk="1" hangingPunct="1">
              <a:spcBef>
                <a:spcPts val="0"/>
              </a:spcBef>
              <a:spcAft>
                <a:spcPts val="200"/>
              </a:spcAft>
              <a:buNone/>
              <a:defRPr/>
            </a:pPr>
            <a:r>
              <a:rPr lang="en-US" sz="1800" b="0" dirty="0">
                <a:effectLst/>
                <a:ea typeface="+mn-ea"/>
                <a:cs typeface="+mn-cs"/>
              </a:rPr>
              <a:t> </a:t>
            </a:r>
            <a:r>
              <a:rPr lang="en-US" sz="1800" b="0" i="1" dirty="0">
                <a:effectLst/>
                <a:ea typeface="+mn-ea"/>
                <a:cs typeface="+mn-cs"/>
              </a:rPr>
              <a:t>What are the formal and informal strategies people use to resist oppression and pursue liberation? These may be naturally occurring processes or generated by a planned intervention. If you are studying a social phenomenon, there may be resistance processes taking place in the environment </a:t>
            </a:r>
            <a:r>
              <a:rPr lang="en-US" sz="1800" b="0" i="1" dirty="0" smtClean="0">
                <a:effectLst/>
                <a:ea typeface="+mn-ea"/>
                <a:cs typeface="+mn-cs"/>
              </a:rPr>
              <a:t>already.</a:t>
            </a:r>
            <a:endParaRPr lang="en-US" sz="1800" b="0" i="1" dirty="0">
              <a:effectLst/>
              <a:ea typeface="+mn-ea"/>
              <a:cs typeface="+mn-cs"/>
            </a:endParaRPr>
          </a:p>
          <a:p>
            <a:pPr eaLnBrk="1" hangingPunct="1">
              <a:spcBef>
                <a:spcPts val="0"/>
              </a:spcBef>
              <a:spcAft>
                <a:spcPts val="200"/>
              </a:spcAft>
              <a:buNone/>
              <a:defRPr/>
            </a:pPr>
            <a:r>
              <a:rPr lang="en-US" sz="1800" b="0" i="1" dirty="0">
                <a:effectLst/>
                <a:ea typeface="+mn-ea"/>
                <a:cs typeface="+mn-cs"/>
              </a:rPr>
              <a:t> </a:t>
            </a:r>
            <a:r>
              <a:rPr lang="en-US" sz="1800" b="0" dirty="0">
                <a:effectLst/>
                <a:ea typeface="+mn-ea"/>
                <a:cs typeface="+mn-cs"/>
              </a:rPr>
              <a:t>2.         What inhibiting and facilitative factors influence the strategies and change processes discussed in question 1 above? </a:t>
            </a:r>
          </a:p>
          <a:p>
            <a:pPr eaLnBrk="1" hangingPunct="1">
              <a:spcBef>
                <a:spcPts val="0"/>
              </a:spcBef>
              <a:spcAft>
                <a:spcPts val="200"/>
              </a:spcAft>
              <a:buNone/>
              <a:defRPr/>
            </a:pPr>
            <a:r>
              <a:rPr lang="en-US" sz="1800" b="0" dirty="0">
                <a:effectLst/>
                <a:ea typeface="+mn-ea"/>
                <a:cs typeface="+mn-cs"/>
              </a:rPr>
              <a:t> Here we would like to know what factors help or hinder strategies to empower and liberate individuals and groups. What kinds of conditions enable people and groups to resist? What circumstances block the development of consciousness and empowerment actions?</a:t>
            </a:r>
            <a:endParaRPr lang="en-US" sz="1800" b="0" i="1" dirty="0">
              <a:effectLst/>
              <a:ea typeface="+mn-ea"/>
              <a:cs typeface="+mn-cs"/>
            </a:endParaRPr>
          </a:p>
          <a:p>
            <a:pPr eaLnBrk="1" hangingPunct="1">
              <a:spcBef>
                <a:spcPts val="0"/>
              </a:spcBef>
              <a:spcAft>
                <a:spcPts val="200"/>
              </a:spcAft>
              <a:buNone/>
              <a:defRPr/>
            </a:pPr>
            <a:r>
              <a:rPr lang="en-US" sz="1800" b="0" i="1" dirty="0">
                <a:effectLst/>
                <a:ea typeface="+mn-ea"/>
                <a:cs typeface="+mn-cs"/>
              </a:rPr>
              <a:t> </a:t>
            </a:r>
            <a:r>
              <a:rPr lang="en-US" sz="1800" b="0" dirty="0">
                <a:effectLst/>
                <a:ea typeface="+mn-ea"/>
                <a:cs typeface="+mn-cs"/>
              </a:rPr>
              <a:t>3.         What tactics are used to strengthen the facilitative factors and to reduce the inhibiting factors?</a:t>
            </a:r>
            <a:endParaRPr lang="en-US" sz="1800" b="0" i="1" dirty="0">
              <a:effectLst/>
              <a:ea typeface="+mn-ea"/>
              <a:cs typeface="+mn-cs"/>
            </a:endParaRPr>
          </a:p>
          <a:p>
            <a:pPr eaLnBrk="1" hangingPunct="1">
              <a:spcBef>
                <a:spcPts val="0"/>
              </a:spcBef>
              <a:spcAft>
                <a:spcPts val="200"/>
              </a:spcAft>
              <a:buNone/>
              <a:defRPr/>
            </a:pPr>
            <a:r>
              <a:rPr lang="en-US" sz="1800" b="0" i="1" dirty="0">
                <a:effectLst/>
                <a:ea typeface="+mn-ea"/>
                <a:cs typeface="+mn-cs"/>
              </a:rPr>
              <a:t> Once you have identified inhibiting and facilitative factors, we would like to know what tactics individuals and groups use to address them. How do they overcome barriers? How do they reinforce positive directions toward liberation?</a:t>
            </a:r>
          </a:p>
        </p:txBody>
      </p:sp>
    </p:spTree>
    <p:extLst>
      <p:ext uri="{BB962C8B-B14F-4D97-AF65-F5344CB8AC3E}">
        <p14:creationId xmlns:p14="http://schemas.microsoft.com/office/powerpoint/2010/main" val="839459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228600" y="0"/>
            <a:ext cx="8510588" cy="609600"/>
          </a:xfrm>
        </p:spPr>
        <p:txBody>
          <a:bodyPr>
            <a:normAutofit fontScale="90000"/>
          </a:bodyPr>
          <a:lstStyle/>
          <a:p>
            <a:pPr eaLnBrk="1" hangingPunct="1">
              <a:defRPr/>
            </a:pPr>
            <a:r>
              <a:rPr lang="en-US" sz="4000" b="1" dirty="0">
                <a:ea typeface="+mj-ea"/>
                <a:cs typeface="+mj-cs"/>
              </a:rPr>
              <a:t>Questions related to wellness</a:t>
            </a:r>
          </a:p>
        </p:txBody>
      </p:sp>
      <p:sp>
        <p:nvSpPr>
          <p:cNvPr id="13315" name="Rectangle 3"/>
          <p:cNvSpPr>
            <a:spLocks noGrp="1" noRot="1" noChangeArrowheads="1"/>
          </p:cNvSpPr>
          <p:nvPr>
            <p:ph idx="1"/>
          </p:nvPr>
        </p:nvSpPr>
        <p:spPr>
          <a:xfrm>
            <a:off x="76200" y="609600"/>
            <a:ext cx="8915400" cy="6248400"/>
          </a:xfrm>
        </p:spPr>
        <p:txBody>
          <a:bodyPr>
            <a:noAutofit/>
          </a:bodyPr>
          <a:lstStyle/>
          <a:p>
            <a:pPr eaLnBrk="1" hangingPunct="1">
              <a:lnSpc>
                <a:spcPct val="110000"/>
              </a:lnSpc>
              <a:spcBef>
                <a:spcPts val="0"/>
              </a:spcBef>
              <a:spcAft>
                <a:spcPts val="200"/>
              </a:spcAft>
              <a:buSzPct val="100000"/>
              <a:buFont typeface="+mj-lt"/>
              <a:buAutoNum type="arabicPeriod"/>
              <a:defRPr/>
            </a:pPr>
            <a:r>
              <a:rPr lang="en-US" sz="1850" b="0" dirty="0" smtClean="0">
                <a:latin typeface="Times New Roman" charset="0"/>
                <a:ea typeface="Times New Roman" charset="0"/>
                <a:cs typeface="Times New Roman" charset="0"/>
              </a:rPr>
              <a:t>What is </a:t>
            </a:r>
            <a:r>
              <a:rPr lang="en-US" sz="1850" b="0" dirty="0">
                <a:latin typeface="Times New Roman" charset="0"/>
                <a:ea typeface="Times New Roman" charset="0"/>
                <a:cs typeface="Times New Roman" charset="0"/>
              </a:rPr>
              <a:t>the ideal outcome of your </a:t>
            </a:r>
            <a:r>
              <a:rPr lang="en-US" sz="1850" b="0">
                <a:latin typeface="Times New Roman" charset="0"/>
                <a:ea typeface="Times New Roman" charset="0"/>
                <a:cs typeface="Times New Roman" charset="0"/>
              </a:rPr>
              <a:t>overall </a:t>
            </a:r>
            <a:r>
              <a:rPr lang="en-US" sz="1850" b="0" smtClean="0">
                <a:latin typeface="Times New Roman" charset="0"/>
                <a:ea typeface="Times New Roman" charset="0"/>
                <a:cs typeface="Times New Roman" charset="0"/>
              </a:rPr>
              <a:t>strategy </a:t>
            </a:r>
            <a:r>
              <a:rPr lang="en-US" sz="1850" b="0" dirty="0">
                <a:latin typeface="Times New Roman" charset="0"/>
                <a:ea typeface="Times New Roman" charset="0"/>
                <a:cs typeface="Times New Roman" charset="0"/>
              </a:rPr>
              <a:t>in terms of power </a:t>
            </a:r>
            <a:r>
              <a:rPr lang="en-US" sz="1850" b="0" dirty="0" smtClean="0">
                <a:latin typeface="Times New Roman" charset="0"/>
                <a:ea typeface="Times New Roman" charset="0"/>
                <a:cs typeface="Times New Roman" charset="0"/>
              </a:rPr>
              <a:t>relations? Here </a:t>
            </a:r>
            <a:r>
              <a:rPr lang="en-US" sz="1850" b="0" dirty="0">
                <a:latin typeface="Times New Roman" charset="0"/>
                <a:ea typeface="Times New Roman" charset="0"/>
                <a:cs typeface="Times New Roman" charset="0"/>
              </a:rPr>
              <a:t>we are interested in the desirable outcomes you would have wished for an individual or community. As a researcher, what do you consider the ideal outcomes of empowering and liberation processes? </a:t>
            </a:r>
            <a:endParaRPr lang="en-US" sz="1850" b="0" dirty="0" smtClean="0">
              <a:latin typeface="Times New Roman" charset="0"/>
              <a:ea typeface="Times New Roman" charset="0"/>
              <a:cs typeface="Times New Roman" charset="0"/>
            </a:endParaRPr>
          </a:p>
          <a:p>
            <a:pPr eaLnBrk="1" hangingPunct="1">
              <a:lnSpc>
                <a:spcPct val="110000"/>
              </a:lnSpc>
              <a:spcBef>
                <a:spcPts val="0"/>
              </a:spcBef>
              <a:spcAft>
                <a:spcPts val="200"/>
              </a:spcAft>
              <a:buSzPct val="100000"/>
              <a:buFont typeface="+mj-lt"/>
              <a:buAutoNum type="arabicPeriod"/>
              <a:defRPr/>
            </a:pPr>
            <a:r>
              <a:rPr lang="en-US" sz="1850" b="0" dirty="0" smtClean="0">
                <a:latin typeface="Times New Roman" charset="0"/>
                <a:ea typeface="Times New Roman" charset="0"/>
                <a:cs typeface="Times New Roman" charset="0"/>
              </a:rPr>
              <a:t>What </a:t>
            </a:r>
            <a:r>
              <a:rPr lang="en-US" sz="1850" b="0" dirty="0">
                <a:latin typeface="Times New Roman" charset="0"/>
                <a:ea typeface="Times New Roman" charset="0"/>
                <a:cs typeface="Times New Roman" charset="0"/>
              </a:rPr>
              <a:t>was the expected immediate outcome of your tactics in terms of power relations? </a:t>
            </a:r>
            <a:r>
              <a:rPr lang="en-US" sz="1850" b="0" dirty="0" smtClean="0">
                <a:latin typeface="Times New Roman" charset="0"/>
                <a:ea typeface="Times New Roman" charset="0"/>
                <a:cs typeface="Times New Roman" charset="0"/>
              </a:rPr>
              <a:t> We </a:t>
            </a:r>
            <a:r>
              <a:rPr lang="en-US" sz="1850" b="0" dirty="0">
                <a:latin typeface="Times New Roman" charset="0"/>
                <a:ea typeface="Times New Roman" charset="0"/>
                <a:cs typeface="Times New Roman" charset="0"/>
              </a:rPr>
              <a:t>distinguish between ideal and expected outcomes. Whereas the former refers to the best ideal scenario, the latter refers to your more realistic expectations of what can be achieved under the existing circumstances. </a:t>
            </a:r>
            <a:endParaRPr lang="en-US" sz="1850" b="0" dirty="0" smtClean="0">
              <a:latin typeface="Times New Roman" charset="0"/>
              <a:ea typeface="Times New Roman" charset="0"/>
              <a:cs typeface="Times New Roman" charset="0"/>
            </a:endParaRPr>
          </a:p>
          <a:p>
            <a:pPr eaLnBrk="1" hangingPunct="1">
              <a:lnSpc>
                <a:spcPct val="110000"/>
              </a:lnSpc>
              <a:spcBef>
                <a:spcPts val="0"/>
              </a:spcBef>
              <a:spcAft>
                <a:spcPts val="200"/>
              </a:spcAft>
              <a:buSzPct val="100000"/>
              <a:buFont typeface="+mj-lt"/>
              <a:buAutoNum type="arabicPeriod"/>
              <a:defRPr/>
            </a:pPr>
            <a:r>
              <a:rPr lang="en-US" sz="1850" b="0" dirty="0" smtClean="0">
                <a:latin typeface="Times New Roman" charset="0"/>
                <a:ea typeface="Times New Roman" charset="0"/>
                <a:cs typeface="Times New Roman" charset="0"/>
              </a:rPr>
              <a:t>What </a:t>
            </a:r>
            <a:r>
              <a:rPr lang="en-US" sz="1850" b="0" dirty="0">
                <a:latin typeface="Times New Roman" charset="0"/>
                <a:ea typeface="Times New Roman" charset="0"/>
                <a:cs typeface="Times New Roman" charset="0"/>
              </a:rPr>
              <a:t>were the obtained or actual outcomes of your tactics in terms of power relations</a:t>
            </a:r>
            <a:r>
              <a:rPr lang="en-US" sz="1850" b="0" dirty="0" smtClean="0">
                <a:latin typeface="Times New Roman" charset="0"/>
                <a:ea typeface="Times New Roman" charset="0"/>
                <a:cs typeface="Times New Roman" charset="0"/>
              </a:rPr>
              <a:t>? Looking </a:t>
            </a:r>
            <a:r>
              <a:rPr lang="en-US" sz="1850" b="0" dirty="0">
                <a:latin typeface="Times New Roman" charset="0"/>
                <a:ea typeface="Times New Roman" charset="0"/>
                <a:cs typeface="Times New Roman" charset="0"/>
              </a:rPr>
              <a:t>at natural and/or planned change processes, what were the actual outcomes for the people involved? Did they last? If so, for how long did the effects last? Was there an improvement in terms of wellness because of power equalization across people, groups, communities, </a:t>
            </a:r>
            <a:r>
              <a:rPr lang="en-US" sz="1850" b="0" dirty="0" smtClean="0">
                <a:latin typeface="Times New Roman" charset="0"/>
                <a:ea typeface="Times New Roman" charset="0"/>
                <a:cs typeface="Times New Roman" charset="0"/>
              </a:rPr>
              <a:t>nations?</a:t>
            </a:r>
          </a:p>
          <a:p>
            <a:pPr eaLnBrk="1" hangingPunct="1">
              <a:lnSpc>
                <a:spcPct val="110000"/>
              </a:lnSpc>
              <a:spcBef>
                <a:spcPts val="0"/>
              </a:spcBef>
              <a:spcAft>
                <a:spcPts val="200"/>
              </a:spcAft>
              <a:buSzPct val="100000"/>
              <a:buFont typeface="+mj-lt"/>
              <a:buAutoNum type="arabicPeriod"/>
              <a:defRPr/>
            </a:pPr>
            <a:r>
              <a:rPr lang="en-US" sz="1850" b="0" dirty="0" smtClean="0">
                <a:latin typeface="Times New Roman" charset="0"/>
                <a:ea typeface="Times New Roman" charset="0"/>
                <a:cs typeface="Times New Roman" charset="0"/>
              </a:rPr>
              <a:t>How </a:t>
            </a:r>
            <a:r>
              <a:rPr lang="en-US" sz="1850" b="0" dirty="0">
                <a:latin typeface="Times New Roman" charset="0"/>
                <a:ea typeface="Times New Roman" charset="0"/>
                <a:cs typeface="Times New Roman" charset="0"/>
              </a:rPr>
              <a:t>do you explain the outcomes</a:t>
            </a:r>
            <a:r>
              <a:rPr lang="en-US" sz="1850" b="0" dirty="0" smtClean="0">
                <a:latin typeface="Times New Roman" charset="0"/>
                <a:ea typeface="Times New Roman" charset="0"/>
                <a:cs typeface="Times New Roman" charset="0"/>
              </a:rPr>
              <a:t>? Here </a:t>
            </a:r>
            <a:r>
              <a:rPr lang="en-US" sz="1850" b="0" dirty="0">
                <a:latin typeface="Times New Roman" charset="0"/>
                <a:ea typeface="Times New Roman" charset="0"/>
                <a:cs typeface="Times New Roman" charset="0"/>
              </a:rPr>
              <a:t>we want to know how you explain potential gaps between actual and ideal or expected outcomes. What is your theory for explaining how wellness is or is not achieved at the various levels of analysis? Is it possible that wellness is easier to achieve at the lower levels of analysis (micro and </a:t>
            </a:r>
            <a:r>
              <a:rPr lang="en-US" sz="1850" b="0" dirty="0" err="1">
                <a:latin typeface="Times New Roman" charset="0"/>
                <a:ea typeface="Times New Roman" charset="0"/>
                <a:cs typeface="Times New Roman" charset="0"/>
              </a:rPr>
              <a:t>meso</a:t>
            </a:r>
            <a:r>
              <a:rPr lang="en-US" sz="1850" b="0" dirty="0">
                <a:latin typeface="Times New Roman" charset="0"/>
                <a:ea typeface="Times New Roman" charset="0"/>
                <a:cs typeface="Times New Roman" charset="0"/>
              </a:rPr>
              <a:t>) than at higher levels (macro)? How does power equalization affect wellness at various levels of analysis?</a:t>
            </a:r>
          </a:p>
        </p:txBody>
      </p:sp>
    </p:spTree>
    <p:extLst>
      <p:ext uri="{BB962C8B-B14F-4D97-AF65-F5344CB8AC3E}">
        <p14:creationId xmlns:p14="http://schemas.microsoft.com/office/powerpoint/2010/main" val="19823277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5938" name="Rectangle 2"/>
          <p:cNvSpPr>
            <a:spLocks noGrp="1" noChangeArrowheads="1"/>
          </p:cNvSpPr>
          <p:nvPr>
            <p:ph type="title" idx="4294967295"/>
          </p:nvPr>
        </p:nvSpPr>
        <p:spPr>
          <a:xfrm>
            <a:off x="304800" y="76200"/>
            <a:ext cx="8534400" cy="685800"/>
          </a:xfrm>
        </p:spPr>
        <p:txBody>
          <a:bodyPr/>
          <a:lstStyle/>
          <a:p>
            <a:pPr eaLnBrk="1" hangingPunct="1"/>
            <a:r>
              <a:rPr lang="en-US" altLang="x-none" sz="2400" b="1" dirty="0" smtClean="0"/>
              <a:t>Example of Application: Comprehensive </a:t>
            </a:r>
            <a:r>
              <a:rPr lang="en-US" altLang="x-none" sz="2400" b="1" dirty="0"/>
              <a:t>Model for Action Research </a:t>
            </a:r>
            <a:r>
              <a:rPr lang="en-US" altLang="x-none" sz="2400" b="1" dirty="0" smtClean="0"/>
              <a:t>on </a:t>
            </a:r>
            <a:r>
              <a:rPr lang="en-US" altLang="x-none" sz="2400" b="1" dirty="0"/>
              <a:t>M</a:t>
            </a:r>
            <a:r>
              <a:rPr lang="en-US" altLang="x-none" sz="2400" b="1" dirty="0" smtClean="0"/>
              <a:t>igrant </a:t>
            </a:r>
            <a:r>
              <a:rPr lang="en-US" altLang="x-none" sz="2400" b="1" dirty="0"/>
              <a:t>Communities: </a:t>
            </a:r>
            <a:r>
              <a:rPr lang="en-US" altLang="x-none" sz="2400" b="1" u="sng" dirty="0"/>
              <a:t>Socio-cultural Context</a:t>
            </a:r>
            <a:endParaRPr lang="en-US" altLang="x-none" u="sng" dirty="0"/>
          </a:p>
        </p:txBody>
      </p:sp>
      <p:sp>
        <p:nvSpPr>
          <p:cNvPr id="41987"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6"/>
          <p:cNvSpPr>
            <a:spLocks noChangeShapeType="1"/>
          </p:cNvSpPr>
          <p:nvPr/>
        </p:nvSpPr>
        <p:spPr bwMode="auto">
          <a:xfrm flipV="1">
            <a:off x="8458200" y="1600200"/>
            <a:ext cx="533400" cy="140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7"/>
          <p:cNvSpPr>
            <a:spLocks noChangeShapeType="1"/>
          </p:cNvSpPr>
          <p:nvPr/>
        </p:nvSpPr>
        <p:spPr bwMode="auto">
          <a:xfrm flipV="1">
            <a:off x="8458200" y="4648200"/>
            <a:ext cx="533400" cy="2209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8"/>
          <p:cNvSpPr>
            <a:spLocks noChangeShapeType="1"/>
          </p:cNvSpPr>
          <p:nvPr/>
        </p:nvSpPr>
        <p:spPr bwMode="auto">
          <a:xfrm flipV="1">
            <a:off x="3124200" y="1905000"/>
            <a:ext cx="571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7" name="Line 13"/>
          <p:cNvSpPr>
            <a:spLocks noChangeShapeType="1"/>
          </p:cNvSpPr>
          <p:nvPr/>
        </p:nvSpPr>
        <p:spPr bwMode="auto">
          <a:xfrm flipV="1">
            <a:off x="3581400" y="1524000"/>
            <a:ext cx="5362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14"/>
          <p:cNvSpPr>
            <a:spLocks noChangeShapeType="1"/>
          </p:cNvSpPr>
          <p:nvPr/>
        </p:nvSpPr>
        <p:spPr bwMode="auto">
          <a:xfrm>
            <a:off x="2743200" y="2209800"/>
            <a:ext cx="6013450" cy="79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15"/>
          <p:cNvSpPr>
            <a:spLocks noChangeShapeType="1"/>
          </p:cNvSpPr>
          <p:nvPr/>
        </p:nvSpPr>
        <p:spPr bwMode="auto">
          <a:xfrm flipV="1">
            <a:off x="2209800" y="2590800"/>
            <a:ext cx="6408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Rectangle 18"/>
          <p:cNvSpPr>
            <a:spLocks noChangeArrowheads="1"/>
          </p:cNvSpPr>
          <p:nvPr/>
        </p:nvSpPr>
        <p:spPr bwMode="auto">
          <a:xfrm>
            <a:off x="0" y="762000"/>
            <a:ext cx="9144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b="1" dirty="0">
                <a:latin typeface="Times New Roman" charset="0"/>
              </a:rPr>
              <a:t>Consequence or stage of empowerment/wellness:         Oppression	Liberation/Empowerment        Wellness</a:t>
            </a:r>
          </a:p>
          <a:p>
            <a:r>
              <a:rPr kumimoji="1" lang="en-US" altLang="x-none" sz="1400" b="1" dirty="0">
                <a:latin typeface="Times New Roman" charset="0"/>
              </a:rPr>
              <a:t>			           	           (state)	          (process)	     (outcome)</a:t>
            </a:r>
          </a:p>
          <a:p>
            <a:endParaRPr kumimoji="1" lang="en-US" altLang="x-none" sz="1400" b="1" dirty="0">
              <a:latin typeface="Times New Roman" charset="0"/>
            </a:endParaRPr>
          </a:p>
          <a:p>
            <a:r>
              <a:rPr kumimoji="1" lang="en-US" altLang="x-none" sz="1400" b="1" dirty="0">
                <a:latin typeface="Times New Roman" charset="0"/>
              </a:rPr>
              <a:t>Domain of		        Political:    	</a:t>
            </a:r>
          </a:p>
          <a:p>
            <a:r>
              <a:rPr kumimoji="1" lang="en-US" altLang="x-none" sz="1400" b="1" dirty="0">
                <a:latin typeface="Times New Roman" charset="0"/>
              </a:rPr>
              <a:t>Environment/Capital:</a:t>
            </a:r>
            <a:endParaRPr kumimoji="1" lang="en-US" altLang="x-none" sz="1400" dirty="0">
              <a:solidFill>
                <a:srgbClr val="FFFF00"/>
              </a:solidFill>
              <a:latin typeface="Times New Roman" charset="0"/>
            </a:endParaRPr>
          </a:p>
          <a:p>
            <a:r>
              <a:rPr kumimoji="1" lang="en-US" altLang="x-none" sz="1400" b="1" dirty="0">
                <a:latin typeface="Times New Roman" charset="0"/>
              </a:rPr>
              <a:t>		Economic:</a:t>
            </a:r>
            <a:endParaRPr kumimoji="1" lang="en-US" altLang="x-none" sz="1400" b="1" dirty="0">
              <a:solidFill>
                <a:srgbClr val="FFFF00"/>
              </a:solidFill>
              <a:latin typeface="Times New Roman" charset="0"/>
            </a:endParaRPr>
          </a:p>
          <a:p>
            <a:r>
              <a:rPr kumimoji="1" lang="en-US" altLang="x-none" sz="1400" dirty="0">
                <a:solidFill>
                  <a:srgbClr val="FFFF00"/>
                </a:solidFill>
                <a:latin typeface="Times New Roman" charset="0"/>
              </a:rPr>
              <a:t/>
            </a:r>
            <a:br>
              <a:rPr kumimoji="1" lang="en-US" altLang="x-none" sz="1400" dirty="0">
                <a:solidFill>
                  <a:srgbClr val="FFFF00"/>
                </a:solidFill>
                <a:latin typeface="Times New Roman" charset="0"/>
              </a:rPr>
            </a:br>
            <a:r>
              <a:rPr kumimoji="1" lang="en-US" altLang="x-none" sz="800" b="1" dirty="0">
                <a:latin typeface="Times New Roman" charset="0"/>
              </a:rPr>
              <a:t>	</a:t>
            </a:r>
            <a:r>
              <a:rPr kumimoji="1" lang="en-US" altLang="x-none" sz="1400" b="1" dirty="0">
                <a:latin typeface="Times New Roman" charset="0"/>
              </a:rPr>
              <a:t>               Physical:</a:t>
            </a:r>
            <a:endParaRPr kumimoji="1" lang="en-US" altLang="x-none" sz="1400" dirty="0">
              <a:solidFill>
                <a:srgbClr val="FFFF00"/>
              </a:solidFill>
              <a:latin typeface="Times New Roman" charset="0"/>
            </a:endParaRPr>
          </a:p>
          <a:p>
            <a:r>
              <a:rPr kumimoji="1" lang="en-US" altLang="x-none" sz="1400" b="1" dirty="0">
                <a:latin typeface="Times New Roman" charset="0"/>
              </a:rPr>
              <a:t>Level of Analysis/</a:t>
            </a:r>
          </a:p>
          <a:p>
            <a:r>
              <a:rPr kumimoji="1" lang="en-US" altLang="x-none" sz="1400" b="1" dirty="0">
                <a:latin typeface="Times New Roman" charset="0"/>
              </a:rPr>
              <a:t>Intervention:     Socio-cultural:</a:t>
            </a:r>
          </a:p>
        </p:txBody>
      </p:sp>
      <p:grpSp>
        <p:nvGrpSpPr>
          <p:cNvPr id="42003" name="Group 19"/>
          <p:cNvGrpSpPr>
            <a:grpSpLocks/>
          </p:cNvGrpSpPr>
          <p:nvPr/>
        </p:nvGrpSpPr>
        <p:grpSpPr bwMode="auto">
          <a:xfrm>
            <a:off x="0" y="2962275"/>
            <a:ext cx="8458200" cy="3895725"/>
            <a:chOff x="-3" y="2395"/>
            <a:chExt cx="5303" cy="2598"/>
          </a:xfrm>
        </p:grpSpPr>
        <p:grpSp>
          <p:nvGrpSpPr>
            <p:cNvPr id="42004" name="Group 20"/>
            <p:cNvGrpSpPr>
              <a:grpSpLocks/>
            </p:cNvGrpSpPr>
            <p:nvPr/>
          </p:nvGrpSpPr>
          <p:grpSpPr bwMode="auto">
            <a:xfrm>
              <a:off x="0" y="2398"/>
              <a:ext cx="5297" cy="2592"/>
              <a:chOff x="0" y="2398"/>
              <a:chExt cx="5297" cy="2592"/>
            </a:xfrm>
          </p:grpSpPr>
          <p:grpSp>
            <p:nvGrpSpPr>
              <p:cNvPr id="42006" name="Group 21"/>
              <p:cNvGrpSpPr>
                <a:grpSpLocks/>
              </p:cNvGrpSpPr>
              <p:nvPr/>
            </p:nvGrpSpPr>
            <p:grpSpPr bwMode="auto">
              <a:xfrm>
                <a:off x="0" y="2398"/>
                <a:ext cx="1077" cy="960"/>
                <a:chOff x="0" y="2398"/>
                <a:chExt cx="1077" cy="960"/>
              </a:xfrm>
            </p:grpSpPr>
            <p:sp>
              <p:nvSpPr>
                <p:cNvPr id="42040" name="Rectangle 22"/>
                <p:cNvSpPr>
                  <a:spLocks noChangeArrowheads="1"/>
                </p:cNvSpPr>
                <p:nvPr/>
              </p:nvSpPr>
              <p:spPr bwMode="auto">
                <a:xfrm>
                  <a:off x="43" y="2398"/>
                  <a:ext cx="991"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a:latin typeface="Times New Roman" charset="0"/>
                    </a:rPr>
                    <a:t>Macro/ Collective/ Structural/ Community</a:t>
                  </a:r>
                </a:p>
              </p:txBody>
            </p:sp>
            <p:sp>
              <p:nvSpPr>
                <p:cNvPr id="42041"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07" name="Group 24"/>
              <p:cNvGrpSpPr>
                <a:grpSpLocks/>
              </p:cNvGrpSpPr>
              <p:nvPr/>
            </p:nvGrpSpPr>
            <p:grpSpPr bwMode="auto">
              <a:xfrm>
                <a:off x="1077" y="2398"/>
                <a:ext cx="1434" cy="960"/>
                <a:chOff x="1077" y="2398"/>
                <a:chExt cx="1434" cy="960"/>
              </a:xfrm>
            </p:grpSpPr>
            <p:sp>
              <p:nvSpPr>
                <p:cNvPr id="42038" name="Rectangle 25"/>
                <p:cNvSpPr>
                  <a:spLocks noChangeArrowheads="1"/>
                </p:cNvSpPr>
                <p:nvPr/>
              </p:nvSpPr>
              <p:spPr bwMode="auto">
                <a:xfrm>
                  <a:off x="1120" y="2398"/>
                  <a:ext cx="1348"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oppressive influences of both original and host cultures; help solve social problems in </a:t>
                  </a:r>
                  <a:r>
                    <a:rPr kumimoji="1" lang="en-US" altLang="x-none" sz="1400" dirty="0" smtClean="0">
                      <a:latin typeface="Times New Roman" charset="0"/>
                    </a:rPr>
                    <a:t>regions </a:t>
                  </a:r>
                  <a:r>
                    <a:rPr kumimoji="1" lang="en-US" altLang="x-none" sz="1400" dirty="0">
                      <a:latin typeface="Times New Roman" charset="0"/>
                    </a:rPr>
                    <a:t>of origin that contribute to immigration</a:t>
                  </a:r>
                </a:p>
                <a:p>
                  <a:endParaRPr kumimoji="1" lang="en-US" altLang="x-none" sz="1400" dirty="0">
                    <a:latin typeface="Times New Roman" charset="0"/>
                  </a:endParaRPr>
                </a:p>
              </p:txBody>
            </p:sp>
            <p:sp>
              <p:nvSpPr>
                <p:cNvPr id="42039"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08" name="Group 27"/>
              <p:cNvGrpSpPr>
                <a:grpSpLocks/>
              </p:cNvGrpSpPr>
              <p:nvPr/>
            </p:nvGrpSpPr>
            <p:grpSpPr bwMode="auto">
              <a:xfrm>
                <a:off x="2511" y="2398"/>
                <a:ext cx="1378" cy="960"/>
                <a:chOff x="2511" y="2398"/>
                <a:chExt cx="1378" cy="960"/>
              </a:xfrm>
            </p:grpSpPr>
            <p:sp>
              <p:nvSpPr>
                <p:cNvPr id="42036" name="Rectangle 28"/>
                <p:cNvSpPr>
                  <a:spLocks noChangeArrowheads="1"/>
                </p:cNvSpPr>
                <p:nvPr/>
              </p:nvSpPr>
              <p:spPr bwMode="auto">
                <a:xfrm>
                  <a:off x="2554" y="2398"/>
                  <a:ext cx="129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societal processes, structures &amp; policies promoting organizing &amp; participation by migrants &amp; acceptance &amp; inclusion by host communities</a:t>
                  </a:r>
                </a:p>
              </p:txBody>
            </p:sp>
            <p:sp>
              <p:nvSpPr>
                <p:cNvPr id="42037"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09" name="Group 30"/>
              <p:cNvGrpSpPr>
                <a:grpSpLocks/>
              </p:cNvGrpSpPr>
              <p:nvPr/>
            </p:nvGrpSpPr>
            <p:grpSpPr bwMode="auto">
              <a:xfrm>
                <a:off x="3889" y="2398"/>
                <a:ext cx="1408" cy="960"/>
                <a:chOff x="3889" y="2398"/>
                <a:chExt cx="1408" cy="960"/>
              </a:xfrm>
            </p:grpSpPr>
            <p:sp>
              <p:nvSpPr>
                <p:cNvPr id="42034" name="Rectangle 31"/>
                <p:cNvSpPr>
                  <a:spLocks noChangeArrowheads="1"/>
                </p:cNvSpPr>
                <p:nvPr/>
              </p:nvSpPr>
              <p:spPr bwMode="auto">
                <a:xfrm>
                  <a:off x="3932" y="2398"/>
                  <a:ext cx="132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policies &amp; other macro variables affecting migrant community wellness (</a:t>
                  </a:r>
                  <a:r>
                    <a:rPr kumimoji="1" lang="en-US" altLang="x-none" sz="1300" dirty="0" err="1">
                      <a:latin typeface="Times New Roman" charset="0"/>
                    </a:rPr>
                    <a:t>eg</a:t>
                  </a:r>
                  <a:r>
                    <a:rPr kumimoji="1" lang="en-US" altLang="x-none" sz="1300" dirty="0">
                      <a:latin typeface="Times New Roman" charset="0"/>
                    </a:rPr>
                    <a:t>, places &amp; </a:t>
                  </a:r>
                  <a:r>
                    <a:rPr kumimoji="1" lang="en-US" altLang="x-none" sz="1300" dirty="0" err="1">
                      <a:latin typeface="Times New Roman" charset="0"/>
                    </a:rPr>
                    <a:t>accomodations</a:t>
                  </a:r>
                  <a:r>
                    <a:rPr kumimoji="1" lang="en-US" altLang="x-none" sz="1300" dirty="0">
                      <a:latin typeface="Times New Roman" charset="0"/>
                    </a:rPr>
                    <a:t> for religious &amp; other cultural practices)</a:t>
                  </a:r>
                </a:p>
              </p:txBody>
            </p:sp>
            <p:sp>
              <p:nvSpPr>
                <p:cNvPr id="42035"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0" name="Group 33"/>
              <p:cNvGrpSpPr>
                <a:grpSpLocks/>
              </p:cNvGrpSpPr>
              <p:nvPr/>
            </p:nvGrpSpPr>
            <p:grpSpPr bwMode="auto">
              <a:xfrm>
                <a:off x="0" y="3358"/>
                <a:ext cx="1077" cy="768"/>
                <a:chOff x="0" y="3358"/>
                <a:chExt cx="1077" cy="768"/>
              </a:xfrm>
            </p:grpSpPr>
            <p:sp>
              <p:nvSpPr>
                <p:cNvPr id="42032" name="Rectangle 34"/>
                <p:cNvSpPr>
                  <a:spLocks noChangeArrowheads="1"/>
                </p:cNvSpPr>
                <p:nvPr/>
              </p:nvSpPr>
              <p:spPr bwMode="auto">
                <a:xfrm>
                  <a:off x="43" y="3358"/>
                  <a:ext cx="991"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err="1">
                      <a:latin typeface="Times New Roman" charset="0"/>
                    </a:rPr>
                    <a:t>Meso</a:t>
                  </a:r>
                  <a:r>
                    <a:rPr kumimoji="1" lang="en-US" altLang="x-none" sz="1800" dirty="0">
                      <a:latin typeface="Times New Roman" charset="0"/>
                    </a:rPr>
                    <a:t>/</a:t>
                  </a:r>
                </a:p>
                <a:p>
                  <a:r>
                    <a:rPr kumimoji="1" lang="en-US" altLang="x-none" sz="1800" dirty="0">
                      <a:latin typeface="Times New Roman" charset="0"/>
                    </a:rPr>
                    <a:t>Organizational Group/</a:t>
                  </a:r>
                </a:p>
                <a:p>
                  <a:r>
                    <a:rPr kumimoji="1" lang="en-US" altLang="x-none" sz="1800" dirty="0">
                      <a:latin typeface="Times New Roman" charset="0"/>
                    </a:rPr>
                    <a:t>Relational</a:t>
                  </a:r>
                </a:p>
              </p:txBody>
            </p:sp>
            <p:sp>
              <p:nvSpPr>
                <p:cNvPr id="42033"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1" name="Group 36"/>
              <p:cNvGrpSpPr>
                <a:grpSpLocks/>
              </p:cNvGrpSpPr>
              <p:nvPr/>
            </p:nvGrpSpPr>
            <p:grpSpPr bwMode="auto">
              <a:xfrm>
                <a:off x="1077" y="3358"/>
                <a:ext cx="1434" cy="768"/>
                <a:chOff x="1077" y="3358"/>
                <a:chExt cx="1434" cy="768"/>
              </a:xfrm>
            </p:grpSpPr>
            <p:sp>
              <p:nvSpPr>
                <p:cNvPr id="42030" name="Rectangle 37"/>
                <p:cNvSpPr>
                  <a:spLocks noChangeArrowheads="1"/>
                </p:cNvSpPr>
                <p:nvPr/>
              </p:nvSpPr>
              <p:spPr bwMode="auto">
                <a:xfrm>
                  <a:off x="1120" y="3358"/>
                  <a:ext cx="1348"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organizations that violate standards of social justice for immigrant workers &amp; communities; setting-level influences on family &amp; individual powerlessness</a:t>
                  </a:r>
                </a:p>
              </p:txBody>
            </p:sp>
            <p:sp>
              <p:nvSpPr>
                <p:cNvPr id="42031"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2" name="Group 39"/>
              <p:cNvGrpSpPr>
                <a:grpSpLocks/>
              </p:cNvGrpSpPr>
              <p:nvPr/>
            </p:nvGrpSpPr>
            <p:grpSpPr bwMode="auto">
              <a:xfrm>
                <a:off x="2511" y="3358"/>
                <a:ext cx="1378" cy="768"/>
                <a:chOff x="2511" y="3358"/>
                <a:chExt cx="1378" cy="768"/>
              </a:xfrm>
            </p:grpSpPr>
            <p:sp>
              <p:nvSpPr>
                <p:cNvPr id="42028" name="Rectangle 40"/>
                <p:cNvSpPr>
                  <a:spLocks noChangeArrowheads="1"/>
                </p:cNvSpPr>
                <p:nvPr/>
              </p:nvSpPr>
              <p:spPr bwMode="auto">
                <a:xfrm>
                  <a:off x="2554" y="3358"/>
                  <a:ext cx="129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change in organizations affecting immigrants; migrant worker &amp; client participation in org. decisions, esp. those affecting immigrants</a:t>
                  </a:r>
                </a:p>
              </p:txBody>
            </p:sp>
            <p:sp>
              <p:nvSpPr>
                <p:cNvPr id="42029"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3" name="Group 42"/>
              <p:cNvGrpSpPr>
                <a:grpSpLocks/>
              </p:cNvGrpSpPr>
              <p:nvPr/>
            </p:nvGrpSpPr>
            <p:grpSpPr bwMode="auto">
              <a:xfrm>
                <a:off x="3889" y="3358"/>
                <a:ext cx="1408" cy="768"/>
                <a:chOff x="3889" y="3358"/>
                <a:chExt cx="1408" cy="768"/>
              </a:xfrm>
            </p:grpSpPr>
            <p:sp>
              <p:nvSpPr>
                <p:cNvPr id="42026" name="Rectangle 43"/>
                <p:cNvSpPr>
                  <a:spLocks noChangeArrowheads="1"/>
                </p:cNvSpPr>
                <p:nvPr/>
              </p:nvSpPr>
              <p:spPr bwMode="auto">
                <a:xfrm>
                  <a:off x="3932" y="3358"/>
                  <a:ext cx="132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Identify &amp; promote organized opportunities &amp; methods of reducing social threats to, &amp; enhancing social wellness of, migrants</a:t>
                  </a:r>
                </a:p>
              </p:txBody>
            </p:sp>
            <p:sp>
              <p:nvSpPr>
                <p:cNvPr id="42027"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4" name="Group 45"/>
              <p:cNvGrpSpPr>
                <a:grpSpLocks/>
              </p:cNvGrpSpPr>
              <p:nvPr/>
            </p:nvGrpSpPr>
            <p:grpSpPr bwMode="auto">
              <a:xfrm>
                <a:off x="0" y="4126"/>
                <a:ext cx="1077" cy="864"/>
                <a:chOff x="0" y="4126"/>
                <a:chExt cx="1077" cy="864"/>
              </a:xfrm>
            </p:grpSpPr>
            <p:sp>
              <p:nvSpPr>
                <p:cNvPr id="42024" name="Rectangle 46"/>
                <p:cNvSpPr>
                  <a:spLocks noChangeArrowheads="1"/>
                </p:cNvSpPr>
                <p:nvPr/>
              </p:nvSpPr>
              <p:spPr bwMode="auto">
                <a:xfrm>
                  <a:off x="43" y="4126"/>
                  <a:ext cx="991"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600" dirty="0">
                      <a:latin typeface="Times New Roman" charset="0"/>
                    </a:rPr>
                    <a:t>Micro/</a:t>
                  </a:r>
                  <a:r>
                    <a:rPr kumimoji="1" lang="en-US" altLang="x-none" sz="1600" dirty="0" err="1">
                      <a:latin typeface="Times New Roman" charset="0"/>
                    </a:rPr>
                    <a:t>IndividualPersonal</a:t>
                  </a:r>
                  <a:r>
                    <a:rPr kumimoji="1" lang="en-US" altLang="x-none" sz="1600" dirty="0">
                      <a:latin typeface="Times New Roman" charset="0"/>
                    </a:rPr>
                    <a:t>/</a:t>
                  </a:r>
                </a:p>
                <a:p>
                  <a:r>
                    <a:rPr kumimoji="1" lang="en-US" altLang="x-none" sz="1600" dirty="0">
                      <a:latin typeface="Times New Roman" charset="0"/>
                    </a:rPr>
                    <a:t>Psychological</a:t>
                  </a:r>
                  <a:r>
                    <a:rPr kumimoji="1" lang="en-US" altLang="x-none" sz="1200" dirty="0">
                      <a:latin typeface="Times New Roman" charset="0"/>
                    </a:rPr>
                    <a:t> (emotional, cognitive, behavioral, spiritual):</a:t>
                  </a:r>
                  <a:endParaRPr kumimoji="1" lang="en-US" altLang="x-none" dirty="0">
                    <a:latin typeface="Times New Roman" charset="0"/>
                  </a:endParaRPr>
                </a:p>
              </p:txBody>
            </p:sp>
            <p:sp>
              <p:nvSpPr>
                <p:cNvPr id="42025"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5" name="Group 48"/>
              <p:cNvGrpSpPr>
                <a:grpSpLocks/>
              </p:cNvGrpSpPr>
              <p:nvPr/>
            </p:nvGrpSpPr>
            <p:grpSpPr bwMode="auto">
              <a:xfrm>
                <a:off x="1077" y="4126"/>
                <a:ext cx="1434" cy="864"/>
                <a:chOff x="1077" y="4126"/>
                <a:chExt cx="1434" cy="864"/>
              </a:xfrm>
            </p:grpSpPr>
            <p:sp>
              <p:nvSpPr>
                <p:cNvPr id="42022" name="Rectangle 49"/>
                <p:cNvSpPr>
                  <a:spLocks noChangeArrowheads="1"/>
                </p:cNvSpPr>
                <p:nvPr/>
              </p:nvSpPr>
              <p:spPr bwMode="auto">
                <a:xfrm>
                  <a:off x="1120" y="4126"/>
                  <a:ext cx="1348"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kumimoji="1" lang="en-US" altLang="x-none" sz="1300" dirty="0">
                    <a:latin typeface="Times New Roman" charset="0"/>
                  </a:endParaRPr>
                </a:p>
                <a:p>
                  <a:r>
                    <a:rPr kumimoji="1" lang="en-US" altLang="x-none" sz="1400" dirty="0">
                      <a:latin typeface="Times New Roman" charset="0"/>
                    </a:rPr>
                    <a:t>oppressive migrant family cultural practices &amp; micro-social dynamics, helplessness, stigma</a:t>
                  </a:r>
                </a:p>
              </p:txBody>
            </p:sp>
            <p:sp>
              <p:nvSpPr>
                <p:cNvPr id="42023"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6" name="Group 51"/>
              <p:cNvGrpSpPr>
                <a:grpSpLocks/>
              </p:cNvGrpSpPr>
              <p:nvPr/>
            </p:nvGrpSpPr>
            <p:grpSpPr bwMode="auto">
              <a:xfrm>
                <a:off x="2511" y="4126"/>
                <a:ext cx="1378" cy="864"/>
                <a:chOff x="2511" y="4126"/>
                <a:chExt cx="1378" cy="864"/>
              </a:xfrm>
            </p:grpSpPr>
            <p:sp>
              <p:nvSpPr>
                <p:cNvPr id="42020" name="Rectangle 52"/>
                <p:cNvSpPr>
                  <a:spLocks noChangeArrowheads="1"/>
                </p:cNvSpPr>
                <p:nvPr/>
              </p:nvSpPr>
              <p:spPr bwMode="auto">
                <a:xfrm>
                  <a:off x="2554" y="4126"/>
                  <a:ext cx="129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human capital (skills, knowledge), behaviors, beliefs affecting immigrants; migrant social/political consciousness, activism, leadership, &amp; self-efficacy</a:t>
                  </a:r>
                </a:p>
              </p:txBody>
            </p:sp>
            <p:sp>
              <p:nvSpPr>
                <p:cNvPr id="42021"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2017" name="Group 54"/>
              <p:cNvGrpSpPr>
                <a:grpSpLocks/>
              </p:cNvGrpSpPr>
              <p:nvPr/>
            </p:nvGrpSpPr>
            <p:grpSpPr bwMode="auto">
              <a:xfrm>
                <a:off x="3889" y="4126"/>
                <a:ext cx="1408" cy="864"/>
                <a:chOff x="3889" y="4126"/>
                <a:chExt cx="1408" cy="864"/>
              </a:xfrm>
            </p:grpSpPr>
            <p:sp>
              <p:nvSpPr>
                <p:cNvPr id="42018" name="Rectangle 55"/>
                <p:cNvSpPr>
                  <a:spLocks noChangeArrowheads="1"/>
                </p:cNvSpPr>
                <p:nvPr/>
              </p:nvSpPr>
              <p:spPr bwMode="auto">
                <a:xfrm>
                  <a:off x="3932" y="4126"/>
                  <a:ext cx="132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Strengths &amp; social supports of immigrant families &amp; cultures promoting personal wellness</a:t>
                  </a:r>
                </a:p>
              </p:txBody>
            </p:sp>
            <p:sp>
              <p:nvSpPr>
                <p:cNvPr id="42019"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sp>
          <p:nvSpPr>
            <p:cNvPr id="42005"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spTree>
    <p:extLst>
      <p:ext uri="{BB962C8B-B14F-4D97-AF65-F5344CB8AC3E}">
        <p14:creationId xmlns:p14="http://schemas.microsoft.com/office/powerpoint/2010/main" val="9203711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idx="4294967295"/>
          </p:nvPr>
        </p:nvSpPr>
        <p:spPr>
          <a:xfrm>
            <a:off x="152400" y="0"/>
            <a:ext cx="8839200" cy="685800"/>
          </a:xfrm>
        </p:spPr>
        <p:txBody>
          <a:bodyPr/>
          <a:lstStyle/>
          <a:p>
            <a:pPr eaLnBrk="1" hangingPunct="1"/>
            <a:r>
              <a:rPr lang="en-US" altLang="x-none" sz="2400" b="1" dirty="0"/>
              <a:t>Comprehensive Model for Action Research </a:t>
            </a:r>
            <a:br>
              <a:rPr lang="en-US" altLang="x-none" sz="2400" b="1" dirty="0"/>
            </a:br>
            <a:r>
              <a:rPr lang="en-US" altLang="x-none" sz="2400" b="1" dirty="0"/>
              <a:t>on M</a:t>
            </a:r>
            <a:r>
              <a:rPr lang="en-US" altLang="x-none" sz="2400" b="1" dirty="0" smtClean="0"/>
              <a:t>igrant </a:t>
            </a:r>
            <a:r>
              <a:rPr lang="en-US" altLang="x-none" sz="2400" b="1" dirty="0"/>
              <a:t>Communities: </a:t>
            </a:r>
            <a:r>
              <a:rPr lang="en-US" altLang="x-none" sz="2400" b="1" u="sng" dirty="0"/>
              <a:t>Physical Environment Context</a:t>
            </a:r>
            <a:endParaRPr lang="en-US" altLang="x-none" u="sng" dirty="0"/>
          </a:p>
        </p:txBody>
      </p:sp>
      <p:sp>
        <p:nvSpPr>
          <p:cNvPr id="44035"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6"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7"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Line 6"/>
          <p:cNvSpPr>
            <a:spLocks noChangeShapeType="1"/>
          </p:cNvSpPr>
          <p:nvPr/>
        </p:nvSpPr>
        <p:spPr bwMode="auto">
          <a:xfrm flipV="1">
            <a:off x="8458200" y="1600200"/>
            <a:ext cx="533400" cy="140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Line 7"/>
          <p:cNvSpPr>
            <a:spLocks noChangeShapeType="1"/>
          </p:cNvSpPr>
          <p:nvPr/>
        </p:nvSpPr>
        <p:spPr bwMode="auto">
          <a:xfrm flipV="1">
            <a:off x="8458200" y="4648200"/>
            <a:ext cx="533400" cy="2209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0" name="Line 8"/>
          <p:cNvSpPr>
            <a:spLocks noChangeShapeType="1"/>
          </p:cNvSpPr>
          <p:nvPr/>
        </p:nvSpPr>
        <p:spPr bwMode="auto">
          <a:xfrm flipV="1">
            <a:off x="3124200" y="1905000"/>
            <a:ext cx="571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Line 13"/>
          <p:cNvSpPr>
            <a:spLocks noChangeShapeType="1"/>
          </p:cNvSpPr>
          <p:nvPr/>
        </p:nvSpPr>
        <p:spPr bwMode="auto">
          <a:xfrm flipV="1">
            <a:off x="3581400" y="1524000"/>
            <a:ext cx="5362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Line 14"/>
          <p:cNvSpPr>
            <a:spLocks noChangeShapeType="1"/>
          </p:cNvSpPr>
          <p:nvPr/>
        </p:nvSpPr>
        <p:spPr bwMode="auto">
          <a:xfrm>
            <a:off x="2743200" y="2209800"/>
            <a:ext cx="6013450" cy="79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7" name="Line 15"/>
          <p:cNvSpPr>
            <a:spLocks noChangeShapeType="1"/>
          </p:cNvSpPr>
          <p:nvPr/>
        </p:nvSpPr>
        <p:spPr bwMode="auto">
          <a:xfrm flipV="1">
            <a:off x="2209800" y="2590800"/>
            <a:ext cx="6408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Rectangle 18"/>
          <p:cNvSpPr>
            <a:spLocks noChangeArrowheads="1"/>
          </p:cNvSpPr>
          <p:nvPr/>
        </p:nvSpPr>
        <p:spPr bwMode="auto">
          <a:xfrm>
            <a:off x="0" y="762000"/>
            <a:ext cx="9144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b="1">
                <a:latin typeface="Times New Roman" charset="0"/>
              </a:rPr>
              <a:t>Consequence or stage of empowerment/wellness:         Oppression	Liberation/Empowerment        Wellness</a:t>
            </a:r>
          </a:p>
          <a:p>
            <a:r>
              <a:rPr kumimoji="1" lang="en-US" altLang="x-none" sz="1400" b="1">
                <a:latin typeface="Times New Roman" charset="0"/>
              </a:rPr>
              <a:t>			           	           (state)	          (process)	     (outcome)</a:t>
            </a:r>
          </a:p>
          <a:p>
            <a:endParaRPr kumimoji="1" lang="en-US" altLang="x-none" sz="1400" b="1">
              <a:latin typeface="Times New Roman" charset="0"/>
            </a:endParaRPr>
          </a:p>
          <a:p>
            <a:r>
              <a:rPr kumimoji="1" lang="en-US" altLang="x-none" sz="1400" b="1">
                <a:latin typeface="Times New Roman" charset="0"/>
              </a:rPr>
              <a:t>Domain of		        Political:    	</a:t>
            </a:r>
          </a:p>
          <a:p>
            <a:r>
              <a:rPr kumimoji="1" lang="en-US" altLang="x-none" sz="1400" b="1">
                <a:latin typeface="Times New Roman" charset="0"/>
              </a:rPr>
              <a:t>Environment/Capital:</a:t>
            </a:r>
            <a:endParaRPr kumimoji="1" lang="en-US" altLang="x-none" sz="1400">
              <a:solidFill>
                <a:srgbClr val="FFFF00"/>
              </a:solidFill>
              <a:latin typeface="Times New Roman" charset="0"/>
            </a:endParaRPr>
          </a:p>
          <a:p>
            <a:r>
              <a:rPr kumimoji="1" lang="en-US" altLang="x-none" sz="1400" b="1">
                <a:latin typeface="Times New Roman" charset="0"/>
              </a:rPr>
              <a:t>		Economic:</a:t>
            </a:r>
            <a:endParaRPr kumimoji="1" lang="en-US" altLang="x-none" sz="1400" b="1">
              <a:solidFill>
                <a:srgbClr val="FFFF00"/>
              </a:solidFill>
              <a:latin typeface="Times New Roman" charset="0"/>
            </a:endParaRPr>
          </a:p>
          <a:p>
            <a:r>
              <a:rPr kumimoji="1" lang="en-US" altLang="x-none" sz="1400">
                <a:solidFill>
                  <a:srgbClr val="FFFF00"/>
                </a:solidFill>
                <a:latin typeface="Times New Roman" charset="0"/>
              </a:rPr>
              <a:t/>
            </a:r>
            <a:br>
              <a:rPr kumimoji="1" lang="en-US" altLang="x-none" sz="1400">
                <a:solidFill>
                  <a:srgbClr val="FFFF00"/>
                </a:solidFill>
                <a:latin typeface="Times New Roman" charset="0"/>
              </a:rPr>
            </a:br>
            <a:r>
              <a:rPr kumimoji="1" lang="en-US" altLang="x-none" sz="800" b="1">
                <a:latin typeface="Times New Roman" charset="0"/>
              </a:rPr>
              <a:t>	</a:t>
            </a:r>
            <a:r>
              <a:rPr kumimoji="1" lang="en-US" altLang="x-none" sz="1400" b="1">
                <a:latin typeface="Times New Roman" charset="0"/>
              </a:rPr>
              <a:t>              Sociocultural:</a:t>
            </a:r>
            <a:endParaRPr kumimoji="1" lang="en-US" altLang="x-none" sz="1400">
              <a:solidFill>
                <a:srgbClr val="FFFF00"/>
              </a:solidFill>
              <a:latin typeface="Times New Roman" charset="0"/>
            </a:endParaRPr>
          </a:p>
          <a:p>
            <a:r>
              <a:rPr kumimoji="1" lang="en-US" altLang="x-none" sz="1400" b="1">
                <a:latin typeface="Times New Roman" charset="0"/>
              </a:rPr>
              <a:t>Level of Analysis/</a:t>
            </a:r>
          </a:p>
          <a:p>
            <a:r>
              <a:rPr kumimoji="1" lang="en-US" altLang="x-none" sz="1400" b="1">
                <a:latin typeface="Times New Roman" charset="0"/>
              </a:rPr>
              <a:t>Intervention:     Physical:</a:t>
            </a:r>
          </a:p>
        </p:txBody>
      </p:sp>
      <p:grpSp>
        <p:nvGrpSpPr>
          <p:cNvPr id="44051" name="Group 19"/>
          <p:cNvGrpSpPr>
            <a:grpSpLocks/>
          </p:cNvGrpSpPr>
          <p:nvPr/>
        </p:nvGrpSpPr>
        <p:grpSpPr bwMode="auto">
          <a:xfrm>
            <a:off x="0" y="2962275"/>
            <a:ext cx="8458200" cy="3895725"/>
            <a:chOff x="-3" y="2395"/>
            <a:chExt cx="5303" cy="2598"/>
          </a:xfrm>
        </p:grpSpPr>
        <p:grpSp>
          <p:nvGrpSpPr>
            <p:cNvPr id="44052" name="Group 20"/>
            <p:cNvGrpSpPr>
              <a:grpSpLocks/>
            </p:cNvGrpSpPr>
            <p:nvPr/>
          </p:nvGrpSpPr>
          <p:grpSpPr bwMode="auto">
            <a:xfrm>
              <a:off x="0" y="2398"/>
              <a:ext cx="5297" cy="2592"/>
              <a:chOff x="0" y="2398"/>
              <a:chExt cx="5297" cy="2592"/>
            </a:xfrm>
          </p:grpSpPr>
          <p:grpSp>
            <p:nvGrpSpPr>
              <p:cNvPr id="44054" name="Group 21"/>
              <p:cNvGrpSpPr>
                <a:grpSpLocks/>
              </p:cNvGrpSpPr>
              <p:nvPr/>
            </p:nvGrpSpPr>
            <p:grpSpPr bwMode="auto">
              <a:xfrm>
                <a:off x="0" y="2398"/>
                <a:ext cx="1077" cy="960"/>
                <a:chOff x="0" y="2398"/>
                <a:chExt cx="1077" cy="960"/>
              </a:xfrm>
            </p:grpSpPr>
            <p:sp>
              <p:nvSpPr>
                <p:cNvPr id="44088" name="Rectangle 22"/>
                <p:cNvSpPr>
                  <a:spLocks noChangeArrowheads="1"/>
                </p:cNvSpPr>
                <p:nvPr/>
              </p:nvSpPr>
              <p:spPr bwMode="auto">
                <a:xfrm>
                  <a:off x="43" y="2398"/>
                  <a:ext cx="991"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a:latin typeface="Times New Roman" charset="0"/>
                    </a:rPr>
                    <a:t>Macro/ Collective/ Structural/ Community</a:t>
                  </a:r>
                </a:p>
              </p:txBody>
            </p:sp>
            <p:sp>
              <p:nvSpPr>
                <p:cNvPr id="44089"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55" name="Group 24"/>
              <p:cNvGrpSpPr>
                <a:grpSpLocks/>
              </p:cNvGrpSpPr>
              <p:nvPr/>
            </p:nvGrpSpPr>
            <p:grpSpPr bwMode="auto">
              <a:xfrm>
                <a:off x="1077" y="2398"/>
                <a:ext cx="1434" cy="960"/>
                <a:chOff x="1077" y="2398"/>
                <a:chExt cx="1434" cy="960"/>
              </a:xfrm>
            </p:grpSpPr>
            <p:sp>
              <p:nvSpPr>
                <p:cNvPr id="44086" name="Rectangle 25"/>
                <p:cNvSpPr>
                  <a:spLocks noChangeArrowheads="1"/>
                </p:cNvSpPr>
                <p:nvPr/>
              </p:nvSpPr>
              <p:spPr bwMode="auto">
                <a:xfrm>
                  <a:off x="1120" y="2398"/>
                  <a:ext cx="1348"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Document environmental policies that </a:t>
                  </a:r>
                  <a:r>
                    <a:rPr kumimoji="1" lang="en-US" altLang="x-none" sz="1300" dirty="0" err="1">
                      <a:latin typeface="Times New Roman" charset="0"/>
                    </a:rPr>
                    <a:t>discriminiate</a:t>
                  </a:r>
                  <a:r>
                    <a:rPr kumimoji="1" lang="en-US" altLang="x-none" sz="1300" dirty="0">
                      <a:latin typeface="Times New Roman" charset="0"/>
                    </a:rPr>
                    <a:t> against immigrant communities and their impact; Help solve </a:t>
                  </a:r>
                  <a:r>
                    <a:rPr kumimoji="1" lang="en-US" altLang="x-none" sz="1300" dirty="0" err="1">
                      <a:latin typeface="Times New Roman" charset="0"/>
                    </a:rPr>
                    <a:t>env</a:t>
                  </a:r>
                  <a:r>
                    <a:rPr kumimoji="1" lang="en-US" altLang="x-none" sz="1300" dirty="0">
                      <a:latin typeface="Times New Roman" charset="0"/>
                    </a:rPr>
                    <a:t>. problems in countries of origin that contribute to immigration</a:t>
                  </a:r>
                </a:p>
              </p:txBody>
            </p:sp>
            <p:sp>
              <p:nvSpPr>
                <p:cNvPr id="44087"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56" name="Group 27"/>
              <p:cNvGrpSpPr>
                <a:grpSpLocks/>
              </p:cNvGrpSpPr>
              <p:nvPr/>
            </p:nvGrpSpPr>
            <p:grpSpPr bwMode="auto">
              <a:xfrm>
                <a:off x="2511" y="2398"/>
                <a:ext cx="1378" cy="960"/>
                <a:chOff x="2511" y="2398"/>
                <a:chExt cx="1378" cy="960"/>
              </a:xfrm>
            </p:grpSpPr>
            <p:sp>
              <p:nvSpPr>
                <p:cNvPr id="44084" name="Rectangle 28"/>
                <p:cNvSpPr>
                  <a:spLocks noChangeArrowheads="1"/>
                </p:cNvSpPr>
                <p:nvPr/>
              </p:nvSpPr>
              <p:spPr bwMode="auto">
                <a:xfrm>
                  <a:off x="2554" y="2398"/>
                  <a:ext cx="129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a:latin typeface="Times New Roman" charset="0"/>
                    </a:rPr>
                    <a:t>Community organizing &amp; network theories; compares movements, strategies; seeks to understand &amp; enhance structures that lead to environmental justice for immigrants</a:t>
                  </a:r>
                </a:p>
              </p:txBody>
            </p:sp>
            <p:sp>
              <p:nvSpPr>
                <p:cNvPr id="44085"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57" name="Group 30"/>
              <p:cNvGrpSpPr>
                <a:grpSpLocks/>
              </p:cNvGrpSpPr>
              <p:nvPr/>
            </p:nvGrpSpPr>
            <p:grpSpPr bwMode="auto">
              <a:xfrm>
                <a:off x="3889" y="2398"/>
                <a:ext cx="1408" cy="960"/>
                <a:chOff x="3889" y="2398"/>
                <a:chExt cx="1408" cy="960"/>
              </a:xfrm>
            </p:grpSpPr>
            <p:sp>
              <p:nvSpPr>
                <p:cNvPr id="44082" name="Rectangle 31"/>
                <p:cNvSpPr>
                  <a:spLocks noChangeArrowheads="1"/>
                </p:cNvSpPr>
                <p:nvPr/>
              </p:nvSpPr>
              <p:spPr bwMode="auto">
                <a:xfrm>
                  <a:off x="3932" y="2398"/>
                  <a:ext cx="132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Design policies to promote healthy physical conditions in  workplace &amp; ethnic neighborhoods [</a:t>
                  </a:r>
                  <a:r>
                    <a:rPr kumimoji="1" lang="en-US" altLang="x-none" sz="1400" dirty="0" err="1">
                      <a:latin typeface="Times New Roman" charset="0"/>
                    </a:rPr>
                    <a:t>e.g</a:t>
                  </a:r>
                  <a:r>
                    <a:rPr kumimoji="1" lang="en-US" altLang="x-none" sz="1400" dirty="0">
                      <a:latin typeface="Times New Roman" charset="0"/>
                    </a:rPr>
                    <a:t>, placement of industrial &amp; contaminated sites]</a:t>
                  </a:r>
                </a:p>
              </p:txBody>
            </p:sp>
            <p:sp>
              <p:nvSpPr>
                <p:cNvPr id="44083"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58" name="Group 33"/>
              <p:cNvGrpSpPr>
                <a:grpSpLocks/>
              </p:cNvGrpSpPr>
              <p:nvPr/>
            </p:nvGrpSpPr>
            <p:grpSpPr bwMode="auto">
              <a:xfrm>
                <a:off x="0" y="3358"/>
                <a:ext cx="1077" cy="768"/>
                <a:chOff x="0" y="3358"/>
                <a:chExt cx="1077" cy="768"/>
              </a:xfrm>
            </p:grpSpPr>
            <p:sp>
              <p:nvSpPr>
                <p:cNvPr id="44080" name="Rectangle 34"/>
                <p:cNvSpPr>
                  <a:spLocks noChangeArrowheads="1"/>
                </p:cNvSpPr>
                <p:nvPr/>
              </p:nvSpPr>
              <p:spPr bwMode="auto">
                <a:xfrm>
                  <a:off x="43" y="3358"/>
                  <a:ext cx="991"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err="1">
                      <a:latin typeface="Times New Roman" charset="0"/>
                    </a:rPr>
                    <a:t>Meso</a:t>
                  </a:r>
                  <a:r>
                    <a:rPr kumimoji="1" lang="en-US" altLang="x-none" sz="1800" dirty="0">
                      <a:latin typeface="Times New Roman" charset="0"/>
                    </a:rPr>
                    <a:t>/</a:t>
                  </a:r>
                </a:p>
                <a:p>
                  <a:r>
                    <a:rPr kumimoji="1" lang="en-US" altLang="x-none" sz="1800" dirty="0">
                      <a:latin typeface="Times New Roman" charset="0"/>
                    </a:rPr>
                    <a:t>Organizational Group/</a:t>
                  </a:r>
                </a:p>
                <a:p>
                  <a:r>
                    <a:rPr kumimoji="1" lang="en-US" altLang="x-none" sz="1800" dirty="0">
                      <a:latin typeface="Times New Roman" charset="0"/>
                    </a:rPr>
                    <a:t>Relational</a:t>
                  </a:r>
                </a:p>
              </p:txBody>
            </p:sp>
            <p:sp>
              <p:nvSpPr>
                <p:cNvPr id="44081"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59" name="Group 36"/>
              <p:cNvGrpSpPr>
                <a:grpSpLocks/>
              </p:cNvGrpSpPr>
              <p:nvPr/>
            </p:nvGrpSpPr>
            <p:grpSpPr bwMode="auto">
              <a:xfrm>
                <a:off x="1077" y="3358"/>
                <a:ext cx="1434" cy="768"/>
                <a:chOff x="1077" y="3358"/>
                <a:chExt cx="1434" cy="768"/>
              </a:xfrm>
            </p:grpSpPr>
            <p:sp>
              <p:nvSpPr>
                <p:cNvPr id="44078" name="Rectangle 37"/>
                <p:cNvSpPr>
                  <a:spLocks noChangeArrowheads="1"/>
                </p:cNvSpPr>
                <p:nvPr/>
              </p:nvSpPr>
              <p:spPr bwMode="auto">
                <a:xfrm>
                  <a:off x="1120" y="3358"/>
                  <a:ext cx="1348"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Examines organizations that violate standards of environmental justice for migrant workers &amp; communities</a:t>
                  </a:r>
                </a:p>
              </p:txBody>
            </p:sp>
            <p:sp>
              <p:nvSpPr>
                <p:cNvPr id="44079"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0" name="Group 39"/>
              <p:cNvGrpSpPr>
                <a:grpSpLocks/>
              </p:cNvGrpSpPr>
              <p:nvPr/>
            </p:nvGrpSpPr>
            <p:grpSpPr bwMode="auto">
              <a:xfrm>
                <a:off x="2511" y="3358"/>
                <a:ext cx="1378" cy="768"/>
                <a:chOff x="2511" y="3358"/>
                <a:chExt cx="1378" cy="768"/>
              </a:xfrm>
            </p:grpSpPr>
            <p:sp>
              <p:nvSpPr>
                <p:cNvPr id="44076" name="Rectangle 40"/>
                <p:cNvSpPr>
                  <a:spLocks noChangeArrowheads="1"/>
                </p:cNvSpPr>
                <p:nvPr/>
              </p:nvSpPr>
              <p:spPr bwMode="auto">
                <a:xfrm>
                  <a:off x="2554" y="3392"/>
                  <a:ext cx="1292" cy="73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Identify/promote participatory opportunities for immigrants in groups &amp; institutions addressing </a:t>
                  </a:r>
                  <a:r>
                    <a:rPr kumimoji="1" lang="en-US" altLang="x-none" sz="1300" dirty="0" err="1">
                      <a:latin typeface="Times New Roman" charset="0"/>
                    </a:rPr>
                    <a:t>env</a:t>
                  </a:r>
                  <a:r>
                    <a:rPr kumimoji="1" lang="en-US" altLang="x-none" sz="1300" dirty="0">
                      <a:latin typeface="Times New Roman" charset="0"/>
                    </a:rPr>
                    <a:t>. risks</a:t>
                  </a:r>
                </a:p>
              </p:txBody>
            </p:sp>
            <p:sp>
              <p:nvSpPr>
                <p:cNvPr id="44077"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1" name="Group 42"/>
              <p:cNvGrpSpPr>
                <a:grpSpLocks/>
              </p:cNvGrpSpPr>
              <p:nvPr/>
            </p:nvGrpSpPr>
            <p:grpSpPr bwMode="auto">
              <a:xfrm>
                <a:off x="3889" y="3358"/>
                <a:ext cx="1408" cy="768"/>
                <a:chOff x="3889" y="3358"/>
                <a:chExt cx="1408" cy="768"/>
              </a:xfrm>
            </p:grpSpPr>
            <p:sp>
              <p:nvSpPr>
                <p:cNvPr id="44074" name="Rectangle 43"/>
                <p:cNvSpPr>
                  <a:spLocks noChangeArrowheads="1"/>
                </p:cNvSpPr>
                <p:nvPr/>
              </p:nvSpPr>
              <p:spPr bwMode="auto">
                <a:xfrm>
                  <a:off x="3932" y="3358"/>
                  <a:ext cx="132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methods of reducing environmental threats &amp; enhancing environmental wellness in minority communities</a:t>
                  </a:r>
                </a:p>
              </p:txBody>
            </p:sp>
            <p:sp>
              <p:nvSpPr>
                <p:cNvPr id="44075"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2" name="Group 45"/>
              <p:cNvGrpSpPr>
                <a:grpSpLocks/>
              </p:cNvGrpSpPr>
              <p:nvPr/>
            </p:nvGrpSpPr>
            <p:grpSpPr bwMode="auto">
              <a:xfrm>
                <a:off x="0" y="4126"/>
                <a:ext cx="1077" cy="864"/>
                <a:chOff x="0" y="4126"/>
                <a:chExt cx="1077" cy="864"/>
              </a:xfrm>
            </p:grpSpPr>
            <p:sp>
              <p:nvSpPr>
                <p:cNvPr id="44072" name="Rectangle 46"/>
                <p:cNvSpPr>
                  <a:spLocks noChangeArrowheads="1"/>
                </p:cNvSpPr>
                <p:nvPr/>
              </p:nvSpPr>
              <p:spPr bwMode="auto">
                <a:xfrm>
                  <a:off x="43" y="4126"/>
                  <a:ext cx="991"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600" dirty="0">
                      <a:latin typeface="Times New Roman" charset="0"/>
                    </a:rPr>
                    <a:t>Micro/</a:t>
                  </a:r>
                  <a:r>
                    <a:rPr kumimoji="1" lang="en-US" altLang="x-none" sz="1600" dirty="0" err="1">
                      <a:latin typeface="Times New Roman" charset="0"/>
                    </a:rPr>
                    <a:t>IndividualPersonal</a:t>
                  </a:r>
                  <a:r>
                    <a:rPr kumimoji="1" lang="en-US" altLang="x-none" sz="1600" dirty="0">
                      <a:latin typeface="Times New Roman" charset="0"/>
                    </a:rPr>
                    <a:t>/</a:t>
                  </a:r>
                </a:p>
                <a:p>
                  <a:r>
                    <a:rPr kumimoji="1" lang="en-US" altLang="x-none" sz="1600" dirty="0">
                      <a:latin typeface="Times New Roman" charset="0"/>
                    </a:rPr>
                    <a:t>Psychological</a:t>
                  </a:r>
                  <a:r>
                    <a:rPr kumimoji="1" lang="en-US" altLang="x-none" sz="1200" dirty="0">
                      <a:latin typeface="Times New Roman" charset="0"/>
                    </a:rPr>
                    <a:t> (emotional, cognitive, behavioral, spiritual):</a:t>
                  </a:r>
                  <a:endParaRPr kumimoji="1" lang="en-US" altLang="x-none" dirty="0">
                    <a:latin typeface="Times New Roman" charset="0"/>
                  </a:endParaRPr>
                </a:p>
              </p:txBody>
            </p:sp>
            <p:sp>
              <p:nvSpPr>
                <p:cNvPr id="44073"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3" name="Group 48"/>
              <p:cNvGrpSpPr>
                <a:grpSpLocks/>
              </p:cNvGrpSpPr>
              <p:nvPr/>
            </p:nvGrpSpPr>
            <p:grpSpPr bwMode="auto">
              <a:xfrm>
                <a:off x="1077" y="4126"/>
                <a:ext cx="1434" cy="864"/>
                <a:chOff x="1077" y="4126"/>
                <a:chExt cx="1434" cy="864"/>
              </a:xfrm>
            </p:grpSpPr>
            <p:sp>
              <p:nvSpPr>
                <p:cNvPr id="44070" name="Rectangle 49"/>
                <p:cNvSpPr>
                  <a:spLocks noChangeArrowheads="1"/>
                </p:cNvSpPr>
                <p:nvPr/>
              </p:nvSpPr>
              <p:spPr bwMode="auto">
                <a:xfrm>
                  <a:off x="1120" y="4126"/>
                  <a:ext cx="1348"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Study setting-level </a:t>
                  </a:r>
                  <a:r>
                    <a:rPr kumimoji="1" lang="en-US" altLang="x-none" sz="1300" dirty="0" err="1">
                      <a:latin typeface="Times New Roman" charset="0"/>
                    </a:rPr>
                    <a:t>env</a:t>
                  </a:r>
                  <a:r>
                    <a:rPr kumimoji="1" lang="en-US" altLang="x-none" sz="1300" dirty="0">
                      <a:latin typeface="Times New Roman" charset="0"/>
                    </a:rPr>
                    <a:t>. features/conditions &amp; their effects on individual powerlessness, helplessness, internalized oppression among migrants</a:t>
                  </a:r>
                </a:p>
              </p:txBody>
            </p:sp>
            <p:sp>
              <p:nvSpPr>
                <p:cNvPr id="44071"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4" name="Group 51"/>
              <p:cNvGrpSpPr>
                <a:grpSpLocks/>
              </p:cNvGrpSpPr>
              <p:nvPr/>
            </p:nvGrpSpPr>
            <p:grpSpPr bwMode="auto">
              <a:xfrm>
                <a:off x="2511" y="4126"/>
                <a:ext cx="1378" cy="864"/>
                <a:chOff x="2511" y="4126"/>
                <a:chExt cx="1378" cy="864"/>
              </a:xfrm>
            </p:grpSpPr>
            <p:sp>
              <p:nvSpPr>
                <p:cNvPr id="44068" name="Rectangle 52"/>
                <p:cNvSpPr>
                  <a:spLocks noChangeArrowheads="1"/>
                </p:cNvSpPr>
                <p:nvPr/>
              </p:nvSpPr>
              <p:spPr bwMode="auto">
                <a:xfrm>
                  <a:off x="2554" y="4126"/>
                  <a:ext cx="129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Behaviors &amp; beliefs affecting individuals’ immediate environment; immigrants’ environmental consciousness, activism, leadership, &amp; self-efficacy</a:t>
                  </a:r>
                </a:p>
              </p:txBody>
            </p:sp>
            <p:sp>
              <p:nvSpPr>
                <p:cNvPr id="44069"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4065" name="Group 54"/>
              <p:cNvGrpSpPr>
                <a:grpSpLocks/>
              </p:cNvGrpSpPr>
              <p:nvPr/>
            </p:nvGrpSpPr>
            <p:grpSpPr bwMode="auto">
              <a:xfrm>
                <a:off x="3889" y="4126"/>
                <a:ext cx="1408" cy="864"/>
                <a:chOff x="3889" y="4126"/>
                <a:chExt cx="1408" cy="864"/>
              </a:xfrm>
            </p:grpSpPr>
            <p:sp>
              <p:nvSpPr>
                <p:cNvPr id="44066" name="Rectangle 55"/>
                <p:cNvSpPr>
                  <a:spLocks noChangeArrowheads="1"/>
                </p:cNvSpPr>
                <p:nvPr/>
              </p:nvSpPr>
              <p:spPr bwMode="auto">
                <a:xfrm>
                  <a:off x="3932" y="4126"/>
                  <a:ext cx="132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Relationship between </a:t>
                  </a:r>
                  <a:r>
                    <a:rPr kumimoji="1" lang="en-US" altLang="x-none" sz="1300" dirty="0" err="1">
                      <a:latin typeface="Times New Roman" charset="0"/>
                    </a:rPr>
                    <a:t>env</a:t>
                  </a:r>
                  <a:r>
                    <a:rPr kumimoji="1" lang="en-US" altLang="x-none" sz="1300" dirty="0">
                      <a:latin typeface="Times New Roman" charset="0"/>
                    </a:rPr>
                    <a:t>. variables &amp; personal wellness; Identifies culturally sensitive dynamics promoting self-determination, health, personal growth, meaning</a:t>
                  </a:r>
                </a:p>
              </p:txBody>
            </p:sp>
            <p:sp>
              <p:nvSpPr>
                <p:cNvPr id="44067"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sp>
          <p:nvSpPr>
            <p:cNvPr id="44053"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spTree>
    <p:extLst>
      <p:ext uri="{BB962C8B-B14F-4D97-AF65-F5344CB8AC3E}">
        <p14:creationId xmlns:p14="http://schemas.microsoft.com/office/powerpoint/2010/main" val="4514966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idx="4294967295"/>
          </p:nvPr>
        </p:nvSpPr>
        <p:spPr>
          <a:xfrm>
            <a:off x="304800" y="0"/>
            <a:ext cx="8534400" cy="685800"/>
          </a:xfrm>
        </p:spPr>
        <p:txBody>
          <a:bodyPr/>
          <a:lstStyle/>
          <a:p>
            <a:pPr eaLnBrk="1" hangingPunct="1"/>
            <a:r>
              <a:rPr lang="en-US" altLang="x-none" sz="2400" b="1" dirty="0"/>
              <a:t>Comprehensive Model for Action Research </a:t>
            </a:r>
            <a:br>
              <a:rPr lang="en-US" altLang="x-none" sz="2400" b="1" dirty="0"/>
            </a:br>
            <a:r>
              <a:rPr lang="en-US" altLang="x-none" sz="2400" b="1" dirty="0"/>
              <a:t>on M</a:t>
            </a:r>
            <a:r>
              <a:rPr lang="en-US" altLang="x-none" sz="2400" b="1" dirty="0" smtClean="0"/>
              <a:t>igrant </a:t>
            </a:r>
            <a:r>
              <a:rPr lang="en-US" altLang="x-none" sz="2400" b="1" dirty="0"/>
              <a:t>Communities: </a:t>
            </a:r>
            <a:r>
              <a:rPr lang="en-US" altLang="x-none" sz="2400" b="1" u="sng" dirty="0"/>
              <a:t>Economic Context</a:t>
            </a:r>
            <a:endParaRPr lang="en-US" altLang="x-none" u="sng" dirty="0"/>
          </a:p>
        </p:txBody>
      </p:sp>
      <p:sp>
        <p:nvSpPr>
          <p:cNvPr id="45059"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flipV="1">
            <a:off x="8458200" y="1600200"/>
            <a:ext cx="533400" cy="140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3" name="Line 7"/>
          <p:cNvSpPr>
            <a:spLocks noChangeShapeType="1"/>
          </p:cNvSpPr>
          <p:nvPr/>
        </p:nvSpPr>
        <p:spPr bwMode="auto">
          <a:xfrm flipV="1">
            <a:off x="8458200" y="4648200"/>
            <a:ext cx="533400" cy="2209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4" name="Line 8"/>
          <p:cNvSpPr>
            <a:spLocks noChangeShapeType="1"/>
          </p:cNvSpPr>
          <p:nvPr/>
        </p:nvSpPr>
        <p:spPr bwMode="auto">
          <a:xfrm flipV="1">
            <a:off x="3124200" y="1905000"/>
            <a:ext cx="571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5"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6"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7"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8"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9" name="Line 13"/>
          <p:cNvSpPr>
            <a:spLocks noChangeShapeType="1"/>
          </p:cNvSpPr>
          <p:nvPr/>
        </p:nvSpPr>
        <p:spPr bwMode="auto">
          <a:xfrm flipV="1">
            <a:off x="3581400" y="1524000"/>
            <a:ext cx="5362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0" name="Line 14"/>
          <p:cNvSpPr>
            <a:spLocks noChangeShapeType="1"/>
          </p:cNvSpPr>
          <p:nvPr/>
        </p:nvSpPr>
        <p:spPr bwMode="auto">
          <a:xfrm>
            <a:off x="2743200" y="2209800"/>
            <a:ext cx="6013450" cy="79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1" name="Line 15"/>
          <p:cNvSpPr>
            <a:spLocks noChangeShapeType="1"/>
          </p:cNvSpPr>
          <p:nvPr/>
        </p:nvSpPr>
        <p:spPr bwMode="auto">
          <a:xfrm flipV="1">
            <a:off x="2209800" y="2590800"/>
            <a:ext cx="6408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2"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3"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4" name="Rectangle 18"/>
          <p:cNvSpPr>
            <a:spLocks noChangeArrowheads="1"/>
          </p:cNvSpPr>
          <p:nvPr/>
        </p:nvSpPr>
        <p:spPr bwMode="auto">
          <a:xfrm>
            <a:off x="0" y="762000"/>
            <a:ext cx="9144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b="1">
                <a:latin typeface="Times New Roman" charset="0"/>
              </a:rPr>
              <a:t>Consequence or stage of empowerment/wellness:         Oppression	Liberation/Empowerment        Wellness</a:t>
            </a:r>
          </a:p>
          <a:p>
            <a:r>
              <a:rPr kumimoji="1" lang="en-US" altLang="x-none" sz="1400" b="1">
                <a:latin typeface="Times New Roman" charset="0"/>
              </a:rPr>
              <a:t>			           	           (state)	          (process)	     (outcome)</a:t>
            </a:r>
          </a:p>
          <a:p>
            <a:endParaRPr kumimoji="1" lang="en-US" altLang="x-none" sz="1400" b="1">
              <a:latin typeface="Times New Roman" charset="0"/>
            </a:endParaRPr>
          </a:p>
          <a:p>
            <a:r>
              <a:rPr kumimoji="1" lang="en-US" altLang="x-none" sz="1400" b="1">
                <a:latin typeface="Times New Roman" charset="0"/>
              </a:rPr>
              <a:t>Domain of		        Political:    	</a:t>
            </a:r>
          </a:p>
          <a:p>
            <a:r>
              <a:rPr kumimoji="1" lang="en-US" altLang="x-none" sz="1400" b="1">
                <a:latin typeface="Times New Roman" charset="0"/>
              </a:rPr>
              <a:t>Environment/Capital:</a:t>
            </a:r>
            <a:endParaRPr kumimoji="1" lang="en-US" altLang="x-none" sz="1400">
              <a:solidFill>
                <a:srgbClr val="FFFF00"/>
              </a:solidFill>
              <a:latin typeface="Times New Roman" charset="0"/>
            </a:endParaRPr>
          </a:p>
          <a:p>
            <a:r>
              <a:rPr kumimoji="1" lang="en-US" altLang="x-none" sz="1400" b="1">
                <a:latin typeface="Times New Roman" charset="0"/>
              </a:rPr>
              <a:t>		 Socio-cultural:</a:t>
            </a:r>
            <a:endParaRPr kumimoji="1" lang="en-US" altLang="x-none" sz="1400" b="1">
              <a:solidFill>
                <a:srgbClr val="FFFF00"/>
              </a:solidFill>
              <a:latin typeface="Times New Roman" charset="0"/>
            </a:endParaRPr>
          </a:p>
          <a:p>
            <a:r>
              <a:rPr kumimoji="1" lang="en-US" altLang="x-none" sz="1400">
                <a:solidFill>
                  <a:srgbClr val="FFFF00"/>
                </a:solidFill>
                <a:latin typeface="Times New Roman" charset="0"/>
              </a:rPr>
              <a:t/>
            </a:r>
            <a:br>
              <a:rPr kumimoji="1" lang="en-US" altLang="x-none" sz="1400">
                <a:solidFill>
                  <a:srgbClr val="FFFF00"/>
                </a:solidFill>
                <a:latin typeface="Times New Roman" charset="0"/>
              </a:rPr>
            </a:br>
            <a:r>
              <a:rPr kumimoji="1" lang="en-US" altLang="x-none" sz="800" b="1">
                <a:latin typeface="Times New Roman" charset="0"/>
              </a:rPr>
              <a:t>	</a:t>
            </a:r>
            <a:r>
              <a:rPr kumimoji="1" lang="en-US" altLang="x-none" sz="1400" b="1">
                <a:latin typeface="Times New Roman" charset="0"/>
              </a:rPr>
              <a:t>               Physical:</a:t>
            </a:r>
            <a:endParaRPr kumimoji="1" lang="en-US" altLang="x-none" sz="1400">
              <a:solidFill>
                <a:srgbClr val="FFFF00"/>
              </a:solidFill>
              <a:latin typeface="Times New Roman" charset="0"/>
            </a:endParaRPr>
          </a:p>
          <a:p>
            <a:r>
              <a:rPr kumimoji="1" lang="en-US" altLang="x-none" sz="1400" b="1">
                <a:latin typeface="Times New Roman" charset="0"/>
              </a:rPr>
              <a:t>Level of Analysis/</a:t>
            </a:r>
          </a:p>
          <a:p>
            <a:r>
              <a:rPr kumimoji="1" lang="en-US" altLang="x-none" sz="1400" b="1">
                <a:latin typeface="Times New Roman" charset="0"/>
              </a:rPr>
              <a:t>Intervention:      Economic:</a:t>
            </a:r>
          </a:p>
        </p:txBody>
      </p:sp>
      <p:grpSp>
        <p:nvGrpSpPr>
          <p:cNvPr id="45075" name="Group 19"/>
          <p:cNvGrpSpPr>
            <a:grpSpLocks/>
          </p:cNvGrpSpPr>
          <p:nvPr/>
        </p:nvGrpSpPr>
        <p:grpSpPr bwMode="auto">
          <a:xfrm>
            <a:off x="0" y="2962275"/>
            <a:ext cx="8458200" cy="3895725"/>
            <a:chOff x="-3" y="2395"/>
            <a:chExt cx="5303" cy="2598"/>
          </a:xfrm>
        </p:grpSpPr>
        <p:grpSp>
          <p:nvGrpSpPr>
            <p:cNvPr id="45076" name="Group 20"/>
            <p:cNvGrpSpPr>
              <a:grpSpLocks/>
            </p:cNvGrpSpPr>
            <p:nvPr/>
          </p:nvGrpSpPr>
          <p:grpSpPr bwMode="auto">
            <a:xfrm>
              <a:off x="0" y="2398"/>
              <a:ext cx="5297" cy="2592"/>
              <a:chOff x="0" y="2398"/>
              <a:chExt cx="5297" cy="2592"/>
            </a:xfrm>
          </p:grpSpPr>
          <p:grpSp>
            <p:nvGrpSpPr>
              <p:cNvPr id="45078" name="Group 21"/>
              <p:cNvGrpSpPr>
                <a:grpSpLocks/>
              </p:cNvGrpSpPr>
              <p:nvPr/>
            </p:nvGrpSpPr>
            <p:grpSpPr bwMode="auto">
              <a:xfrm>
                <a:off x="0" y="2398"/>
                <a:ext cx="1077" cy="960"/>
                <a:chOff x="0" y="2398"/>
                <a:chExt cx="1077" cy="960"/>
              </a:xfrm>
            </p:grpSpPr>
            <p:sp>
              <p:nvSpPr>
                <p:cNvPr id="45112" name="Rectangle 22"/>
                <p:cNvSpPr>
                  <a:spLocks noChangeArrowheads="1"/>
                </p:cNvSpPr>
                <p:nvPr/>
              </p:nvSpPr>
              <p:spPr bwMode="auto">
                <a:xfrm>
                  <a:off x="43" y="2398"/>
                  <a:ext cx="991"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a:latin typeface="Times New Roman" charset="0"/>
                    </a:rPr>
                    <a:t>Macro/ Collective/ Structural/ Community</a:t>
                  </a:r>
                </a:p>
              </p:txBody>
            </p:sp>
            <p:sp>
              <p:nvSpPr>
                <p:cNvPr id="45113"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79" name="Group 24"/>
              <p:cNvGrpSpPr>
                <a:grpSpLocks/>
              </p:cNvGrpSpPr>
              <p:nvPr/>
            </p:nvGrpSpPr>
            <p:grpSpPr bwMode="auto">
              <a:xfrm>
                <a:off x="1077" y="2398"/>
                <a:ext cx="1434" cy="960"/>
                <a:chOff x="1077" y="2398"/>
                <a:chExt cx="1434" cy="960"/>
              </a:xfrm>
            </p:grpSpPr>
            <p:sp>
              <p:nvSpPr>
                <p:cNvPr id="45110" name="Rectangle 25"/>
                <p:cNvSpPr>
                  <a:spLocks noChangeArrowheads="1"/>
                </p:cNvSpPr>
                <p:nvPr/>
              </p:nvSpPr>
              <p:spPr bwMode="auto">
                <a:xfrm>
                  <a:off x="1120" y="2398"/>
                  <a:ext cx="1348"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Study oppressive influences of globalization, national &amp; corporate economic interests on migrant &amp; domestic labor</a:t>
                  </a:r>
                </a:p>
              </p:txBody>
            </p:sp>
            <p:sp>
              <p:nvSpPr>
                <p:cNvPr id="45111"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0" name="Group 27"/>
              <p:cNvGrpSpPr>
                <a:grpSpLocks/>
              </p:cNvGrpSpPr>
              <p:nvPr/>
            </p:nvGrpSpPr>
            <p:grpSpPr bwMode="auto">
              <a:xfrm>
                <a:off x="2511" y="2398"/>
                <a:ext cx="1378" cy="960"/>
                <a:chOff x="2511" y="2398"/>
                <a:chExt cx="1378" cy="960"/>
              </a:xfrm>
            </p:grpSpPr>
            <p:sp>
              <p:nvSpPr>
                <p:cNvPr id="45108" name="Rectangle 28"/>
                <p:cNvSpPr>
                  <a:spLocks noChangeArrowheads="1"/>
                </p:cNvSpPr>
                <p:nvPr/>
              </p:nvSpPr>
              <p:spPr bwMode="auto">
                <a:xfrm>
                  <a:off x="2554" y="2398"/>
                  <a:ext cx="129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Unions, structures &amp; policies promoting migrant worker organization &amp; participation</a:t>
                  </a:r>
                </a:p>
              </p:txBody>
            </p:sp>
            <p:sp>
              <p:nvSpPr>
                <p:cNvPr id="45109"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1" name="Group 30"/>
              <p:cNvGrpSpPr>
                <a:grpSpLocks/>
              </p:cNvGrpSpPr>
              <p:nvPr/>
            </p:nvGrpSpPr>
            <p:grpSpPr bwMode="auto">
              <a:xfrm>
                <a:off x="3889" y="2398"/>
                <a:ext cx="1408" cy="960"/>
                <a:chOff x="3889" y="2398"/>
                <a:chExt cx="1408" cy="960"/>
              </a:xfrm>
            </p:grpSpPr>
            <p:sp>
              <p:nvSpPr>
                <p:cNvPr id="45106" name="Rectangle 31"/>
                <p:cNvSpPr>
                  <a:spLocks noChangeArrowheads="1"/>
                </p:cNvSpPr>
                <p:nvPr/>
              </p:nvSpPr>
              <p:spPr bwMode="auto">
                <a:xfrm>
                  <a:off x="3932" y="2398"/>
                  <a:ext cx="132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Government &amp; corporate policies affecting migrant financial wellness (</a:t>
                  </a:r>
                  <a:r>
                    <a:rPr kumimoji="1" lang="en-US" altLang="x-none" sz="1400" dirty="0" err="1">
                      <a:latin typeface="Times New Roman" charset="0"/>
                    </a:rPr>
                    <a:t>eg</a:t>
                  </a:r>
                  <a:r>
                    <a:rPr kumimoji="1" lang="en-US" altLang="x-none" sz="1400" dirty="0">
                      <a:latin typeface="Times New Roman" charset="0"/>
                    </a:rPr>
                    <a:t>, open employment, livable wages)</a:t>
                  </a:r>
                </a:p>
              </p:txBody>
            </p:sp>
            <p:sp>
              <p:nvSpPr>
                <p:cNvPr id="45107"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2" name="Group 33"/>
              <p:cNvGrpSpPr>
                <a:grpSpLocks/>
              </p:cNvGrpSpPr>
              <p:nvPr/>
            </p:nvGrpSpPr>
            <p:grpSpPr bwMode="auto">
              <a:xfrm>
                <a:off x="0" y="3358"/>
                <a:ext cx="1077" cy="768"/>
                <a:chOff x="0" y="3358"/>
                <a:chExt cx="1077" cy="768"/>
              </a:xfrm>
            </p:grpSpPr>
            <p:sp>
              <p:nvSpPr>
                <p:cNvPr id="45104" name="Rectangle 34"/>
                <p:cNvSpPr>
                  <a:spLocks noChangeArrowheads="1"/>
                </p:cNvSpPr>
                <p:nvPr/>
              </p:nvSpPr>
              <p:spPr bwMode="auto">
                <a:xfrm>
                  <a:off x="43" y="3358"/>
                  <a:ext cx="991"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err="1">
                      <a:latin typeface="Times New Roman" charset="0"/>
                    </a:rPr>
                    <a:t>Meso</a:t>
                  </a:r>
                  <a:r>
                    <a:rPr kumimoji="1" lang="en-US" altLang="x-none" sz="1800" dirty="0">
                      <a:latin typeface="Times New Roman" charset="0"/>
                    </a:rPr>
                    <a:t>/</a:t>
                  </a:r>
                </a:p>
                <a:p>
                  <a:r>
                    <a:rPr kumimoji="1" lang="en-US" altLang="x-none" sz="1800" dirty="0">
                      <a:latin typeface="Times New Roman" charset="0"/>
                    </a:rPr>
                    <a:t>Organizational Group/</a:t>
                  </a:r>
                </a:p>
                <a:p>
                  <a:r>
                    <a:rPr kumimoji="1" lang="en-US" altLang="x-none" sz="1800" dirty="0">
                      <a:latin typeface="Times New Roman" charset="0"/>
                    </a:rPr>
                    <a:t>Relational</a:t>
                  </a:r>
                </a:p>
              </p:txBody>
            </p:sp>
            <p:sp>
              <p:nvSpPr>
                <p:cNvPr id="45105"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3" name="Group 36"/>
              <p:cNvGrpSpPr>
                <a:grpSpLocks/>
              </p:cNvGrpSpPr>
              <p:nvPr/>
            </p:nvGrpSpPr>
            <p:grpSpPr bwMode="auto">
              <a:xfrm>
                <a:off x="1077" y="3358"/>
                <a:ext cx="1434" cy="768"/>
                <a:chOff x="1077" y="3358"/>
                <a:chExt cx="1434" cy="768"/>
              </a:xfrm>
            </p:grpSpPr>
            <p:sp>
              <p:nvSpPr>
                <p:cNvPr id="45102" name="Rectangle 37"/>
                <p:cNvSpPr>
                  <a:spLocks noChangeArrowheads="1"/>
                </p:cNvSpPr>
                <p:nvPr/>
              </p:nvSpPr>
              <p:spPr bwMode="auto">
                <a:xfrm>
                  <a:off x="1120" y="3358"/>
                  <a:ext cx="1348"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Identify organizations that exploit or violate standards of economic justice for immigrant workers</a:t>
                  </a:r>
                </a:p>
              </p:txBody>
            </p:sp>
            <p:sp>
              <p:nvSpPr>
                <p:cNvPr id="45103"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4" name="Group 39"/>
              <p:cNvGrpSpPr>
                <a:grpSpLocks/>
              </p:cNvGrpSpPr>
              <p:nvPr/>
            </p:nvGrpSpPr>
            <p:grpSpPr bwMode="auto">
              <a:xfrm>
                <a:off x="2511" y="3358"/>
                <a:ext cx="1378" cy="768"/>
                <a:chOff x="2511" y="3358"/>
                <a:chExt cx="1378" cy="768"/>
              </a:xfrm>
            </p:grpSpPr>
            <p:sp>
              <p:nvSpPr>
                <p:cNvPr id="45100" name="Rectangle 40"/>
                <p:cNvSpPr>
                  <a:spLocks noChangeArrowheads="1"/>
                </p:cNvSpPr>
                <p:nvPr/>
              </p:nvSpPr>
              <p:spPr bwMode="auto">
                <a:xfrm>
                  <a:off x="2554" y="3358"/>
                  <a:ext cx="129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Facilitate immigrant membership  in union locals &amp; other opportunities for organizational participation</a:t>
                  </a:r>
                </a:p>
              </p:txBody>
            </p:sp>
            <p:sp>
              <p:nvSpPr>
                <p:cNvPr id="45101"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5" name="Group 42"/>
              <p:cNvGrpSpPr>
                <a:grpSpLocks/>
              </p:cNvGrpSpPr>
              <p:nvPr/>
            </p:nvGrpSpPr>
            <p:grpSpPr bwMode="auto">
              <a:xfrm>
                <a:off x="3889" y="3316"/>
                <a:ext cx="1408" cy="810"/>
                <a:chOff x="3889" y="3316"/>
                <a:chExt cx="1408" cy="810"/>
              </a:xfrm>
            </p:grpSpPr>
            <p:sp>
              <p:nvSpPr>
                <p:cNvPr id="45098" name="Rectangle 43"/>
                <p:cNvSpPr>
                  <a:spLocks noChangeArrowheads="1"/>
                </p:cNvSpPr>
                <p:nvPr/>
              </p:nvSpPr>
              <p:spPr bwMode="auto">
                <a:xfrm>
                  <a:off x="3932" y="3316"/>
                  <a:ext cx="132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Identify &amp; promote organized opportunities &amp; methods of reducing economic threats to, &amp; enhancing economic wellness of, migrants</a:t>
                  </a:r>
                </a:p>
              </p:txBody>
            </p:sp>
            <p:sp>
              <p:nvSpPr>
                <p:cNvPr id="45099"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6" name="Group 45"/>
              <p:cNvGrpSpPr>
                <a:grpSpLocks/>
              </p:cNvGrpSpPr>
              <p:nvPr/>
            </p:nvGrpSpPr>
            <p:grpSpPr bwMode="auto">
              <a:xfrm>
                <a:off x="0" y="4126"/>
                <a:ext cx="1077" cy="864"/>
                <a:chOff x="0" y="4126"/>
                <a:chExt cx="1077" cy="864"/>
              </a:xfrm>
            </p:grpSpPr>
            <p:sp>
              <p:nvSpPr>
                <p:cNvPr id="45096" name="Rectangle 46"/>
                <p:cNvSpPr>
                  <a:spLocks noChangeArrowheads="1"/>
                </p:cNvSpPr>
                <p:nvPr/>
              </p:nvSpPr>
              <p:spPr bwMode="auto">
                <a:xfrm>
                  <a:off x="43" y="4126"/>
                  <a:ext cx="991"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600" dirty="0">
                      <a:latin typeface="Times New Roman" charset="0"/>
                    </a:rPr>
                    <a:t>Micro/Individual/ Personal/</a:t>
                  </a:r>
                </a:p>
                <a:p>
                  <a:r>
                    <a:rPr kumimoji="1" lang="en-US" altLang="x-none" sz="1600" dirty="0">
                      <a:latin typeface="Times New Roman" charset="0"/>
                    </a:rPr>
                    <a:t>Psychological</a:t>
                  </a:r>
                  <a:r>
                    <a:rPr kumimoji="1" lang="en-US" altLang="x-none" sz="1200" dirty="0">
                      <a:latin typeface="Times New Roman" charset="0"/>
                    </a:rPr>
                    <a:t> (emotional, cognitive, behavioral, spiritual):</a:t>
                  </a:r>
                  <a:endParaRPr kumimoji="1" lang="en-US" altLang="x-none" dirty="0">
                    <a:latin typeface="Times New Roman" charset="0"/>
                  </a:endParaRPr>
                </a:p>
              </p:txBody>
            </p:sp>
            <p:sp>
              <p:nvSpPr>
                <p:cNvPr id="45097"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7" name="Group 48"/>
              <p:cNvGrpSpPr>
                <a:grpSpLocks/>
              </p:cNvGrpSpPr>
              <p:nvPr/>
            </p:nvGrpSpPr>
            <p:grpSpPr bwMode="auto">
              <a:xfrm>
                <a:off x="1077" y="4126"/>
                <a:ext cx="1434" cy="864"/>
                <a:chOff x="1077" y="4126"/>
                <a:chExt cx="1434" cy="864"/>
              </a:xfrm>
            </p:grpSpPr>
            <p:sp>
              <p:nvSpPr>
                <p:cNvPr id="45094" name="Rectangle 49"/>
                <p:cNvSpPr>
                  <a:spLocks noChangeArrowheads="1"/>
                </p:cNvSpPr>
                <p:nvPr/>
              </p:nvSpPr>
              <p:spPr bwMode="auto">
                <a:xfrm>
                  <a:off x="1120" y="4126"/>
                  <a:ext cx="1348"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kumimoji="1" lang="en-US" altLang="x-none" sz="1400" dirty="0">
                    <a:latin typeface="Times New Roman" charset="0"/>
                  </a:endParaRPr>
                </a:p>
                <a:p>
                  <a:r>
                    <a:rPr kumimoji="1" lang="en-US" altLang="x-none" sz="1400" dirty="0">
                      <a:latin typeface="Times New Roman" charset="0"/>
                    </a:rPr>
                    <a:t>Study micro-economics of oppressive labor conditions &amp; how it affects immigrant families</a:t>
                  </a:r>
                </a:p>
              </p:txBody>
            </p:sp>
            <p:sp>
              <p:nvSpPr>
                <p:cNvPr id="45095"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8" name="Group 51"/>
              <p:cNvGrpSpPr>
                <a:grpSpLocks/>
              </p:cNvGrpSpPr>
              <p:nvPr/>
            </p:nvGrpSpPr>
            <p:grpSpPr bwMode="auto">
              <a:xfrm>
                <a:off x="2511" y="4126"/>
                <a:ext cx="1378" cy="864"/>
                <a:chOff x="2511" y="4126"/>
                <a:chExt cx="1378" cy="864"/>
              </a:xfrm>
            </p:grpSpPr>
            <p:sp>
              <p:nvSpPr>
                <p:cNvPr id="45092" name="Rectangle 52"/>
                <p:cNvSpPr>
                  <a:spLocks noChangeArrowheads="1"/>
                </p:cNvSpPr>
                <p:nvPr/>
              </p:nvSpPr>
              <p:spPr bwMode="auto">
                <a:xfrm>
                  <a:off x="2554" y="4126"/>
                  <a:ext cx="129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Immigrant education &amp; training for human capital development &amp; better economic opportunities; leadership development in unions &amp; companies</a:t>
                  </a:r>
                </a:p>
              </p:txBody>
            </p:sp>
            <p:sp>
              <p:nvSpPr>
                <p:cNvPr id="45093"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5089" name="Group 54"/>
              <p:cNvGrpSpPr>
                <a:grpSpLocks/>
              </p:cNvGrpSpPr>
              <p:nvPr/>
            </p:nvGrpSpPr>
            <p:grpSpPr bwMode="auto">
              <a:xfrm>
                <a:off x="3889" y="4126"/>
                <a:ext cx="1408" cy="864"/>
                <a:chOff x="3889" y="4126"/>
                <a:chExt cx="1408" cy="864"/>
              </a:xfrm>
            </p:grpSpPr>
            <p:sp>
              <p:nvSpPr>
                <p:cNvPr id="45090" name="Rectangle 55"/>
                <p:cNvSpPr>
                  <a:spLocks noChangeArrowheads="1"/>
                </p:cNvSpPr>
                <p:nvPr/>
              </p:nvSpPr>
              <p:spPr bwMode="auto">
                <a:xfrm>
                  <a:off x="3932" y="4126"/>
                  <a:ext cx="132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kumimoji="1" lang="en-US" altLang="x-none" sz="1400" dirty="0">
                    <a:latin typeface="Times New Roman" charset="0"/>
                  </a:endParaRPr>
                </a:p>
                <a:p>
                  <a:r>
                    <a:rPr kumimoji="1" lang="en-US" altLang="x-none" sz="1400" dirty="0">
                      <a:latin typeface="Times New Roman" charset="0"/>
                    </a:rPr>
                    <a:t>Document wellness benefits of livable employment on immigrants &amp; families</a:t>
                  </a:r>
                </a:p>
              </p:txBody>
            </p:sp>
            <p:sp>
              <p:nvSpPr>
                <p:cNvPr id="45091"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sp>
          <p:nvSpPr>
            <p:cNvPr id="45077"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spTree>
    <p:extLst>
      <p:ext uri="{BB962C8B-B14F-4D97-AF65-F5344CB8AC3E}">
        <p14:creationId xmlns:p14="http://schemas.microsoft.com/office/powerpoint/2010/main" val="1243732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idx="4294967295"/>
          </p:nvPr>
        </p:nvSpPr>
        <p:spPr>
          <a:xfrm>
            <a:off x="304800" y="0"/>
            <a:ext cx="8534400" cy="685800"/>
          </a:xfrm>
        </p:spPr>
        <p:txBody>
          <a:bodyPr/>
          <a:lstStyle/>
          <a:p>
            <a:pPr eaLnBrk="1" hangingPunct="1"/>
            <a:r>
              <a:rPr lang="en-US" altLang="x-none" sz="2400" b="1" dirty="0"/>
              <a:t>Comprehensive Model for Action Research </a:t>
            </a:r>
            <a:br>
              <a:rPr lang="en-US" altLang="x-none" sz="2400" b="1" dirty="0"/>
            </a:br>
            <a:r>
              <a:rPr lang="en-US" altLang="x-none" sz="2400" b="1" dirty="0"/>
              <a:t>on M</a:t>
            </a:r>
            <a:r>
              <a:rPr lang="en-US" altLang="x-none" sz="2400" b="1" dirty="0" smtClean="0"/>
              <a:t>igrant </a:t>
            </a:r>
            <a:r>
              <a:rPr lang="en-US" altLang="x-none" sz="2400" b="1" dirty="0"/>
              <a:t>Communities: </a:t>
            </a:r>
            <a:r>
              <a:rPr lang="en-US" altLang="x-none" sz="2400" b="1" u="sng" dirty="0"/>
              <a:t>Political Context</a:t>
            </a:r>
            <a:endParaRPr lang="en-US" altLang="x-none" u="sng" dirty="0"/>
          </a:p>
        </p:txBody>
      </p:sp>
      <p:sp>
        <p:nvSpPr>
          <p:cNvPr id="46083" name="Line 3"/>
          <p:cNvSpPr>
            <a:spLocks noChangeShapeType="1"/>
          </p:cNvSpPr>
          <p:nvPr/>
        </p:nvSpPr>
        <p:spPr bwMode="auto">
          <a:xfrm flipV="1">
            <a:off x="6172200" y="1524000"/>
            <a:ext cx="1143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Line 4"/>
          <p:cNvSpPr>
            <a:spLocks noChangeShapeType="1"/>
          </p:cNvSpPr>
          <p:nvPr/>
        </p:nvSpPr>
        <p:spPr bwMode="auto">
          <a:xfrm flipV="1">
            <a:off x="1752600" y="1524000"/>
            <a:ext cx="18288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5" name="Line 5"/>
          <p:cNvSpPr>
            <a:spLocks noChangeShapeType="1"/>
          </p:cNvSpPr>
          <p:nvPr/>
        </p:nvSpPr>
        <p:spPr bwMode="auto">
          <a:xfrm flipV="1">
            <a:off x="4038600" y="1524000"/>
            <a:ext cx="1524000" cy="1447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6" name="Line 6"/>
          <p:cNvSpPr>
            <a:spLocks noChangeShapeType="1"/>
          </p:cNvSpPr>
          <p:nvPr/>
        </p:nvSpPr>
        <p:spPr bwMode="auto">
          <a:xfrm flipV="1">
            <a:off x="8458200" y="1600200"/>
            <a:ext cx="533400" cy="1409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Line 7"/>
          <p:cNvSpPr>
            <a:spLocks noChangeShapeType="1"/>
          </p:cNvSpPr>
          <p:nvPr/>
        </p:nvSpPr>
        <p:spPr bwMode="auto">
          <a:xfrm flipV="1">
            <a:off x="8458200" y="4648200"/>
            <a:ext cx="533400" cy="2209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Line 8"/>
          <p:cNvSpPr>
            <a:spLocks noChangeShapeType="1"/>
          </p:cNvSpPr>
          <p:nvPr/>
        </p:nvSpPr>
        <p:spPr bwMode="auto">
          <a:xfrm flipV="1">
            <a:off x="3124200" y="1905000"/>
            <a:ext cx="571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Line 9"/>
          <p:cNvSpPr>
            <a:spLocks noChangeShapeType="1"/>
          </p:cNvSpPr>
          <p:nvPr/>
        </p:nvSpPr>
        <p:spPr bwMode="auto">
          <a:xfrm flipH="1" flipV="1">
            <a:off x="8991600" y="15240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flipH="1" flipV="1">
            <a:off x="8915400" y="1828800"/>
            <a:ext cx="0" cy="3124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flipH="1" flipV="1">
            <a:off x="8763000" y="2286000"/>
            <a:ext cx="0" cy="3352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flipH="1" flipV="1">
            <a:off x="8610600" y="2667000"/>
            <a:ext cx="0" cy="3657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13"/>
          <p:cNvSpPr>
            <a:spLocks noChangeShapeType="1"/>
          </p:cNvSpPr>
          <p:nvPr/>
        </p:nvSpPr>
        <p:spPr bwMode="auto">
          <a:xfrm flipV="1">
            <a:off x="3581400" y="1524000"/>
            <a:ext cx="53625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14"/>
          <p:cNvSpPr>
            <a:spLocks noChangeShapeType="1"/>
          </p:cNvSpPr>
          <p:nvPr/>
        </p:nvSpPr>
        <p:spPr bwMode="auto">
          <a:xfrm>
            <a:off x="2743200" y="2209800"/>
            <a:ext cx="6013450" cy="79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15"/>
          <p:cNvSpPr>
            <a:spLocks noChangeShapeType="1"/>
          </p:cNvSpPr>
          <p:nvPr/>
        </p:nvSpPr>
        <p:spPr bwMode="auto">
          <a:xfrm flipV="1">
            <a:off x="2209800" y="2590800"/>
            <a:ext cx="6408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Line 16"/>
          <p:cNvSpPr>
            <a:spLocks noChangeShapeType="1"/>
          </p:cNvSpPr>
          <p:nvPr/>
        </p:nvSpPr>
        <p:spPr bwMode="auto">
          <a:xfrm flipV="1">
            <a:off x="8458200" y="2895600"/>
            <a:ext cx="533400" cy="1562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17"/>
          <p:cNvSpPr>
            <a:spLocks noChangeShapeType="1"/>
          </p:cNvSpPr>
          <p:nvPr/>
        </p:nvSpPr>
        <p:spPr bwMode="auto">
          <a:xfrm flipV="1">
            <a:off x="8458200" y="3810000"/>
            <a:ext cx="533400" cy="1752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Rectangle 18"/>
          <p:cNvSpPr>
            <a:spLocks noChangeArrowheads="1"/>
          </p:cNvSpPr>
          <p:nvPr/>
        </p:nvSpPr>
        <p:spPr bwMode="auto">
          <a:xfrm>
            <a:off x="0" y="762000"/>
            <a:ext cx="9144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b="1">
                <a:latin typeface="Times New Roman" charset="0"/>
              </a:rPr>
              <a:t>Consequence or stage of empowerment/wellness:         Oppression	Liberation/Empowerment        Wellness</a:t>
            </a:r>
          </a:p>
          <a:p>
            <a:r>
              <a:rPr kumimoji="1" lang="en-US" altLang="x-none" sz="1400" b="1">
                <a:latin typeface="Times New Roman" charset="0"/>
              </a:rPr>
              <a:t>			           	           (state)	          (process)	     (outcome)</a:t>
            </a:r>
          </a:p>
          <a:p>
            <a:endParaRPr kumimoji="1" lang="en-US" altLang="x-none" sz="1400" b="1">
              <a:latin typeface="Times New Roman" charset="0"/>
            </a:endParaRPr>
          </a:p>
          <a:p>
            <a:r>
              <a:rPr kumimoji="1" lang="en-US" altLang="x-none" sz="1400" b="1">
                <a:latin typeface="Times New Roman" charset="0"/>
              </a:rPr>
              <a:t>Domain of		        Socio-cultural:    	</a:t>
            </a:r>
          </a:p>
          <a:p>
            <a:r>
              <a:rPr kumimoji="1" lang="en-US" altLang="x-none" sz="1400" b="1">
                <a:latin typeface="Times New Roman" charset="0"/>
              </a:rPr>
              <a:t>Environment/Capital:		</a:t>
            </a:r>
            <a:endParaRPr kumimoji="1" lang="en-US" altLang="x-none" sz="1400">
              <a:solidFill>
                <a:srgbClr val="FFFF00"/>
              </a:solidFill>
              <a:latin typeface="Times New Roman" charset="0"/>
            </a:endParaRPr>
          </a:p>
          <a:p>
            <a:r>
              <a:rPr kumimoji="1" lang="en-US" altLang="x-none" sz="1400" b="1">
                <a:latin typeface="Times New Roman" charset="0"/>
              </a:rPr>
              <a:t>		Economic:	   </a:t>
            </a:r>
          </a:p>
          <a:p>
            <a:r>
              <a:rPr kumimoji="1" lang="en-US" altLang="x-none" sz="1400">
                <a:solidFill>
                  <a:srgbClr val="FFFF00"/>
                </a:solidFill>
                <a:latin typeface="Times New Roman" charset="0"/>
              </a:rPr>
              <a:t/>
            </a:r>
            <a:br>
              <a:rPr kumimoji="1" lang="en-US" altLang="x-none" sz="1400">
                <a:solidFill>
                  <a:srgbClr val="FFFF00"/>
                </a:solidFill>
                <a:latin typeface="Times New Roman" charset="0"/>
              </a:rPr>
            </a:br>
            <a:r>
              <a:rPr kumimoji="1" lang="en-US" altLang="x-none" sz="800" b="1">
                <a:latin typeface="Times New Roman" charset="0"/>
              </a:rPr>
              <a:t>	</a:t>
            </a:r>
            <a:r>
              <a:rPr kumimoji="1" lang="en-US" altLang="x-none" sz="1400" b="1">
                <a:latin typeface="Times New Roman" charset="0"/>
              </a:rPr>
              <a:t>               Physical:</a:t>
            </a:r>
            <a:endParaRPr kumimoji="1" lang="en-US" altLang="x-none" sz="1400">
              <a:solidFill>
                <a:srgbClr val="FFFF00"/>
              </a:solidFill>
              <a:latin typeface="Times New Roman" charset="0"/>
            </a:endParaRPr>
          </a:p>
          <a:p>
            <a:r>
              <a:rPr kumimoji="1" lang="en-US" altLang="x-none" sz="1400" b="1">
                <a:latin typeface="Times New Roman" charset="0"/>
              </a:rPr>
              <a:t>Level of Analysis/</a:t>
            </a:r>
          </a:p>
          <a:p>
            <a:r>
              <a:rPr kumimoji="1" lang="en-US" altLang="x-none" sz="1400" b="1">
                <a:latin typeface="Times New Roman" charset="0"/>
              </a:rPr>
              <a:t>Intervention:     Political:</a:t>
            </a:r>
          </a:p>
        </p:txBody>
      </p:sp>
      <p:grpSp>
        <p:nvGrpSpPr>
          <p:cNvPr id="46099" name="Group 19"/>
          <p:cNvGrpSpPr>
            <a:grpSpLocks/>
          </p:cNvGrpSpPr>
          <p:nvPr/>
        </p:nvGrpSpPr>
        <p:grpSpPr bwMode="auto">
          <a:xfrm>
            <a:off x="0" y="2962275"/>
            <a:ext cx="8458200" cy="3895725"/>
            <a:chOff x="-3" y="2395"/>
            <a:chExt cx="5303" cy="2598"/>
          </a:xfrm>
        </p:grpSpPr>
        <p:grpSp>
          <p:nvGrpSpPr>
            <p:cNvPr id="46101" name="Group 20"/>
            <p:cNvGrpSpPr>
              <a:grpSpLocks/>
            </p:cNvGrpSpPr>
            <p:nvPr/>
          </p:nvGrpSpPr>
          <p:grpSpPr bwMode="auto">
            <a:xfrm>
              <a:off x="0" y="2398"/>
              <a:ext cx="5297" cy="2592"/>
              <a:chOff x="0" y="2398"/>
              <a:chExt cx="5297" cy="2592"/>
            </a:xfrm>
          </p:grpSpPr>
          <p:grpSp>
            <p:nvGrpSpPr>
              <p:cNvPr id="46103" name="Group 21"/>
              <p:cNvGrpSpPr>
                <a:grpSpLocks/>
              </p:cNvGrpSpPr>
              <p:nvPr/>
            </p:nvGrpSpPr>
            <p:grpSpPr bwMode="auto">
              <a:xfrm>
                <a:off x="0" y="2398"/>
                <a:ext cx="1077" cy="960"/>
                <a:chOff x="0" y="2398"/>
                <a:chExt cx="1077" cy="960"/>
              </a:xfrm>
            </p:grpSpPr>
            <p:sp>
              <p:nvSpPr>
                <p:cNvPr id="46137" name="Rectangle 22"/>
                <p:cNvSpPr>
                  <a:spLocks noChangeArrowheads="1"/>
                </p:cNvSpPr>
                <p:nvPr/>
              </p:nvSpPr>
              <p:spPr bwMode="auto">
                <a:xfrm>
                  <a:off x="43" y="2398"/>
                  <a:ext cx="991"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a:latin typeface="Times New Roman" charset="0"/>
                    </a:rPr>
                    <a:t>Macro/ Collective/ Structural/ Community</a:t>
                  </a:r>
                </a:p>
              </p:txBody>
            </p:sp>
            <p:sp>
              <p:nvSpPr>
                <p:cNvPr id="46138" name="Rectangle 23"/>
                <p:cNvSpPr>
                  <a:spLocks noChangeArrowheads="1"/>
                </p:cNvSpPr>
                <p:nvPr/>
              </p:nvSpPr>
              <p:spPr bwMode="auto">
                <a:xfrm>
                  <a:off x="0" y="2398"/>
                  <a:ext cx="1077"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sp>
            <p:nvSpPr>
              <p:cNvPr id="46136" name="Rectangle 26"/>
              <p:cNvSpPr>
                <a:spLocks noChangeArrowheads="1"/>
              </p:cNvSpPr>
              <p:nvPr/>
            </p:nvSpPr>
            <p:spPr bwMode="auto">
              <a:xfrm>
                <a:off x="1077" y="2398"/>
                <a:ext cx="1434"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nvGrpSpPr>
              <p:cNvPr id="46105" name="Group 27"/>
              <p:cNvGrpSpPr>
                <a:grpSpLocks/>
              </p:cNvGrpSpPr>
              <p:nvPr/>
            </p:nvGrpSpPr>
            <p:grpSpPr bwMode="auto">
              <a:xfrm>
                <a:off x="2511" y="2398"/>
                <a:ext cx="1378" cy="960"/>
                <a:chOff x="2511" y="2398"/>
                <a:chExt cx="1378" cy="960"/>
              </a:xfrm>
            </p:grpSpPr>
            <p:sp>
              <p:nvSpPr>
                <p:cNvPr id="46133" name="Rectangle 28"/>
                <p:cNvSpPr>
                  <a:spLocks noChangeArrowheads="1"/>
                </p:cNvSpPr>
                <p:nvPr/>
              </p:nvSpPr>
              <p:spPr bwMode="auto">
                <a:xfrm>
                  <a:off x="2554" y="2398"/>
                  <a:ext cx="129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Empowering structures &amp; policies promoting participation by migrants &amp; acceptance &amp; inclusion by host communities</a:t>
                  </a:r>
                </a:p>
              </p:txBody>
            </p:sp>
            <p:sp>
              <p:nvSpPr>
                <p:cNvPr id="46134" name="Rectangle 29"/>
                <p:cNvSpPr>
                  <a:spLocks noChangeArrowheads="1"/>
                </p:cNvSpPr>
                <p:nvPr/>
              </p:nvSpPr>
              <p:spPr bwMode="auto">
                <a:xfrm>
                  <a:off x="2511" y="2398"/>
                  <a:ext cx="137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06" name="Group 30"/>
              <p:cNvGrpSpPr>
                <a:grpSpLocks/>
              </p:cNvGrpSpPr>
              <p:nvPr/>
            </p:nvGrpSpPr>
            <p:grpSpPr bwMode="auto">
              <a:xfrm>
                <a:off x="3889" y="2398"/>
                <a:ext cx="1408" cy="960"/>
                <a:chOff x="3889" y="2398"/>
                <a:chExt cx="1408" cy="960"/>
              </a:xfrm>
            </p:grpSpPr>
            <p:sp>
              <p:nvSpPr>
                <p:cNvPr id="46131" name="Rectangle 31"/>
                <p:cNvSpPr>
                  <a:spLocks noChangeArrowheads="1"/>
                </p:cNvSpPr>
                <p:nvPr/>
              </p:nvSpPr>
              <p:spPr bwMode="auto">
                <a:xfrm>
                  <a:off x="3932" y="2398"/>
                  <a:ext cx="1322" cy="960"/>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Policies &amp; political structures affecting migrant community wellness</a:t>
                  </a:r>
                </a:p>
              </p:txBody>
            </p:sp>
            <p:sp>
              <p:nvSpPr>
                <p:cNvPr id="46132" name="Rectangle 32"/>
                <p:cNvSpPr>
                  <a:spLocks noChangeArrowheads="1"/>
                </p:cNvSpPr>
                <p:nvPr/>
              </p:nvSpPr>
              <p:spPr bwMode="auto">
                <a:xfrm>
                  <a:off x="3889" y="2398"/>
                  <a:ext cx="1408" cy="960"/>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07" name="Group 33"/>
              <p:cNvGrpSpPr>
                <a:grpSpLocks/>
              </p:cNvGrpSpPr>
              <p:nvPr/>
            </p:nvGrpSpPr>
            <p:grpSpPr bwMode="auto">
              <a:xfrm>
                <a:off x="0" y="3358"/>
                <a:ext cx="1077" cy="768"/>
                <a:chOff x="0" y="3358"/>
                <a:chExt cx="1077" cy="768"/>
              </a:xfrm>
            </p:grpSpPr>
            <p:sp>
              <p:nvSpPr>
                <p:cNvPr id="46129" name="Rectangle 34"/>
                <p:cNvSpPr>
                  <a:spLocks noChangeArrowheads="1"/>
                </p:cNvSpPr>
                <p:nvPr/>
              </p:nvSpPr>
              <p:spPr bwMode="auto">
                <a:xfrm>
                  <a:off x="43" y="3358"/>
                  <a:ext cx="991"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800" dirty="0" err="1">
                      <a:latin typeface="Times New Roman" charset="0"/>
                    </a:rPr>
                    <a:t>Meso</a:t>
                  </a:r>
                  <a:r>
                    <a:rPr kumimoji="1" lang="en-US" altLang="x-none" sz="1800" dirty="0">
                      <a:latin typeface="Times New Roman" charset="0"/>
                    </a:rPr>
                    <a:t>/</a:t>
                  </a:r>
                </a:p>
                <a:p>
                  <a:r>
                    <a:rPr kumimoji="1" lang="en-US" altLang="x-none" sz="1800" dirty="0">
                      <a:latin typeface="Times New Roman" charset="0"/>
                    </a:rPr>
                    <a:t>Organizational Group/</a:t>
                  </a:r>
                </a:p>
                <a:p>
                  <a:r>
                    <a:rPr kumimoji="1" lang="en-US" altLang="x-none" sz="1800" dirty="0">
                      <a:latin typeface="Times New Roman" charset="0"/>
                    </a:rPr>
                    <a:t>Relational</a:t>
                  </a:r>
                </a:p>
              </p:txBody>
            </p:sp>
            <p:sp>
              <p:nvSpPr>
                <p:cNvPr id="46130" name="Rectangle 35"/>
                <p:cNvSpPr>
                  <a:spLocks noChangeArrowheads="1"/>
                </p:cNvSpPr>
                <p:nvPr/>
              </p:nvSpPr>
              <p:spPr bwMode="auto">
                <a:xfrm>
                  <a:off x="0" y="3358"/>
                  <a:ext cx="1077"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08" name="Group 36"/>
              <p:cNvGrpSpPr>
                <a:grpSpLocks/>
              </p:cNvGrpSpPr>
              <p:nvPr/>
            </p:nvGrpSpPr>
            <p:grpSpPr bwMode="auto">
              <a:xfrm>
                <a:off x="1077" y="3358"/>
                <a:ext cx="1434" cy="768"/>
                <a:chOff x="1077" y="3358"/>
                <a:chExt cx="1434" cy="768"/>
              </a:xfrm>
            </p:grpSpPr>
            <p:sp>
              <p:nvSpPr>
                <p:cNvPr id="46127" name="Rectangle 37"/>
                <p:cNvSpPr>
                  <a:spLocks noChangeArrowheads="1"/>
                </p:cNvSpPr>
                <p:nvPr/>
              </p:nvSpPr>
              <p:spPr bwMode="auto">
                <a:xfrm>
                  <a:off x="1120" y="3358"/>
                  <a:ext cx="1348"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Identify organizations that discriminate against or otherwise oppress immigrants; setting-level influences on powerlessness</a:t>
                  </a:r>
                </a:p>
              </p:txBody>
            </p:sp>
            <p:sp>
              <p:nvSpPr>
                <p:cNvPr id="46128" name="Rectangle 38"/>
                <p:cNvSpPr>
                  <a:spLocks noChangeArrowheads="1"/>
                </p:cNvSpPr>
                <p:nvPr/>
              </p:nvSpPr>
              <p:spPr bwMode="auto">
                <a:xfrm>
                  <a:off x="1077" y="3358"/>
                  <a:ext cx="1434"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09" name="Group 39"/>
              <p:cNvGrpSpPr>
                <a:grpSpLocks/>
              </p:cNvGrpSpPr>
              <p:nvPr/>
            </p:nvGrpSpPr>
            <p:grpSpPr bwMode="auto">
              <a:xfrm>
                <a:off x="2511" y="3358"/>
                <a:ext cx="1378" cy="768"/>
                <a:chOff x="2511" y="3358"/>
                <a:chExt cx="1378" cy="768"/>
              </a:xfrm>
            </p:grpSpPr>
            <p:sp>
              <p:nvSpPr>
                <p:cNvPr id="46125" name="Rectangle 40"/>
                <p:cNvSpPr>
                  <a:spLocks noChangeArrowheads="1"/>
                </p:cNvSpPr>
                <p:nvPr/>
              </p:nvSpPr>
              <p:spPr bwMode="auto">
                <a:xfrm>
                  <a:off x="2554" y="3358"/>
                  <a:ext cx="129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Structural change in organizations to increase immigrant participation in decisions, esp. those affecting immigrants</a:t>
                  </a:r>
                </a:p>
              </p:txBody>
            </p:sp>
            <p:sp>
              <p:nvSpPr>
                <p:cNvPr id="46126" name="Rectangle 41"/>
                <p:cNvSpPr>
                  <a:spLocks noChangeArrowheads="1"/>
                </p:cNvSpPr>
                <p:nvPr/>
              </p:nvSpPr>
              <p:spPr bwMode="auto">
                <a:xfrm>
                  <a:off x="2511" y="3358"/>
                  <a:ext cx="137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10" name="Group 42"/>
              <p:cNvGrpSpPr>
                <a:grpSpLocks/>
              </p:cNvGrpSpPr>
              <p:nvPr/>
            </p:nvGrpSpPr>
            <p:grpSpPr bwMode="auto">
              <a:xfrm>
                <a:off x="3889" y="3358"/>
                <a:ext cx="1408" cy="768"/>
                <a:chOff x="3889" y="3358"/>
                <a:chExt cx="1408" cy="768"/>
              </a:xfrm>
            </p:grpSpPr>
            <p:sp>
              <p:nvSpPr>
                <p:cNvPr id="46123" name="Rectangle 43"/>
                <p:cNvSpPr>
                  <a:spLocks noChangeArrowheads="1"/>
                </p:cNvSpPr>
                <p:nvPr/>
              </p:nvSpPr>
              <p:spPr bwMode="auto">
                <a:xfrm>
                  <a:off x="3932" y="3358"/>
                  <a:ext cx="1322" cy="768"/>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Assist advocacy &amp; other organizations promoting political rights and wellness of immigrants</a:t>
                  </a:r>
                </a:p>
              </p:txBody>
            </p:sp>
            <p:sp>
              <p:nvSpPr>
                <p:cNvPr id="46124" name="Rectangle 44"/>
                <p:cNvSpPr>
                  <a:spLocks noChangeArrowheads="1"/>
                </p:cNvSpPr>
                <p:nvPr/>
              </p:nvSpPr>
              <p:spPr bwMode="auto">
                <a:xfrm>
                  <a:off x="3889" y="3358"/>
                  <a:ext cx="1408" cy="768"/>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11" name="Group 45"/>
              <p:cNvGrpSpPr>
                <a:grpSpLocks/>
              </p:cNvGrpSpPr>
              <p:nvPr/>
            </p:nvGrpSpPr>
            <p:grpSpPr bwMode="auto">
              <a:xfrm>
                <a:off x="0" y="4126"/>
                <a:ext cx="1077" cy="864"/>
                <a:chOff x="0" y="4126"/>
                <a:chExt cx="1077" cy="864"/>
              </a:xfrm>
            </p:grpSpPr>
            <p:sp>
              <p:nvSpPr>
                <p:cNvPr id="46121" name="Rectangle 46"/>
                <p:cNvSpPr>
                  <a:spLocks noChangeArrowheads="1"/>
                </p:cNvSpPr>
                <p:nvPr/>
              </p:nvSpPr>
              <p:spPr bwMode="auto">
                <a:xfrm>
                  <a:off x="43" y="4126"/>
                  <a:ext cx="991"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rIns="0"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600" dirty="0">
                      <a:latin typeface="Times New Roman" charset="0"/>
                    </a:rPr>
                    <a:t>Micro/Individual/ Personal/</a:t>
                  </a:r>
                </a:p>
                <a:p>
                  <a:r>
                    <a:rPr kumimoji="1" lang="en-US" altLang="x-none" sz="1600" dirty="0">
                      <a:latin typeface="Times New Roman" charset="0"/>
                    </a:rPr>
                    <a:t>Psychological</a:t>
                  </a:r>
                  <a:r>
                    <a:rPr kumimoji="1" lang="en-US" altLang="x-none" sz="1200" dirty="0">
                      <a:latin typeface="Times New Roman" charset="0"/>
                    </a:rPr>
                    <a:t> (emotional, cognitive, behavioral, spiritual):</a:t>
                  </a:r>
                  <a:endParaRPr kumimoji="1" lang="en-US" altLang="x-none" dirty="0">
                    <a:latin typeface="Times New Roman" charset="0"/>
                  </a:endParaRPr>
                </a:p>
              </p:txBody>
            </p:sp>
            <p:sp>
              <p:nvSpPr>
                <p:cNvPr id="46122" name="Rectangle 47"/>
                <p:cNvSpPr>
                  <a:spLocks noChangeArrowheads="1"/>
                </p:cNvSpPr>
                <p:nvPr/>
              </p:nvSpPr>
              <p:spPr bwMode="auto">
                <a:xfrm>
                  <a:off x="0" y="4126"/>
                  <a:ext cx="1077"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12" name="Group 48"/>
              <p:cNvGrpSpPr>
                <a:grpSpLocks/>
              </p:cNvGrpSpPr>
              <p:nvPr/>
            </p:nvGrpSpPr>
            <p:grpSpPr bwMode="auto">
              <a:xfrm>
                <a:off x="1077" y="4126"/>
                <a:ext cx="1434" cy="864"/>
                <a:chOff x="1077" y="4126"/>
                <a:chExt cx="1434" cy="864"/>
              </a:xfrm>
            </p:grpSpPr>
            <p:sp>
              <p:nvSpPr>
                <p:cNvPr id="46119" name="Rectangle 49"/>
                <p:cNvSpPr>
                  <a:spLocks noChangeArrowheads="1"/>
                </p:cNvSpPr>
                <p:nvPr/>
              </p:nvSpPr>
              <p:spPr bwMode="auto">
                <a:xfrm>
                  <a:off x="1120" y="4126"/>
                  <a:ext cx="1348"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kumimoji="1" lang="en-US" altLang="x-none" sz="1300" dirty="0">
                    <a:latin typeface="Times New Roman" charset="0"/>
                  </a:endParaRPr>
                </a:p>
                <a:p>
                  <a:r>
                    <a:rPr kumimoji="1" lang="en-US" altLang="x-none" sz="1400" dirty="0">
                      <a:latin typeface="Times New Roman" charset="0"/>
                    </a:rPr>
                    <a:t>Oppressive migrant family structures &amp; dynamics, internalized oppression, political apathy</a:t>
                  </a:r>
                </a:p>
              </p:txBody>
            </p:sp>
            <p:sp>
              <p:nvSpPr>
                <p:cNvPr id="46120" name="Rectangle 50"/>
                <p:cNvSpPr>
                  <a:spLocks noChangeArrowheads="1"/>
                </p:cNvSpPr>
                <p:nvPr/>
              </p:nvSpPr>
              <p:spPr bwMode="auto">
                <a:xfrm>
                  <a:off x="1077" y="4126"/>
                  <a:ext cx="1434"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13" name="Group 51"/>
              <p:cNvGrpSpPr>
                <a:grpSpLocks/>
              </p:cNvGrpSpPr>
              <p:nvPr/>
            </p:nvGrpSpPr>
            <p:grpSpPr bwMode="auto">
              <a:xfrm>
                <a:off x="2511" y="4126"/>
                <a:ext cx="1378" cy="864"/>
                <a:chOff x="2511" y="4126"/>
                <a:chExt cx="1378" cy="864"/>
              </a:xfrm>
            </p:grpSpPr>
            <p:sp>
              <p:nvSpPr>
                <p:cNvPr id="46117" name="Rectangle 52"/>
                <p:cNvSpPr>
                  <a:spLocks noChangeArrowheads="1"/>
                </p:cNvSpPr>
                <p:nvPr/>
              </p:nvSpPr>
              <p:spPr bwMode="auto">
                <a:xfrm>
                  <a:off x="2554" y="4126"/>
                  <a:ext cx="129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rIns="0"/>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300" dirty="0">
                      <a:latin typeface="Times New Roman" charset="0"/>
                    </a:rPr>
                    <a:t>Develop immigrant political consciousness, skills, knowledge, activism, leadership; Public education to change anti-immigrant beliefs &amp; behaviors</a:t>
                  </a:r>
                </a:p>
              </p:txBody>
            </p:sp>
            <p:sp>
              <p:nvSpPr>
                <p:cNvPr id="46118" name="Rectangle 53"/>
                <p:cNvSpPr>
                  <a:spLocks noChangeArrowheads="1"/>
                </p:cNvSpPr>
                <p:nvPr/>
              </p:nvSpPr>
              <p:spPr bwMode="auto">
                <a:xfrm>
                  <a:off x="2511" y="4126"/>
                  <a:ext cx="137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nvGrpSpPr>
              <p:cNvPr id="46114" name="Group 54"/>
              <p:cNvGrpSpPr>
                <a:grpSpLocks/>
              </p:cNvGrpSpPr>
              <p:nvPr/>
            </p:nvGrpSpPr>
            <p:grpSpPr bwMode="auto">
              <a:xfrm>
                <a:off x="3889" y="4126"/>
                <a:ext cx="1408" cy="864"/>
                <a:chOff x="3889" y="4126"/>
                <a:chExt cx="1408" cy="864"/>
              </a:xfrm>
            </p:grpSpPr>
            <p:sp>
              <p:nvSpPr>
                <p:cNvPr id="46115" name="Rectangle 55"/>
                <p:cNvSpPr>
                  <a:spLocks noChangeArrowheads="1"/>
                </p:cNvSpPr>
                <p:nvPr/>
              </p:nvSpPr>
              <p:spPr bwMode="auto">
                <a:xfrm>
                  <a:off x="3932" y="4126"/>
                  <a:ext cx="1322" cy="864"/>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r>
                    <a:rPr kumimoji="1" lang="en-US" altLang="x-none" sz="1400" dirty="0">
                      <a:latin typeface="Times New Roman" charset="0"/>
                    </a:rPr>
                    <a:t>Enhance participation, political wellness, self-efficacy of immigrants [which improves democracy for all]</a:t>
                  </a:r>
                </a:p>
              </p:txBody>
            </p:sp>
            <p:sp>
              <p:nvSpPr>
                <p:cNvPr id="46116" name="Rectangle 56"/>
                <p:cNvSpPr>
                  <a:spLocks noChangeArrowheads="1"/>
                </p:cNvSpPr>
                <p:nvPr/>
              </p:nvSpPr>
              <p:spPr bwMode="auto">
                <a:xfrm>
                  <a:off x="3889" y="4126"/>
                  <a:ext cx="1408" cy="864"/>
                </a:xfrm>
                <a:prstGeom prst="rect">
                  <a:avLst/>
                </a:prstGeom>
                <a:noFill/>
                <a:ln w="7"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grpSp>
        <p:sp>
          <p:nvSpPr>
            <p:cNvPr id="46102" name="Rectangle 57"/>
            <p:cNvSpPr>
              <a:spLocks noChangeArrowheads="1"/>
            </p:cNvSpPr>
            <p:nvPr/>
          </p:nvSpPr>
          <p:spPr bwMode="auto">
            <a:xfrm>
              <a:off x="-3" y="2395"/>
              <a:ext cx="5303" cy="259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endParaRPr lang="x-none" altLang="x-none" sz="1800"/>
            </a:p>
          </p:txBody>
        </p:sp>
      </p:grpSp>
      <p:sp>
        <p:nvSpPr>
          <p:cNvPr id="46100" name="Text Box 59"/>
          <p:cNvSpPr txBox="1">
            <a:spLocks noChangeArrowheads="1"/>
          </p:cNvSpPr>
          <p:nvPr/>
        </p:nvSpPr>
        <p:spPr bwMode="auto">
          <a:xfrm>
            <a:off x="1806397" y="3001316"/>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spcBef>
                <a:spcPct val="50000"/>
              </a:spcBef>
            </a:pPr>
            <a:r>
              <a:rPr kumimoji="1" lang="en-US" altLang="x-none" sz="1400" dirty="0">
                <a:latin typeface="Times New Roman" charset="0"/>
              </a:rPr>
              <a:t>Oppressive political structures in both origin &amp; host societies (</a:t>
            </a:r>
            <a:r>
              <a:rPr kumimoji="1" lang="en-US" altLang="x-none" sz="1400" dirty="0" err="1">
                <a:latin typeface="Times New Roman" charset="0"/>
              </a:rPr>
              <a:t>eg</a:t>
            </a:r>
            <a:r>
              <a:rPr kumimoji="1" lang="en-US" altLang="x-none" sz="1400" dirty="0">
                <a:latin typeface="Times New Roman" charset="0"/>
              </a:rPr>
              <a:t>, profiling &amp; other discriminatory employment, housing &amp; education policies)</a:t>
            </a:r>
          </a:p>
        </p:txBody>
      </p:sp>
    </p:spTree>
    <p:extLst>
      <p:ext uri="{BB962C8B-B14F-4D97-AF65-F5344CB8AC3E}">
        <p14:creationId xmlns:p14="http://schemas.microsoft.com/office/powerpoint/2010/main" val="19485978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571500" y="152400"/>
            <a:ext cx="8001000" cy="334962"/>
          </a:xfrm>
        </p:spPr>
        <p:txBody>
          <a:bodyPr/>
          <a:lstStyle/>
          <a:p>
            <a:pPr eaLnBrk="1" hangingPunct="1">
              <a:defRPr/>
            </a:pPr>
            <a:endParaRPr lang="en-US">
              <a:ea typeface="+mj-ea"/>
              <a:cs typeface="+mj-cs"/>
            </a:endParaRPr>
          </a:p>
        </p:txBody>
      </p:sp>
      <p:sp>
        <p:nvSpPr>
          <p:cNvPr id="5123" name="Rectangle 3"/>
          <p:cNvSpPr>
            <a:spLocks noGrp="1" noRot="1" noChangeArrowheads="1"/>
          </p:cNvSpPr>
          <p:nvPr>
            <p:ph idx="1"/>
          </p:nvPr>
        </p:nvSpPr>
        <p:spPr>
          <a:xfrm>
            <a:off x="152400" y="319881"/>
            <a:ext cx="8839200" cy="6400800"/>
          </a:xfrm>
        </p:spPr>
        <p:txBody>
          <a:bodyPr>
            <a:noAutofit/>
          </a:bodyPr>
          <a:lstStyle/>
          <a:p>
            <a:pPr eaLnBrk="1" hangingPunct="1">
              <a:lnSpc>
                <a:spcPct val="110000"/>
              </a:lnSpc>
              <a:spcBef>
                <a:spcPts val="0"/>
              </a:spcBef>
              <a:buFont typeface="Wingdings" pitchFamily="-106" charset="2"/>
              <a:buChar char="§"/>
              <a:defRPr/>
            </a:pPr>
            <a:r>
              <a:rPr lang="en-US" sz="2400" dirty="0" smtClean="0">
                <a:ea typeface="ＭＳ Ｐゴシック" pitchFamily="-106" charset="-128"/>
                <a:cs typeface="ＭＳ Ｐゴシック" pitchFamily="-106" charset="-128"/>
              </a:rPr>
              <a:t>The Eco-</a:t>
            </a:r>
            <a:r>
              <a:rPr lang="en-US" sz="2400" dirty="0" err="1" smtClean="0">
                <a:ea typeface="ＭＳ Ｐゴシック" pitchFamily="-106" charset="-128"/>
                <a:cs typeface="ＭＳ Ｐゴシック" pitchFamily="-106" charset="-128"/>
              </a:rPr>
              <a:t>Psychopolitical</a:t>
            </a:r>
            <a:r>
              <a:rPr lang="en-US" sz="2400" dirty="0" smtClean="0">
                <a:ea typeface="ＭＳ Ｐゴシック" pitchFamily="-106" charset="-128"/>
                <a:cs typeface="ＭＳ Ｐゴシック" pitchFamily="-106" charset="-128"/>
              </a:rPr>
              <a:t> validity model helps both researchers &amp; professionals think more critically &amp; comprehensively about the use of organized power in community</a:t>
            </a:r>
          </a:p>
          <a:p>
            <a:pPr eaLnBrk="1" hangingPunct="1">
              <a:lnSpc>
                <a:spcPct val="110000"/>
              </a:lnSpc>
              <a:spcBef>
                <a:spcPts val="0"/>
              </a:spcBef>
              <a:buFont typeface="Wingdings" pitchFamily="-106" charset="2"/>
              <a:buNone/>
              <a:defRPr/>
            </a:pPr>
            <a:r>
              <a:rPr lang="en-US" sz="2400" b="1" u="sng" dirty="0" smtClean="0">
                <a:ea typeface="ＭＳ Ｐゴシック" pitchFamily="-106" charset="-128"/>
                <a:cs typeface="ＭＳ Ｐゴシック" pitchFamily="-106" charset="-128"/>
              </a:rPr>
              <a:t>Questions: </a:t>
            </a:r>
          </a:p>
          <a:p>
            <a:pPr eaLnBrk="1" hangingPunct="1">
              <a:lnSpc>
                <a:spcPct val="110000"/>
              </a:lnSpc>
              <a:spcBef>
                <a:spcPts val="0"/>
              </a:spcBef>
              <a:buFont typeface="Wingdings" pitchFamily="-106" charset="2"/>
              <a:buChar char="§"/>
              <a:defRPr/>
            </a:pPr>
            <a:r>
              <a:rPr lang="en-US" sz="2400" dirty="0" smtClean="0">
                <a:ea typeface="ＭＳ Ｐゴシック" pitchFamily="-106" charset="-128"/>
                <a:cs typeface="ＭＳ Ｐゴシック" pitchFamily="-106" charset="-128"/>
              </a:rPr>
              <a:t>Based on that, how ecologically &amp; "psycho-politically” valid are the fields of education, social and health work &amp; other helping professions &amp; social sciences [and what would that imply]? Should </a:t>
            </a:r>
            <a:r>
              <a:rPr lang="en-US" dirty="0" smtClean="0">
                <a:ea typeface="ＭＳ Ｐゴシック" pitchFamily="-106" charset="-128"/>
                <a:cs typeface="ＭＳ Ｐゴシック" pitchFamily="-106" charset="-128"/>
              </a:rPr>
              <a:t>they</a:t>
            </a:r>
            <a:r>
              <a:rPr lang="en-US" sz="2400" dirty="0" smtClean="0">
                <a:ea typeface="ＭＳ Ｐゴシック" pitchFamily="-106" charset="-128"/>
                <a:cs typeface="ＭＳ Ｐゴシック" pitchFamily="-106" charset="-128"/>
              </a:rPr>
              <a:t> become more ecological and </a:t>
            </a:r>
            <a:r>
              <a:rPr lang="en-US" sz="2400" dirty="0" err="1" smtClean="0">
                <a:ea typeface="ＭＳ Ｐゴシック" pitchFamily="-106" charset="-128"/>
                <a:cs typeface="ＭＳ Ｐゴシック" pitchFamily="-106" charset="-128"/>
              </a:rPr>
              <a:t>psychopolitical</a:t>
            </a:r>
            <a:r>
              <a:rPr lang="en-US" sz="2400" dirty="0" smtClean="0">
                <a:ea typeface="ＭＳ Ｐゴシック" pitchFamily="-106" charset="-128"/>
                <a:cs typeface="ＭＳ Ｐゴシック" pitchFamily="-106" charset="-128"/>
              </a:rPr>
              <a:t>? Why/why not? If so, how?</a:t>
            </a:r>
          </a:p>
          <a:p>
            <a:pPr>
              <a:lnSpc>
                <a:spcPct val="110000"/>
              </a:lnSpc>
              <a:spcBef>
                <a:spcPts val="0"/>
              </a:spcBef>
              <a:buFont typeface="Wingdings" pitchFamily="-106" charset="2"/>
              <a:buChar char="§"/>
              <a:defRPr/>
            </a:pPr>
            <a:r>
              <a:rPr lang="en-US" sz="2400" dirty="0" smtClean="0">
                <a:ea typeface="ＭＳ Ｐゴシック" pitchFamily="-106" charset="-128"/>
                <a:cs typeface="ＭＳ Ｐゴシック" pitchFamily="-106" charset="-128"/>
              </a:rPr>
              <a:t>How about your program or department– how </a:t>
            </a:r>
            <a:r>
              <a:rPr lang="en-US" dirty="0" smtClean="0">
                <a:ea typeface="ＭＳ Ｐゴシック" pitchFamily="-106" charset="-128"/>
                <a:cs typeface="ＭＳ Ｐゴシック" pitchFamily="-106" charset="-128"/>
              </a:rPr>
              <a:t>ecologi</a:t>
            </a:r>
            <a:r>
              <a:rPr lang="en-US" sz="2400" dirty="0" smtClean="0">
                <a:ea typeface="ＭＳ Ｐゴシック" pitchFamily="-106" charset="-128"/>
                <a:cs typeface="ＭＳ Ｐゴシック" pitchFamily="-106" charset="-128"/>
              </a:rPr>
              <a:t>cally or “psycho-politically” oriented is it?</a:t>
            </a:r>
          </a:p>
          <a:p>
            <a:pPr>
              <a:lnSpc>
                <a:spcPct val="110000"/>
              </a:lnSpc>
              <a:spcBef>
                <a:spcPts val="0"/>
              </a:spcBef>
              <a:buFont typeface="Wingdings" pitchFamily="-106" charset="2"/>
              <a:buChar char="§"/>
              <a:defRPr/>
            </a:pPr>
            <a:r>
              <a:rPr lang="en-US" sz="2400" dirty="0" smtClean="0">
                <a:ea typeface="ＭＳ Ｐゴシック" pitchFamily="-106" charset="-128"/>
                <a:cs typeface="ＭＳ Ｐゴシック" pitchFamily="-106" charset="-128"/>
              </a:rPr>
              <a:t>How does your own work fit into the Eco-</a:t>
            </a:r>
            <a:r>
              <a:rPr lang="en-US" sz="2400" dirty="0" err="1" smtClean="0">
                <a:ea typeface="ＭＳ Ｐゴシック" pitchFamily="-106" charset="-128"/>
                <a:cs typeface="ＭＳ Ｐゴシック" pitchFamily="-106" charset="-128"/>
              </a:rPr>
              <a:t>Psychopolitical</a:t>
            </a:r>
            <a:r>
              <a:rPr lang="en-US" sz="2400" dirty="0" smtClean="0">
                <a:ea typeface="ＭＳ Ｐゴシック" pitchFamily="-106" charset="-128"/>
                <a:cs typeface="ＭＳ Ｐゴシック" pitchFamily="-106" charset="-128"/>
              </a:rPr>
              <a:t> validity model ? [See specific questions in following slides.]</a:t>
            </a:r>
          </a:p>
        </p:txBody>
      </p:sp>
    </p:spTree>
    <p:extLst>
      <p:ext uri="{BB962C8B-B14F-4D97-AF65-F5344CB8AC3E}">
        <p14:creationId xmlns:p14="http://schemas.microsoft.com/office/powerpoint/2010/main" val="260043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lstStyle/>
          <a:p>
            <a:r>
              <a:rPr lang="en-US" sz="2800" dirty="0"/>
              <a:t>Levine, M., Perkins, D.D., &amp;  Perkins, D.V. (2005). Principles of community psychology: Perspectives and Applications (3rd Ed</a:t>
            </a:r>
            <a:r>
              <a:rPr lang="en-US" sz="2800" dirty="0" smtClean="0"/>
              <a:t>.). Oxford </a:t>
            </a:r>
            <a:r>
              <a:rPr lang="en-US" sz="2800" dirty="0"/>
              <a:t>University Press.)</a:t>
            </a:r>
            <a:br>
              <a:rPr lang="en-US" sz="2800" dirty="0"/>
            </a:br>
            <a:endParaRPr lang="en-US" sz="2800" dirty="0"/>
          </a:p>
        </p:txBody>
      </p:sp>
      <p:sp>
        <p:nvSpPr>
          <p:cNvPr id="3" name="Content Placeholder 2"/>
          <p:cNvSpPr>
            <a:spLocks noGrp="1"/>
          </p:cNvSpPr>
          <p:nvPr>
            <p:ph idx="1"/>
          </p:nvPr>
        </p:nvSpPr>
        <p:spPr>
          <a:xfrm>
            <a:off x="152400" y="1752600"/>
            <a:ext cx="8839200" cy="5105399"/>
          </a:xfrm>
        </p:spPr>
        <p:txBody>
          <a:bodyPr>
            <a:normAutofit/>
          </a:bodyPr>
          <a:lstStyle/>
          <a:p>
            <a:pPr marL="0" indent="0">
              <a:buNone/>
            </a:pPr>
            <a:r>
              <a:rPr lang="en-US" sz="2800" dirty="0" smtClean="0">
                <a:ea typeface="ＭＳ Ｐゴシック" pitchFamily="-112" charset="-128"/>
                <a:cs typeface="ＭＳ Ｐゴシック" pitchFamily="-112" charset="-128"/>
              </a:rPr>
              <a:t>More definitions </a:t>
            </a:r>
            <a:r>
              <a:rPr lang="en-US" sz="2800" dirty="0">
                <a:ea typeface="ＭＳ Ｐゴシック" pitchFamily="-112" charset="-128"/>
                <a:cs typeface="ＭＳ Ｐゴシック" pitchFamily="-112" charset="-128"/>
              </a:rPr>
              <a:t>of “COMMUNITY</a:t>
            </a:r>
            <a:r>
              <a:rPr lang="en-US" sz="2800" dirty="0" smtClean="0">
                <a:ea typeface="ＭＳ Ｐゴシック" pitchFamily="-112" charset="-128"/>
                <a:cs typeface="ＭＳ Ｐゴシック" pitchFamily="-112" charset="-128"/>
              </a:rPr>
              <a:t>”:</a:t>
            </a:r>
            <a:endParaRPr lang="en-US" sz="2486" dirty="0" smtClean="0"/>
          </a:p>
          <a:p>
            <a:pPr marL="0" indent="0">
              <a:buNone/>
            </a:pPr>
            <a:r>
              <a:rPr lang="en-US" dirty="0" smtClean="0"/>
              <a:t>“By community we mean the populations sharing a defined area…Sometimes it will be a city, a county, a state, a neighborhood, a particular school or social organization... We cannot always be precise in specifying this unit of analysis, and it will differ for different purposes. The only constant is that any unit of analysis will always be composed of populations with differing, overlapping, and sometimes competing interests. Any effort to intervene or even to study a problem in a community must expect as a given to cope with the varied interests of members of different populations.” (p</a:t>
            </a:r>
            <a:r>
              <a:rPr lang="en-US" dirty="0"/>
              <a:t>. </a:t>
            </a:r>
            <a:r>
              <a:rPr lang="en-US" dirty="0" smtClean="0"/>
              <a:t>126)</a:t>
            </a:r>
            <a:endParaRPr lang="en-US" dirty="0"/>
          </a:p>
        </p:txBody>
      </p:sp>
    </p:spTree>
    <p:extLst>
      <p:ext uri="{BB962C8B-B14F-4D97-AF65-F5344CB8AC3E}">
        <p14:creationId xmlns:p14="http://schemas.microsoft.com/office/powerpoint/2010/main" val="1811811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152400" y="274638"/>
            <a:ext cx="8839200" cy="1325562"/>
          </a:xfrm>
        </p:spPr>
        <p:txBody>
          <a:bodyPr/>
          <a:lstStyle/>
          <a:p>
            <a:r>
              <a:rPr lang="en-US" sz="2800" b="1" u="sng" dirty="0">
                <a:hlinkClick r:id="rId3"/>
              </a:rPr>
              <a:t>Perkins, D. D. (2009). International community psychology: Development and challenges. </a:t>
            </a:r>
            <a:r>
              <a:rPr lang="en-US" sz="2800" b="1" i="1" u="sng" dirty="0">
                <a:hlinkClick r:id="rId3"/>
              </a:rPr>
              <a:t>American Journal of Community Psychology. 44</a:t>
            </a:r>
            <a:r>
              <a:rPr lang="en-US" sz="2800" b="1" u="sng" dirty="0">
                <a:hlinkClick r:id="rId3"/>
              </a:rPr>
              <a:t>, 76–79</a:t>
            </a:r>
            <a:r>
              <a:rPr lang="en-US" sz="2800" b="1" u="sng" dirty="0" smtClean="0">
                <a:hlinkClick r:id="rId3"/>
              </a:rPr>
              <a:t>.</a:t>
            </a:r>
            <a:endParaRPr lang="en-US" sz="2800" i="1" dirty="0">
              <a:latin typeface="Calisto MT" charset="0"/>
              <a:ea typeface="ＭＳ Ｐゴシック" charset="0"/>
              <a:cs typeface="ＭＳ Ｐゴシック" charset="0"/>
            </a:endParaRPr>
          </a:p>
        </p:txBody>
      </p:sp>
      <p:sp>
        <p:nvSpPr>
          <p:cNvPr id="80898" name="Rectangle 3"/>
          <p:cNvSpPr>
            <a:spLocks noGrp="1" noChangeArrowheads="1"/>
          </p:cNvSpPr>
          <p:nvPr>
            <p:ph type="body" idx="1"/>
          </p:nvPr>
        </p:nvSpPr>
        <p:spPr>
          <a:xfrm>
            <a:off x="457200" y="1905000"/>
            <a:ext cx="8115300" cy="4648200"/>
          </a:xfrm>
        </p:spPr>
        <p:txBody>
          <a:bodyPr/>
          <a:lstStyle/>
          <a:p>
            <a:r>
              <a:rPr lang="en-US" sz="2800" b="1" i="1" dirty="0">
                <a:latin typeface="Calisto MT" charset="0"/>
                <a:ea typeface="ＭＳ Ｐゴシック" charset="0"/>
                <a:cs typeface="ＭＳ Ｐゴシック" charset="0"/>
              </a:rPr>
              <a:t>International Community Psychology:</a:t>
            </a:r>
            <a:br>
              <a:rPr lang="en-US" sz="2800" b="1" i="1" dirty="0">
                <a:latin typeface="Calisto MT" charset="0"/>
                <a:ea typeface="ＭＳ Ｐゴシック" charset="0"/>
                <a:cs typeface="ＭＳ Ｐゴシック" charset="0"/>
              </a:rPr>
            </a:br>
            <a:r>
              <a:rPr lang="en-US" sz="2800" b="1" i="1" dirty="0">
                <a:latin typeface="Calisto MT" charset="0"/>
                <a:ea typeface="ＭＳ Ｐゴシック" charset="0"/>
                <a:cs typeface="ＭＳ Ｐゴシック" charset="0"/>
              </a:rPr>
              <a:t>What</a:t>
            </a:r>
            <a:r>
              <a:rPr lang="ja-JP" altLang="en-US" sz="2800" b="1" i="1" dirty="0">
                <a:latin typeface="Calisto MT" charset="0"/>
                <a:ea typeface="ＭＳ Ｐゴシック" charset="0"/>
                <a:cs typeface="ＭＳ Ｐゴシック" charset="0"/>
              </a:rPr>
              <a:t>’</a:t>
            </a:r>
            <a:r>
              <a:rPr lang="en-US" altLang="ja-JP" sz="2800" b="1" i="1" dirty="0">
                <a:latin typeface="Calisto MT" charset="0"/>
                <a:ea typeface="ＭＳ Ｐゴシック" charset="0"/>
                <a:cs typeface="ＭＳ Ｐゴシック" charset="0"/>
              </a:rPr>
              <a:t>s Missing?</a:t>
            </a:r>
            <a:endParaRPr lang="en-US" sz="2500" b="1" dirty="0">
              <a:latin typeface="Calisto MT" charset="0"/>
              <a:ea typeface="ＭＳ Ｐゴシック" charset="0"/>
              <a:cs typeface="ＭＳ Ｐゴシック" charset="0"/>
            </a:endParaRPr>
          </a:p>
          <a:p>
            <a:r>
              <a:rPr lang="en-US" sz="2800" dirty="0">
                <a:latin typeface="Calisto MT" charset="0"/>
                <a:ea typeface="ＭＳ Ｐゴシック" charset="0"/>
                <a:cs typeface="ＭＳ Ｐゴシック" charset="0"/>
              </a:rPr>
              <a:t>Cross-cultural/comparative learning and practice</a:t>
            </a:r>
          </a:p>
          <a:p>
            <a:pPr lvl="1"/>
            <a:r>
              <a:rPr lang="en-US" sz="2400" dirty="0">
                <a:latin typeface="Calisto MT" charset="0"/>
                <a:ea typeface="ＭＳ Ｐゴシック" charset="0"/>
              </a:rPr>
              <a:t>One context can inform another</a:t>
            </a:r>
            <a:endParaRPr lang="en-US" sz="2400" dirty="0">
              <a:latin typeface="Calisto MT" charset="0"/>
              <a:ea typeface="ＭＳ Ｐゴシック" charset="0"/>
              <a:cs typeface="ＭＳ Ｐゴシック" charset="0"/>
            </a:endParaRPr>
          </a:p>
          <a:p>
            <a:r>
              <a:rPr lang="en-US" sz="2800" dirty="0">
                <a:latin typeface="Calisto MT" charset="0"/>
                <a:ea typeface="ＭＳ Ｐゴシック" charset="0"/>
                <a:cs typeface="ＭＳ Ｐゴシック" charset="0"/>
              </a:rPr>
              <a:t>Global gaps</a:t>
            </a:r>
          </a:p>
          <a:p>
            <a:pPr lvl="1"/>
            <a:r>
              <a:rPr lang="en-US" sz="2400" dirty="0">
                <a:latin typeface="Calisto MT" charset="0"/>
                <a:ea typeface="ＭＳ Ｐゴシック" charset="0"/>
              </a:rPr>
              <a:t>Where in the world is Community Psychology needed?</a:t>
            </a:r>
          </a:p>
          <a:p>
            <a:pPr>
              <a:buFont typeface="Wingdings" charset="0"/>
              <a:buNone/>
            </a:pPr>
            <a:endParaRPr lang="en-US" sz="2500" dirty="0">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30089398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219373"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Content Placeholder 2"/>
          <p:cNvSpPr>
            <a:spLocks noGrp="1"/>
          </p:cNvSpPr>
          <p:nvPr>
            <p:ph idx="1"/>
          </p:nvPr>
        </p:nvSpPr>
        <p:spPr>
          <a:xfrm>
            <a:off x="5105400" y="5181600"/>
            <a:ext cx="4003842" cy="1676400"/>
          </a:xfrm>
        </p:spPr>
        <p:txBody>
          <a:bodyPr>
            <a:normAutofit fontScale="92500"/>
          </a:bodyPr>
          <a:lstStyle/>
          <a:p>
            <a:pPr marL="0" indent="0" algn="r" eaLnBrk="1" hangingPunct="1">
              <a:buFont typeface="Wingdings 2" charset="0"/>
              <a:buNone/>
              <a:defRPr/>
            </a:pPr>
            <a:r>
              <a:rPr lang="en-US" sz="2600" dirty="0" smtClean="0">
                <a:latin typeface="Calisto MT" charset="0"/>
              </a:rPr>
              <a:t>Irony? Community Psychology developed first &amp; most fully in those countries that needed it least!</a:t>
            </a:r>
            <a:endParaRPr lang="en-US" sz="2600" dirty="0">
              <a:latin typeface="Calisto MT" charset="0"/>
            </a:endParaRPr>
          </a:p>
        </p:txBody>
      </p:sp>
      <p:sp>
        <p:nvSpPr>
          <p:cNvPr id="9" name="Donut 8"/>
          <p:cNvSpPr/>
          <p:nvPr/>
        </p:nvSpPr>
        <p:spPr>
          <a:xfrm>
            <a:off x="1524000" y="2362200"/>
            <a:ext cx="1219200" cy="609600"/>
          </a:xfrm>
          <a:prstGeom prst="donut">
            <a:avLst>
              <a:gd name="adj" fmla="val 7729"/>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0" name="Donut 9"/>
          <p:cNvSpPr/>
          <p:nvPr/>
        </p:nvSpPr>
        <p:spPr>
          <a:xfrm>
            <a:off x="1676400" y="1905000"/>
            <a:ext cx="1600200" cy="533400"/>
          </a:xfrm>
          <a:prstGeom prst="donut">
            <a:avLst>
              <a:gd name="adj" fmla="val 775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2" name="Donut 11"/>
          <p:cNvSpPr/>
          <p:nvPr/>
        </p:nvSpPr>
        <p:spPr>
          <a:xfrm>
            <a:off x="7467600" y="4191000"/>
            <a:ext cx="1219200" cy="9144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3" name="Donut 12"/>
          <p:cNvSpPr/>
          <p:nvPr/>
        </p:nvSpPr>
        <p:spPr>
          <a:xfrm>
            <a:off x="8458200" y="4800600"/>
            <a:ext cx="685800" cy="4572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4" name="Donut 13"/>
          <p:cNvSpPr/>
          <p:nvPr/>
        </p:nvSpPr>
        <p:spPr>
          <a:xfrm>
            <a:off x="2819400" y="3124200"/>
            <a:ext cx="228600" cy="2286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5" name="Donut 14"/>
          <p:cNvSpPr/>
          <p:nvPr/>
        </p:nvSpPr>
        <p:spPr>
          <a:xfrm>
            <a:off x="2723312" y="3492842"/>
            <a:ext cx="248487" cy="240958"/>
          </a:xfrm>
          <a:prstGeom prst="donut">
            <a:avLst>
              <a:gd name="adj" fmla="val 7315"/>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6" name="Donut 15"/>
          <p:cNvSpPr/>
          <p:nvPr/>
        </p:nvSpPr>
        <p:spPr>
          <a:xfrm>
            <a:off x="4724400" y="2362200"/>
            <a:ext cx="304800" cy="3048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7" name="Donut 16"/>
          <p:cNvSpPr/>
          <p:nvPr/>
        </p:nvSpPr>
        <p:spPr>
          <a:xfrm>
            <a:off x="4419600" y="2057400"/>
            <a:ext cx="228600" cy="3048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8" name="Donut 17"/>
          <p:cNvSpPr/>
          <p:nvPr/>
        </p:nvSpPr>
        <p:spPr>
          <a:xfrm>
            <a:off x="4648200" y="2133600"/>
            <a:ext cx="304800" cy="3048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9" name="Donut 18"/>
          <p:cNvSpPr/>
          <p:nvPr/>
        </p:nvSpPr>
        <p:spPr>
          <a:xfrm>
            <a:off x="4267200" y="2438400"/>
            <a:ext cx="304800" cy="3048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0" name="Donut 19"/>
          <p:cNvSpPr/>
          <p:nvPr/>
        </p:nvSpPr>
        <p:spPr>
          <a:xfrm>
            <a:off x="4876800" y="4343400"/>
            <a:ext cx="533400" cy="533400"/>
          </a:xfrm>
          <a:prstGeom prst="donut">
            <a:avLst>
              <a:gd name="adj" fmla="val 4903"/>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1" name="Donut 20"/>
          <p:cNvSpPr/>
          <p:nvPr/>
        </p:nvSpPr>
        <p:spPr>
          <a:xfrm>
            <a:off x="2819400" y="4495800"/>
            <a:ext cx="457200" cy="9398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2" name="Donut 21"/>
          <p:cNvSpPr/>
          <p:nvPr/>
        </p:nvSpPr>
        <p:spPr>
          <a:xfrm>
            <a:off x="7772400" y="2286000"/>
            <a:ext cx="457200" cy="6858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3" name="Donut 22"/>
          <p:cNvSpPr/>
          <p:nvPr/>
        </p:nvSpPr>
        <p:spPr>
          <a:xfrm>
            <a:off x="7543800" y="3048000"/>
            <a:ext cx="152400" cy="1524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3809" name="TextBox 23"/>
          <p:cNvSpPr txBox="1">
            <a:spLocks noChangeArrowheads="1"/>
          </p:cNvSpPr>
          <p:nvPr/>
        </p:nvSpPr>
        <p:spPr bwMode="auto">
          <a:xfrm>
            <a:off x="228600" y="35607"/>
            <a:ext cx="8610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a:r>
              <a:rPr lang="en-US" sz="3200" dirty="0">
                <a:latin typeface="Calisto MT" charset="0"/>
              </a:rPr>
              <a:t>Here are the </a:t>
            </a:r>
            <a:r>
              <a:rPr lang="en-US" sz="3200" dirty="0" smtClean="0">
                <a:latin typeface="Calisto MT" charset="0"/>
              </a:rPr>
              <a:t>countries, in rough chronological order, </a:t>
            </a:r>
            <a:r>
              <a:rPr lang="en-US" sz="3200" dirty="0">
                <a:latin typeface="Calisto MT" charset="0"/>
              </a:rPr>
              <a:t>where CP has developed [or is </a:t>
            </a:r>
            <a:r>
              <a:rPr lang="en-US" sz="3200" dirty="0" smtClean="0">
                <a:latin typeface="Calisto MT" charset="0"/>
              </a:rPr>
              <a:t>starting </a:t>
            </a:r>
            <a:r>
              <a:rPr lang="en-US" sz="3200" dirty="0">
                <a:latin typeface="Calisto MT" charset="0"/>
              </a:rPr>
              <a:t>to]</a:t>
            </a:r>
            <a:r>
              <a:rPr lang="en-US" sz="3200" dirty="0" smtClean="0">
                <a:latin typeface="Calisto MT" charset="0"/>
              </a:rPr>
              <a:t>: </a:t>
            </a:r>
            <a:r>
              <a:rPr lang="en-US" sz="3200" b="1" dirty="0" smtClean="0">
                <a:solidFill>
                  <a:srgbClr val="0000FF"/>
                </a:solidFill>
                <a:latin typeface="Arial" charset="0"/>
              </a:rPr>
              <a:t>See </a:t>
            </a:r>
            <a:r>
              <a:rPr lang="en-US" sz="3200" b="1" dirty="0">
                <a:solidFill>
                  <a:srgbClr val="0000FF"/>
                </a:solidFill>
                <a:latin typeface="Arial" charset="0"/>
              </a:rPr>
              <a:t>any pattern</a:t>
            </a:r>
            <a:r>
              <a:rPr lang="en-US" sz="3200" b="1" dirty="0" smtClean="0">
                <a:solidFill>
                  <a:srgbClr val="0000FF"/>
                </a:solidFill>
                <a:latin typeface="Arial" charset="0"/>
              </a:rPr>
              <a:t>?</a:t>
            </a:r>
            <a:r>
              <a:rPr lang="en-US" sz="3200" dirty="0" smtClean="0">
                <a:solidFill>
                  <a:srgbClr val="0000FF"/>
                </a:solidFill>
                <a:latin typeface="Arial" charset="0"/>
              </a:rPr>
              <a:t> </a:t>
            </a:r>
            <a:endParaRPr lang="en-US" sz="3200" dirty="0">
              <a:solidFill>
                <a:srgbClr val="0000FF"/>
              </a:solidFill>
              <a:latin typeface="Arial" charset="0"/>
            </a:endParaRPr>
          </a:p>
        </p:txBody>
      </p:sp>
      <p:sp>
        <p:nvSpPr>
          <p:cNvPr id="25" name="Donut 24"/>
          <p:cNvSpPr/>
          <p:nvPr/>
        </p:nvSpPr>
        <p:spPr>
          <a:xfrm>
            <a:off x="4648200" y="1676400"/>
            <a:ext cx="304800" cy="4572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5" name="Rectangle 4"/>
          <p:cNvSpPr/>
          <p:nvPr/>
        </p:nvSpPr>
        <p:spPr>
          <a:xfrm>
            <a:off x="6992987" y="2286000"/>
            <a:ext cx="61172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FF00"/>
                </a:solidFill>
                <a:effectLst>
                  <a:outerShdw blurRad="50800" dist="39000" dir="5460000" algn="tl">
                    <a:srgbClr val="000000">
                      <a:alpha val="38000"/>
                    </a:srgbClr>
                  </a:outerShdw>
                </a:effectLst>
              </a:rPr>
              <a:t>?</a:t>
            </a:r>
          </a:p>
        </p:txBody>
      </p:sp>
      <p:sp>
        <p:nvSpPr>
          <p:cNvPr id="27" name="Rectangle 26"/>
          <p:cNvSpPr/>
          <p:nvPr/>
        </p:nvSpPr>
        <p:spPr>
          <a:xfrm>
            <a:off x="5020733" y="2286000"/>
            <a:ext cx="4572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000" b="1" dirty="0">
                <a:ln w="11430"/>
                <a:solidFill>
                  <a:srgbClr val="FFFF00"/>
                </a:solidFill>
                <a:effectLst>
                  <a:outerShdw blurRad="50800" dist="39000" dir="5460000" algn="tl">
                    <a:srgbClr val="000000">
                      <a:alpha val="38000"/>
                    </a:srgbClr>
                  </a:outerShdw>
                </a:effectLst>
              </a:rPr>
              <a:t>?</a:t>
            </a:r>
          </a:p>
        </p:txBody>
      </p:sp>
      <p:sp>
        <p:nvSpPr>
          <p:cNvPr id="24" name="Donut 23"/>
          <p:cNvSpPr/>
          <p:nvPr/>
        </p:nvSpPr>
        <p:spPr>
          <a:xfrm>
            <a:off x="7239000" y="3750271"/>
            <a:ext cx="1066800" cy="440729"/>
          </a:xfrm>
          <a:prstGeom prst="donut">
            <a:avLst>
              <a:gd name="adj" fmla="val 389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9" name="Donut 28"/>
          <p:cNvSpPr/>
          <p:nvPr/>
        </p:nvSpPr>
        <p:spPr>
          <a:xfrm>
            <a:off x="2819400" y="3581400"/>
            <a:ext cx="838200" cy="10668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0" name="Donut 29"/>
          <p:cNvSpPr/>
          <p:nvPr/>
        </p:nvSpPr>
        <p:spPr>
          <a:xfrm>
            <a:off x="4367323" y="3434067"/>
            <a:ext cx="304800" cy="304800"/>
          </a:xfrm>
          <a:prstGeom prst="donut">
            <a:avLst>
              <a:gd name="adj" fmla="val 7589"/>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1" name="Donut 30"/>
          <p:cNvSpPr/>
          <p:nvPr/>
        </p:nvSpPr>
        <p:spPr>
          <a:xfrm>
            <a:off x="4700286" y="3492842"/>
            <a:ext cx="304800" cy="304800"/>
          </a:xfrm>
          <a:prstGeom prst="donut">
            <a:avLst>
              <a:gd name="adj" fmla="val 7398"/>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6" name="Donut 25"/>
          <p:cNvSpPr/>
          <p:nvPr/>
        </p:nvSpPr>
        <p:spPr>
          <a:xfrm>
            <a:off x="5184209" y="2523066"/>
            <a:ext cx="533400" cy="237068"/>
          </a:xfrm>
          <a:prstGeom prst="donut">
            <a:avLst>
              <a:gd name="adj" fmla="val 12361"/>
            </a:avLst>
          </a:prstGeom>
          <a:solidFill>
            <a:srgbClr val="FFFF00"/>
          </a:solid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8" name="Donut 27"/>
          <p:cNvSpPr/>
          <p:nvPr/>
        </p:nvSpPr>
        <p:spPr>
          <a:xfrm>
            <a:off x="4914900" y="2133600"/>
            <a:ext cx="228600" cy="3048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2" name="Donut 31"/>
          <p:cNvSpPr/>
          <p:nvPr/>
        </p:nvSpPr>
        <p:spPr>
          <a:xfrm>
            <a:off x="6316133" y="2794001"/>
            <a:ext cx="618067" cy="711199"/>
          </a:xfrm>
          <a:prstGeom prst="donut">
            <a:avLst>
              <a:gd name="adj" fmla="val 569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3" name="Donut 32"/>
          <p:cNvSpPr/>
          <p:nvPr/>
        </p:nvSpPr>
        <p:spPr>
          <a:xfrm>
            <a:off x="1673444" y="2830471"/>
            <a:ext cx="457200" cy="522329"/>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4" name="Donut 33"/>
          <p:cNvSpPr/>
          <p:nvPr/>
        </p:nvSpPr>
        <p:spPr>
          <a:xfrm>
            <a:off x="2667000" y="4330700"/>
            <a:ext cx="304800" cy="10033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5" name="Donut 34"/>
          <p:cNvSpPr/>
          <p:nvPr/>
        </p:nvSpPr>
        <p:spPr>
          <a:xfrm>
            <a:off x="2667000" y="4114801"/>
            <a:ext cx="457200" cy="4572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6" name="Donut 35"/>
          <p:cNvSpPr/>
          <p:nvPr/>
        </p:nvSpPr>
        <p:spPr>
          <a:xfrm>
            <a:off x="2438400" y="3505200"/>
            <a:ext cx="304800" cy="381000"/>
          </a:xfrm>
          <a:prstGeom prst="donut">
            <a:avLst>
              <a:gd name="adj" fmla="val 5858"/>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7" name="Donut 36"/>
          <p:cNvSpPr/>
          <p:nvPr/>
        </p:nvSpPr>
        <p:spPr>
          <a:xfrm>
            <a:off x="5105400" y="2819400"/>
            <a:ext cx="397931" cy="440729"/>
          </a:xfrm>
          <a:prstGeom prst="donut">
            <a:avLst>
              <a:gd name="adj" fmla="val 0"/>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8" name="Donut 37"/>
          <p:cNvSpPr/>
          <p:nvPr/>
        </p:nvSpPr>
        <p:spPr>
          <a:xfrm>
            <a:off x="7145869" y="3505200"/>
            <a:ext cx="550331" cy="304800"/>
          </a:xfrm>
          <a:prstGeom prst="donut">
            <a:avLst>
              <a:gd name="adj" fmla="val 684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39" name="Donut 38"/>
          <p:cNvSpPr/>
          <p:nvPr/>
        </p:nvSpPr>
        <p:spPr>
          <a:xfrm>
            <a:off x="5257800" y="3962400"/>
            <a:ext cx="304800" cy="609600"/>
          </a:xfrm>
          <a:prstGeom prst="donut">
            <a:avLst>
              <a:gd name="adj" fmla="val 367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40" name="Donut 39"/>
          <p:cNvSpPr/>
          <p:nvPr/>
        </p:nvSpPr>
        <p:spPr>
          <a:xfrm>
            <a:off x="5410200" y="2743200"/>
            <a:ext cx="152400" cy="152400"/>
          </a:xfrm>
          <a:prstGeom prst="donut">
            <a:avLst>
              <a:gd name="adj" fmla="val 1230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2" name="TextBox 1"/>
          <p:cNvSpPr txBox="1"/>
          <p:nvPr/>
        </p:nvSpPr>
        <p:spPr>
          <a:xfrm>
            <a:off x="87443" y="3962400"/>
            <a:ext cx="2350957" cy="1569660"/>
          </a:xfrm>
          <a:prstGeom prst="rect">
            <a:avLst/>
          </a:prstGeom>
          <a:noFill/>
        </p:spPr>
        <p:txBody>
          <a:bodyPr wrap="square" rtlCol="0">
            <a:spAutoFit/>
          </a:bodyPr>
          <a:lstStyle/>
          <a:p>
            <a:r>
              <a:rPr lang="en-US" sz="1600" smtClean="0">
                <a:solidFill>
                  <a:srgbClr val="0000FF"/>
                </a:solidFill>
                <a:latin typeface="Arial" charset="0"/>
              </a:rPr>
              <a:t>Global research project</a:t>
            </a:r>
            <a:r>
              <a:rPr lang="en-US" sz="1600" dirty="0">
                <a:solidFill>
                  <a:srgbClr val="0000FF"/>
                </a:solidFill>
                <a:latin typeface="Arial" charset="0"/>
              </a:rPr>
              <a:t>: </a:t>
            </a:r>
            <a:r>
              <a:rPr lang="en-US" sz="1600" dirty="0">
                <a:solidFill>
                  <a:srgbClr val="0000FF"/>
                </a:solidFill>
                <a:latin typeface="Arial" charset="0"/>
                <a:hlinkClick r:id="rId4"/>
              </a:rPr>
              <a:t>https://</a:t>
            </a:r>
            <a:r>
              <a:rPr lang="en-US" sz="1600" dirty="0" smtClean="0">
                <a:solidFill>
                  <a:srgbClr val="0000FF"/>
                </a:solidFill>
                <a:latin typeface="Arial" charset="0"/>
                <a:hlinkClick r:id="rId4"/>
              </a:rPr>
              <a:t>www.researchgate.net/project/Global-Development-of-Applied-Community-Studies</a:t>
            </a:r>
            <a:r>
              <a:rPr lang="en-US" sz="1600" dirty="0" smtClean="0">
                <a:solidFill>
                  <a:srgbClr val="0000FF"/>
                </a:solidFill>
                <a:latin typeface="Arial" charset="0"/>
              </a:rPr>
              <a:t> </a:t>
            </a:r>
            <a:endParaRPr lang="en-US" sz="1600" dirty="0"/>
          </a:p>
        </p:txBody>
      </p:sp>
    </p:spTree>
    <p:extLst>
      <p:ext uri="{BB962C8B-B14F-4D97-AF65-F5344CB8AC3E}">
        <p14:creationId xmlns:p14="http://schemas.microsoft.com/office/powerpoint/2010/main" val="51412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2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727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build="p"/>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57200"/>
          </a:xfrm>
        </p:spPr>
        <p:txBody>
          <a:bodyPr/>
          <a:lstStyle/>
          <a:p>
            <a:r>
              <a:rPr lang="en-US" sz="3200" dirty="0" smtClean="0"/>
              <a:t>History of </a:t>
            </a:r>
            <a:r>
              <a:rPr lang="en-US" sz="3200" smtClean="0"/>
              <a:t>Internationalization of </a:t>
            </a:r>
            <a:r>
              <a:rPr lang="en-US" sz="3200" dirty="0" smtClean="0"/>
              <a:t>CP</a:t>
            </a:r>
            <a:endParaRPr lang="en-US" sz="3200" dirty="0"/>
          </a:p>
        </p:txBody>
      </p:sp>
      <p:sp useBgFill="1">
        <p:nvSpPr>
          <p:cNvPr id="3" name="Content Placeholder 2"/>
          <p:cNvSpPr>
            <a:spLocks noGrp="1"/>
          </p:cNvSpPr>
          <p:nvPr>
            <p:ph idx="1"/>
          </p:nvPr>
        </p:nvSpPr>
        <p:spPr>
          <a:xfrm>
            <a:off x="152400" y="457200"/>
            <a:ext cx="8991600" cy="6248400"/>
          </a:xfrm>
        </p:spPr>
        <p:txBody>
          <a:bodyPr/>
          <a:lstStyle/>
          <a:p>
            <a:pPr marL="338138" indent="-338138">
              <a:spcAft>
                <a:spcPts val="0"/>
              </a:spcAft>
              <a:buNone/>
            </a:pPr>
            <a:r>
              <a:rPr lang="en-US" sz="1600" dirty="0" smtClean="0"/>
              <a:t>Bender, M. (</a:t>
            </a:r>
            <a:r>
              <a:rPr lang="en-US" sz="1600" b="1" dirty="0" smtClean="0"/>
              <a:t>1976</a:t>
            </a:r>
            <a:r>
              <a:rPr lang="en-US" sz="1600" dirty="0" smtClean="0"/>
              <a:t>). Community psychology. London: Methuen.</a:t>
            </a:r>
          </a:p>
          <a:p>
            <a:pPr marL="338138" indent="-338138">
              <a:spcAft>
                <a:spcPts val="0"/>
              </a:spcAft>
              <a:buNone/>
            </a:pPr>
            <a:r>
              <a:rPr lang="en-US" sz="1600" dirty="0" err="1" smtClean="0"/>
              <a:t>Grinde</a:t>
            </a:r>
            <a:r>
              <a:rPr lang="en-US" sz="1600" dirty="0" smtClean="0"/>
              <a:t>, T.V. (</a:t>
            </a:r>
            <a:r>
              <a:rPr lang="en-US" sz="1600" b="1" dirty="0" smtClean="0"/>
              <a:t>1977</a:t>
            </a:r>
            <a:r>
              <a:rPr lang="en-US" sz="1600" dirty="0" smtClean="0"/>
              <a:t>). New roles of the community psychologists in Norway. </a:t>
            </a:r>
            <a:r>
              <a:rPr lang="en-US" sz="1600" dirty="0" err="1" smtClean="0"/>
              <a:t>Tidsskrift</a:t>
            </a:r>
            <a:r>
              <a:rPr lang="en-US" sz="1600" dirty="0" smtClean="0"/>
              <a:t> for </a:t>
            </a:r>
            <a:r>
              <a:rPr lang="en-US" sz="1600" dirty="0" err="1" smtClean="0"/>
              <a:t>Norsk</a:t>
            </a:r>
            <a:r>
              <a:rPr lang="en-US" sz="1600" dirty="0" smtClean="0"/>
              <a:t> </a:t>
            </a:r>
            <a:r>
              <a:rPr lang="en-US" sz="1600" dirty="0" err="1" smtClean="0"/>
              <a:t>Psykologforening</a:t>
            </a:r>
            <a:r>
              <a:rPr lang="en-US" sz="1600" dirty="0" smtClean="0"/>
              <a:t>, 14(4), 1-27.</a:t>
            </a:r>
          </a:p>
          <a:p>
            <a:pPr marL="338138" indent="-338138">
              <a:spcAft>
                <a:spcPts val="0"/>
              </a:spcAft>
              <a:buNone/>
            </a:pPr>
            <a:r>
              <a:rPr lang="en-US" sz="1600" dirty="0" err="1" smtClean="0"/>
              <a:t>Francescato</a:t>
            </a:r>
            <a:r>
              <a:rPr lang="en-US" sz="1600" dirty="0" smtClean="0"/>
              <a:t>, D. (</a:t>
            </a:r>
            <a:r>
              <a:rPr lang="en-US" sz="1600" b="1" dirty="0" smtClean="0"/>
              <a:t>1977</a:t>
            </a:r>
            <a:r>
              <a:rPr lang="en-US" sz="1600" dirty="0" smtClean="0"/>
              <a:t>). </a:t>
            </a:r>
            <a:r>
              <a:rPr lang="en-US" sz="1600" i="1" dirty="0" err="1" smtClean="0"/>
              <a:t>Psicologia</a:t>
            </a:r>
            <a:r>
              <a:rPr lang="en-US" sz="1600" i="1" dirty="0" smtClean="0"/>
              <a:t> </a:t>
            </a:r>
            <a:r>
              <a:rPr lang="en-US" sz="1600" i="1" dirty="0" err="1" smtClean="0"/>
              <a:t>di</a:t>
            </a:r>
            <a:r>
              <a:rPr lang="en-US" sz="1600" i="1" dirty="0" smtClean="0"/>
              <a:t> </a:t>
            </a:r>
            <a:r>
              <a:rPr lang="en-US" sz="1600" i="1" dirty="0" err="1" smtClean="0"/>
              <a:t>comunitáa</a:t>
            </a:r>
            <a:r>
              <a:rPr lang="en-US" sz="1600" i="1" dirty="0" smtClean="0"/>
              <a:t> </a:t>
            </a:r>
            <a:r>
              <a:rPr lang="en-US" sz="1600" dirty="0" smtClean="0"/>
              <a:t>(1st ed.). Milano: </a:t>
            </a:r>
            <a:r>
              <a:rPr lang="en-US" sz="1600" dirty="0" err="1" smtClean="0"/>
              <a:t>Feltrinelli</a:t>
            </a:r>
            <a:r>
              <a:rPr lang="en-US" sz="1600" dirty="0" smtClean="0"/>
              <a:t>.</a:t>
            </a:r>
          </a:p>
          <a:p>
            <a:pPr marL="338138" indent="-338138">
              <a:spcAft>
                <a:spcPts val="0"/>
              </a:spcAft>
              <a:buNone/>
            </a:pPr>
            <a:r>
              <a:rPr lang="en-US" sz="1600" dirty="0" smtClean="0"/>
              <a:t>Montero, M. (</a:t>
            </a:r>
            <a:r>
              <a:rPr lang="en-US" sz="1600" b="1" dirty="0" smtClean="0"/>
              <a:t>1980</a:t>
            </a:r>
            <a:r>
              <a:rPr lang="en-US" sz="1600" dirty="0" smtClean="0"/>
              <a:t>). La </a:t>
            </a:r>
            <a:r>
              <a:rPr lang="en-US" sz="1600" dirty="0" err="1" smtClean="0"/>
              <a:t>Psicologia</a:t>
            </a:r>
            <a:r>
              <a:rPr lang="en-US" sz="1600" dirty="0" smtClean="0"/>
              <a:t> Social y el </a:t>
            </a:r>
            <a:r>
              <a:rPr lang="en-US" sz="1600" dirty="0" err="1" smtClean="0"/>
              <a:t>desarrollo</a:t>
            </a:r>
            <a:r>
              <a:rPr lang="en-US" sz="1600" dirty="0" smtClean="0"/>
              <a:t> de </a:t>
            </a:r>
            <a:r>
              <a:rPr lang="en-US" sz="1600" dirty="0" err="1" smtClean="0"/>
              <a:t>comunidades</a:t>
            </a:r>
            <a:r>
              <a:rPr lang="en-US" sz="1600" dirty="0" smtClean="0"/>
              <a:t> en America Latina [Social Psych. </a:t>
            </a:r>
            <a:r>
              <a:rPr lang="en-US" sz="1600" dirty="0"/>
              <a:t>&amp;</a:t>
            </a:r>
            <a:r>
              <a:rPr lang="en-US" sz="1600" dirty="0" smtClean="0"/>
              <a:t> Community Development in Latin America]. </a:t>
            </a:r>
            <a:r>
              <a:rPr lang="en-US" sz="1600" i="1" dirty="0" err="1" smtClean="0"/>
              <a:t>Revista</a:t>
            </a:r>
            <a:r>
              <a:rPr lang="en-US" sz="1600" i="1" dirty="0" smtClean="0"/>
              <a:t> </a:t>
            </a:r>
            <a:r>
              <a:rPr lang="en-US" sz="1600" i="1" dirty="0" err="1" smtClean="0"/>
              <a:t>Latinoamericana</a:t>
            </a:r>
            <a:r>
              <a:rPr lang="en-US" sz="1600" i="1" dirty="0" smtClean="0"/>
              <a:t> de </a:t>
            </a:r>
            <a:r>
              <a:rPr lang="en-US" sz="1600" i="1" dirty="0" err="1" smtClean="0"/>
              <a:t>Psicologia</a:t>
            </a:r>
            <a:r>
              <a:rPr lang="en-US" sz="1600" i="1" dirty="0" smtClean="0"/>
              <a:t>, 12</a:t>
            </a:r>
            <a:r>
              <a:rPr lang="en-US" sz="1600" dirty="0" smtClean="0"/>
              <a:t>, 159-170.</a:t>
            </a:r>
          </a:p>
          <a:p>
            <a:pPr marL="338138" indent="-338138">
              <a:spcAft>
                <a:spcPts val="0"/>
              </a:spcAft>
              <a:buNone/>
            </a:pPr>
            <a:r>
              <a:rPr lang="en-US" sz="1600" dirty="0" smtClean="0"/>
              <a:t>Serrano Garcia, I., Lopez, M. M., &amp; Rivera Medina, E. (</a:t>
            </a:r>
            <a:r>
              <a:rPr lang="en-US" sz="1600" b="1" dirty="0" smtClean="0"/>
              <a:t>1987</a:t>
            </a:r>
            <a:r>
              <a:rPr lang="en-US" sz="1600" dirty="0" smtClean="0"/>
              <a:t>). Toward a social-community psychology. </a:t>
            </a:r>
            <a:r>
              <a:rPr lang="en-US" sz="1600" i="1" dirty="0" smtClean="0"/>
              <a:t>Journal of Community Psychology, 15(4), 431-446.</a:t>
            </a:r>
          </a:p>
          <a:p>
            <a:pPr marL="338138" indent="-338138">
              <a:spcAft>
                <a:spcPts val="0"/>
              </a:spcAft>
              <a:buNone/>
            </a:pPr>
            <a:r>
              <a:rPr lang="en-US" sz="1600" dirty="0" smtClean="0"/>
              <a:t>Levine, M. (</a:t>
            </a:r>
            <a:r>
              <a:rPr lang="en-US" sz="1600" b="1" dirty="0" smtClean="0"/>
              <a:t>1989</a:t>
            </a:r>
            <a:r>
              <a:rPr lang="en-US" sz="1600" dirty="0" smtClean="0"/>
              <a:t>). Community psychology in Asia. </a:t>
            </a:r>
            <a:r>
              <a:rPr lang="en-US" sz="1600" i="1" dirty="0" smtClean="0"/>
              <a:t>Am. J. of Community Psychology, 17, </a:t>
            </a:r>
            <a:r>
              <a:rPr lang="en-US" sz="1600" dirty="0" smtClean="0"/>
              <a:t>67-71.</a:t>
            </a:r>
          </a:p>
          <a:p>
            <a:pPr marL="338138" indent="-338138">
              <a:spcAft>
                <a:spcPts val="0"/>
              </a:spcAft>
              <a:buNone/>
            </a:pPr>
            <a:r>
              <a:rPr lang="en-US" sz="1600" b="1" dirty="0" smtClean="0"/>
              <a:t>1996</a:t>
            </a:r>
            <a:r>
              <a:rPr lang="en-US" sz="1600" dirty="0" smtClean="0"/>
              <a:t>: Biennial European Conferences on Community Psychology begin</a:t>
            </a:r>
          </a:p>
          <a:p>
            <a:pPr marL="338138" indent="-338138">
              <a:spcAft>
                <a:spcPts val="0"/>
              </a:spcAft>
              <a:buNone/>
            </a:pPr>
            <a:r>
              <a:rPr lang="en-US" sz="1600" dirty="0" err="1"/>
              <a:t>Wingenfeld</a:t>
            </a:r>
            <a:r>
              <a:rPr lang="en-US" sz="1600" dirty="0"/>
              <a:t>, S., &amp; </a:t>
            </a:r>
            <a:r>
              <a:rPr lang="en-US" sz="1600" dirty="0" err="1"/>
              <a:t>Newbrough</a:t>
            </a:r>
            <a:r>
              <a:rPr lang="en-US" sz="1600" dirty="0"/>
              <a:t>, J.R. (</a:t>
            </a:r>
            <a:r>
              <a:rPr lang="en-US" sz="1600" b="1" dirty="0"/>
              <a:t>2000</a:t>
            </a:r>
            <a:r>
              <a:rPr lang="en-US" sz="1600" dirty="0"/>
              <a:t>). Community psychology in international perspective. In J. Rappaport &amp; E. Seidman (Eds.), </a:t>
            </a:r>
            <a:r>
              <a:rPr lang="en-US" sz="1600" i="1" dirty="0"/>
              <a:t>Handbook of community psychology </a:t>
            </a:r>
            <a:r>
              <a:rPr lang="en-US" sz="1600" dirty="0"/>
              <a:t>(pp. 779-810).</a:t>
            </a:r>
          </a:p>
          <a:p>
            <a:pPr marL="338138" indent="-338138">
              <a:spcAft>
                <a:spcPts val="0"/>
              </a:spcAft>
              <a:buNone/>
            </a:pPr>
            <a:r>
              <a:rPr lang="en-US" sz="1600" b="1" dirty="0" smtClean="0"/>
              <a:t>2006</a:t>
            </a:r>
            <a:r>
              <a:rPr lang="en-US" sz="1600" dirty="0" smtClean="0"/>
              <a:t>: Biennial </a:t>
            </a:r>
            <a:r>
              <a:rPr lang="en-US" sz="1600" dirty="0" err="1" smtClean="0"/>
              <a:t>Internat.</a:t>
            </a:r>
            <a:r>
              <a:rPr lang="en-US" sz="1600" dirty="0" smtClean="0"/>
              <a:t> </a:t>
            </a:r>
            <a:r>
              <a:rPr lang="en-US" sz="1600" dirty="0"/>
              <a:t>CP </a:t>
            </a:r>
            <a:r>
              <a:rPr lang="en-US" sz="1600" dirty="0" smtClean="0"/>
              <a:t>conferences begin: Puerto </a:t>
            </a:r>
            <a:r>
              <a:rPr lang="en-US" sz="1600" dirty="0"/>
              <a:t>Rico; </a:t>
            </a:r>
            <a:r>
              <a:rPr lang="en-US" sz="1600" dirty="0" smtClean="0"/>
              <a:t>Lisbon</a:t>
            </a:r>
            <a:r>
              <a:rPr lang="en-US" sz="1600" dirty="0"/>
              <a:t>; </a:t>
            </a:r>
            <a:r>
              <a:rPr lang="en-US" sz="1600" dirty="0" smtClean="0"/>
              <a:t>Puebla</a:t>
            </a:r>
            <a:r>
              <a:rPr lang="en-US" sz="1600" dirty="0"/>
              <a:t>, Mexico; </a:t>
            </a:r>
            <a:r>
              <a:rPr lang="en-US" sz="1600" dirty="0" smtClean="0"/>
              <a:t>Barcelona</a:t>
            </a:r>
          </a:p>
          <a:p>
            <a:pPr marL="338138" indent="-338138">
              <a:spcAft>
                <a:spcPts val="0"/>
              </a:spcAft>
              <a:buNone/>
            </a:pPr>
            <a:r>
              <a:rPr lang="en-US" sz="1600" dirty="0"/>
              <a:t>Reich, S. M., </a:t>
            </a:r>
            <a:r>
              <a:rPr lang="en-US" sz="1600" dirty="0" err="1"/>
              <a:t>Riemer</a:t>
            </a:r>
            <a:r>
              <a:rPr lang="en-US" sz="1600" dirty="0"/>
              <a:t>, M., </a:t>
            </a:r>
            <a:r>
              <a:rPr lang="en-US" sz="1600" dirty="0" err="1"/>
              <a:t>Prilleltensky</a:t>
            </a:r>
            <a:r>
              <a:rPr lang="en-US" sz="1600" dirty="0"/>
              <a:t>, I., &amp; Montero, M. (Eds.)(</a:t>
            </a:r>
            <a:r>
              <a:rPr lang="en-US" sz="1600" b="1" dirty="0"/>
              <a:t>2007</a:t>
            </a:r>
            <a:r>
              <a:rPr lang="en-US" sz="1600" dirty="0"/>
              <a:t>). </a:t>
            </a:r>
            <a:r>
              <a:rPr lang="en-US" sz="1600" i="1" dirty="0"/>
              <a:t>International community psychology: History and theories</a:t>
            </a:r>
            <a:r>
              <a:rPr lang="en-US" sz="1600" dirty="0"/>
              <a:t>. NY: Springer.</a:t>
            </a:r>
          </a:p>
          <a:p>
            <a:pPr marL="338138" indent="-338138">
              <a:spcAft>
                <a:spcPts val="0"/>
              </a:spcAft>
              <a:buNone/>
            </a:pPr>
            <a:r>
              <a:rPr lang="en-US" sz="1600" dirty="0" smtClean="0"/>
              <a:t>Vazquez Rivera et al (Eds.)(</a:t>
            </a:r>
            <a:r>
              <a:rPr lang="en-US" sz="1600" b="1" dirty="0" smtClean="0"/>
              <a:t>2009</a:t>
            </a:r>
            <a:r>
              <a:rPr lang="en-US" sz="1600" dirty="0" smtClean="0"/>
              <a:t>)</a:t>
            </a:r>
            <a:r>
              <a:rPr lang="en-US" sz="1600" i="1" dirty="0" smtClean="0"/>
              <a:t>. International Community Psychology: Shared Agendas in Diversity</a:t>
            </a:r>
            <a:r>
              <a:rPr lang="en-US" sz="1600" dirty="0" smtClean="0"/>
              <a:t>.</a:t>
            </a:r>
          </a:p>
          <a:p>
            <a:pPr marL="338138" indent="-338138">
              <a:spcAft>
                <a:spcPts val="0"/>
              </a:spcAft>
              <a:buNone/>
            </a:pPr>
            <a:r>
              <a:rPr lang="en-US" sz="1600" dirty="0" smtClean="0">
                <a:hlinkClick r:id="rId3"/>
              </a:rPr>
              <a:t>Perkins, D. D. (</a:t>
            </a:r>
            <a:r>
              <a:rPr lang="en-US" sz="1600" b="1" dirty="0" smtClean="0">
                <a:hlinkClick r:id="rId3"/>
              </a:rPr>
              <a:t>2009</a:t>
            </a:r>
            <a:r>
              <a:rPr lang="en-US" sz="1600" dirty="0" smtClean="0">
                <a:hlinkClick r:id="rId3"/>
              </a:rPr>
              <a:t>). International community psychology: Development and challenges. </a:t>
            </a:r>
            <a:r>
              <a:rPr lang="en-US" sz="1600" i="1" dirty="0" smtClean="0">
                <a:hlinkClick r:id="rId3"/>
              </a:rPr>
              <a:t>American Journal of Community Psychology, 44 (1)</a:t>
            </a:r>
            <a:r>
              <a:rPr lang="en-US" sz="1600" dirty="0" smtClean="0">
                <a:hlinkClick r:id="rId3"/>
              </a:rPr>
              <a:t>, 76-79.</a:t>
            </a:r>
            <a:r>
              <a:rPr lang="en-US" sz="1600" dirty="0" smtClean="0"/>
              <a:t> (see rest of this special issue)</a:t>
            </a:r>
          </a:p>
          <a:p>
            <a:pPr marL="338138" indent="-338138">
              <a:spcAft>
                <a:spcPts val="0"/>
              </a:spcAft>
              <a:buNone/>
            </a:pPr>
            <a:r>
              <a:rPr lang="en-US" sz="1600" b="1" dirty="0" smtClean="0"/>
              <a:t>2010</a:t>
            </a:r>
            <a:r>
              <a:rPr lang="en-US" sz="1600" dirty="0" smtClean="0"/>
              <a:t>: Online </a:t>
            </a:r>
            <a:r>
              <a:rPr lang="en-US" sz="1600" i="1" dirty="0" smtClean="0"/>
              <a:t>Global Journal of Community Psychology Practice</a:t>
            </a:r>
            <a:r>
              <a:rPr lang="en-US" sz="1600" dirty="0" smtClean="0"/>
              <a:t>: </a:t>
            </a:r>
            <a:r>
              <a:rPr lang="en-US" sz="1600" u="sng" dirty="0" smtClean="0">
                <a:hlinkClick r:id="rId4"/>
              </a:rPr>
              <a:t>http</a:t>
            </a:r>
            <a:r>
              <a:rPr lang="en-US" sz="1600" u="sng" dirty="0">
                <a:hlinkClick r:id="rId4"/>
              </a:rPr>
              <a:t>://www.gjcpp.org/en/</a:t>
            </a:r>
          </a:p>
          <a:p>
            <a:pPr marL="338138" indent="-338138">
              <a:spcAft>
                <a:spcPts val="0"/>
              </a:spcAft>
              <a:buNone/>
            </a:pPr>
            <a:r>
              <a:rPr lang="en-US" sz="1600" dirty="0" smtClean="0"/>
              <a:t>Perkins, D.D., Palmer, N., &amp; Garcia-Ramirez., M. (</a:t>
            </a:r>
            <a:r>
              <a:rPr lang="en-US" sz="1600" b="1" dirty="0" smtClean="0"/>
              <a:t>2011</a:t>
            </a:r>
            <a:r>
              <a:rPr lang="en-US" sz="1600" dirty="0" smtClean="0"/>
              <a:t>). </a:t>
            </a:r>
            <a:r>
              <a:rPr lang="en-US" sz="1600" dirty="0"/>
              <a:t>sp. i</a:t>
            </a:r>
            <a:r>
              <a:rPr lang="en-US" sz="1600" dirty="0" smtClean="0"/>
              <a:t>ssue-Psychosocial studies </a:t>
            </a:r>
            <a:r>
              <a:rPr lang="en-US" sz="1600" dirty="0"/>
              <a:t>of </a:t>
            </a:r>
            <a:r>
              <a:rPr lang="en-US" sz="1600" dirty="0" smtClean="0"/>
              <a:t>migration </a:t>
            </a:r>
            <a:r>
              <a:rPr lang="en-US" sz="1600" dirty="0"/>
              <a:t>and c</a:t>
            </a:r>
            <a:r>
              <a:rPr lang="en-US" sz="1600" dirty="0" smtClean="0"/>
              <a:t>ommunity. </a:t>
            </a:r>
            <a:r>
              <a:rPr lang="en-US" sz="1600" i="1" dirty="0" smtClean="0"/>
              <a:t>Psychosocial </a:t>
            </a:r>
            <a:r>
              <a:rPr lang="en-US" sz="1600" i="1" dirty="0"/>
              <a:t>Intervention/</a:t>
            </a:r>
            <a:r>
              <a:rPr lang="en-US" sz="1600" i="1" dirty="0" err="1"/>
              <a:t>Intervención</a:t>
            </a:r>
            <a:r>
              <a:rPr lang="en-US" sz="1600" i="1" dirty="0"/>
              <a:t> </a:t>
            </a:r>
            <a:r>
              <a:rPr lang="en-US" sz="1600" i="1" dirty="0" err="1"/>
              <a:t>Psicosocial</a:t>
            </a:r>
            <a:r>
              <a:rPr lang="en-US" sz="1600" i="1" dirty="0"/>
              <a:t> </a:t>
            </a:r>
            <a:r>
              <a:rPr lang="en-US" sz="1600" dirty="0"/>
              <a:t>(</a:t>
            </a:r>
            <a:r>
              <a:rPr lang="en-US" sz="1600" dirty="0" smtClean="0"/>
              <a:t>v. </a:t>
            </a:r>
            <a:r>
              <a:rPr lang="en-US" sz="1600" dirty="0"/>
              <a:t>20, #</a:t>
            </a:r>
            <a:r>
              <a:rPr lang="en-US" sz="1600" dirty="0" smtClean="0"/>
              <a:t>3).</a:t>
            </a:r>
          </a:p>
          <a:p>
            <a:pPr marL="338138" indent="-338138">
              <a:spcAft>
                <a:spcPts val="0"/>
              </a:spcAft>
              <a:buNone/>
            </a:pPr>
            <a:r>
              <a:rPr lang="en-US" sz="1600" b="1" dirty="0" smtClean="0"/>
              <a:t>2015</a:t>
            </a:r>
            <a:r>
              <a:rPr lang="en-US" sz="1600" dirty="0" smtClean="0"/>
              <a:t>: </a:t>
            </a:r>
            <a:r>
              <a:rPr lang="en-US" sz="1600" dirty="0"/>
              <a:t>Community Psychology in Global Perspective </a:t>
            </a:r>
            <a:endParaRPr lang="en-US" sz="1600" dirty="0" smtClean="0"/>
          </a:p>
          <a:p>
            <a:pPr marL="338138" indent="-338138">
              <a:spcAft>
                <a:spcPts val="0"/>
              </a:spcAft>
              <a:buNone/>
            </a:pPr>
            <a:r>
              <a:rPr lang="en-US" sz="1600" dirty="0" smtClean="0"/>
              <a:t>Perkins</a:t>
            </a:r>
            <a:r>
              <a:rPr lang="en-US" sz="1600" dirty="0"/>
              <a:t> </a:t>
            </a:r>
            <a:r>
              <a:rPr lang="en-US" sz="1600" dirty="0" smtClean="0"/>
              <a:t>et al.(Eds.) </a:t>
            </a:r>
            <a:r>
              <a:rPr lang="en-US" sz="1600" dirty="0"/>
              <a:t>(</a:t>
            </a:r>
            <a:r>
              <a:rPr lang="en-US" sz="1600" b="1" dirty="0"/>
              <a:t>2016)</a:t>
            </a:r>
            <a:r>
              <a:rPr lang="en-US" sz="1600" dirty="0"/>
              <a:t>. Community Psychology and Public Policy: Research, Advocacy and Training in International Contexts. </a:t>
            </a:r>
            <a:r>
              <a:rPr lang="en-US" sz="1600" i="1" dirty="0"/>
              <a:t>Global Journal of Community Psychology Practice.</a:t>
            </a:r>
            <a:r>
              <a:rPr lang="en-US" sz="1600" dirty="0"/>
              <a:t> </a:t>
            </a:r>
            <a:endParaRPr lang="en-US" sz="1600" dirty="0" smtClean="0"/>
          </a:p>
        </p:txBody>
      </p:sp>
    </p:spTree>
    <p:extLst>
      <p:ext uri="{BB962C8B-B14F-4D97-AF65-F5344CB8AC3E}">
        <p14:creationId xmlns:p14="http://schemas.microsoft.com/office/powerpoint/2010/main" val="1376084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685800"/>
          </a:xfrm>
        </p:spPr>
        <p:txBody>
          <a:bodyPr/>
          <a:lstStyle/>
          <a:p>
            <a:r>
              <a:rPr lang="en-US" sz="4400" dirty="0" smtClean="0"/>
              <a:t>International CP Journals</a:t>
            </a:r>
            <a:endParaRPr lang="en-US" sz="4400" dirty="0"/>
          </a:p>
        </p:txBody>
      </p:sp>
      <p:sp>
        <p:nvSpPr>
          <p:cNvPr id="3" name="Content Placeholder 2"/>
          <p:cNvSpPr>
            <a:spLocks noGrp="1"/>
          </p:cNvSpPr>
          <p:nvPr>
            <p:ph idx="1"/>
          </p:nvPr>
        </p:nvSpPr>
        <p:spPr>
          <a:xfrm>
            <a:off x="0" y="762000"/>
            <a:ext cx="9144000" cy="6096000"/>
          </a:xfrm>
          <a:solidFill>
            <a:schemeClr val="bg1"/>
          </a:solidFill>
        </p:spPr>
        <p:txBody>
          <a:bodyPr/>
          <a:lstStyle/>
          <a:p>
            <a:pPr>
              <a:spcAft>
                <a:spcPts val="0"/>
              </a:spcAft>
            </a:pPr>
            <a:r>
              <a:rPr lang="en-US" sz="2000" dirty="0" smtClean="0"/>
              <a:t>late 1970s-early 1980s: </a:t>
            </a:r>
          </a:p>
          <a:p>
            <a:pPr lvl="1">
              <a:spcAft>
                <a:spcPts val="0"/>
              </a:spcAft>
            </a:pPr>
            <a:r>
              <a:rPr lang="en-US" sz="2000" i="1" dirty="0" smtClean="0"/>
              <a:t>Japanese Journal of Social Psychiatry</a:t>
            </a:r>
            <a:endParaRPr lang="en-US" sz="2000" dirty="0" smtClean="0"/>
          </a:p>
          <a:p>
            <a:pPr lvl="1">
              <a:spcAft>
                <a:spcPts val="0"/>
              </a:spcAft>
            </a:pPr>
            <a:r>
              <a:rPr lang="en-US" sz="2000" i="1" dirty="0" smtClean="0"/>
              <a:t>Canadian Journal of Community Mental Health</a:t>
            </a:r>
            <a:endParaRPr lang="en-US" sz="2000" dirty="0" smtClean="0"/>
          </a:p>
          <a:p>
            <a:pPr lvl="1">
              <a:spcAft>
                <a:spcPts val="0"/>
              </a:spcAft>
            </a:pPr>
            <a:r>
              <a:rPr lang="en-US" sz="2000" i="1" dirty="0" smtClean="0"/>
              <a:t>Critical Social Policy</a:t>
            </a:r>
            <a:r>
              <a:rPr lang="en-US" sz="2000" dirty="0" smtClean="0"/>
              <a:t>: UK</a:t>
            </a:r>
          </a:p>
          <a:p>
            <a:pPr lvl="1">
              <a:spcAft>
                <a:spcPts val="0"/>
              </a:spcAft>
            </a:pPr>
            <a:r>
              <a:rPr lang="en-US" sz="2000" i="1" dirty="0" smtClean="0"/>
              <a:t>Psychology in Society</a:t>
            </a:r>
            <a:r>
              <a:rPr lang="en-US" sz="2000" dirty="0" smtClean="0"/>
              <a:t>: South Africa</a:t>
            </a:r>
          </a:p>
          <a:p>
            <a:pPr>
              <a:spcAft>
                <a:spcPts val="0"/>
              </a:spcAft>
            </a:pPr>
            <a:r>
              <a:rPr lang="en-US" sz="2000" dirty="0" smtClean="0"/>
              <a:t>1991-1992:</a:t>
            </a:r>
          </a:p>
          <a:p>
            <a:pPr lvl="1">
              <a:spcAft>
                <a:spcPts val="0"/>
              </a:spcAft>
            </a:pPr>
            <a:r>
              <a:rPr lang="en-US" sz="2000" i="1" dirty="0" smtClean="0"/>
              <a:t>Journal of Community and Applied Social Psychology: UK</a:t>
            </a:r>
          </a:p>
          <a:p>
            <a:pPr lvl="1">
              <a:spcAft>
                <a:spcPts val="0"/>
              </a:spcAft>
            </a:pPr>
            <a:r>
              <a:rPr lang="en-US" sz="2000" i="1" dirty="0" err="1" smtClean="0"/>
              <a:t>Revista</a:t>
            </a:r>
            <a:r>
              <a:rPr lang="en-US" sz="2000" i="1" dirty="0" smtClean="0"/>
              <a:t> de </a:t>
            </a:r>
            <a:r>
              <a:rPr lang="en-US" sz="2000" i="1" dirty="0" err="1" smtClean="0"/>
              <a:t>Psicologia</a:t>
            </a:r>
            <a:r>
              <a:rPr lang="en-US" sz="2000" i="1" dirty="0" smtClean="0"/>
              <a:t> Social </a:t>
            </a:r>
            <a:r>
              <a:rPr lang="en-US" sz="2000" i="1" dirty="0" err="1" smtClean="0"/>
              <a:t>Aplicada</a:t>
            </a:r>
            <a:r>
              <a:rPr lang="en-US" sz="2000" dirty="0" smtClean="0"/>
              <a:t> (“Journal of Applied Social Psychology”): Spain </a:t>
            </a:r>
          </a:p>
          <a:p>
            <a:pPr lvl="1">
              <a:spcAft>
                <a:spcPts val="0"/>
              </a:spcAft>
            </a:pPr>
            <a:r>
              <a:rPr lang="en-US" sz="2000" i="1" dirty="0" err="1" smtClean="0"/>
              <a:t>Intervencion</a:t>
            </a:r>
            <a:r>
              <a:rPr lang="en-US" sz="2000" i="1" dirty="0" smtClean="0"/>
              <a:t> </a:t>
            </a:r>
            <a:r>
              <a:rPr lang="en-US" sz="2000" i="1" dirty="0" err="1" smtClean="0"/>
              <a:t>Psico</a:t>
            </a:r>
            <a:r>
              <a:rPr lang="en-US" sz="2000" i="1" dirty="0" smtClean="0"/>
              <a:t>-social: </a:t>
            </a:r>
            <a:r>
              <a:rPr lang="en-US" sz="2000" i="1" dirty="0" err="1" smtClean="0"/>
              <a:t>Revista</a:t>
            </a:r>
            <a:r>
              <a:rPr lang="en-US" sz="2000" i="1" dirty="0" smtClean="0"/>
              <a:t> </a:t>
            </a:r>
            <a:r>
              <a:rPr lang="en-US" sz="2000" i="1" dirty="0" err="1" smtClean="0"/>
              <a:t>sobre</a:t>
            </a:r>
            <a:r>
              <a:rPr lang="en-US" sz="2000" i="1" dirty="0" smtClean="0"/>
              <a:t> </a:t>
            </a:r>
            <a:r>
              <a:rPr lang="en-US" sz="2000" i="1" dirty="0" err="1" smtClean="0"/>
              <a:t>igualdad</a:t>
            </a:r>
            <a:r>
              <a:rPr lang="en-US" sz="2000" i="1" dirty="0" smtClean="0"/>
              <a:t> </a:t>
            </a:r>
            <a:r>
              <a:rPr lang="en-US" sz="2000" i="1" dirty="0" err="1" smtClean="0"/>
              <a:t>y</a:t>
            </a:r>
            <a:r>
              <a:rPr lang="en-US" sz="2000" i="1" dirty="0" smtClean="0"/>
              <a:t> </a:t>
            </a:r>
            <a:r>
              <a:rPr lang="en-US" sz="2000" i="1" dirty="0" err="1" smtClean="0"/>
              <a:t>calidad</a:t>
            </a:r>
            <a:r>
              <a:rPr lang="en-US" sz="2000" i="1" dirty="0" smtClean="0"/>
              <a:t> de </a:t>
            </a:r>
            <a:r>
              <a:rPr lang="en-US" sz="2000" i="1" dirty="0" err="1" smtClean="0"/>
              <a:t>vida</a:t>
            </a:r>
            <a:r>
              <a:rPr lang="en-US" sz="2000" dirty="0" smtClean="0"/>
              <a:t> (“Psycho-social Intervention: Journal of Equality &amp; quality of life”)</a:t>
            </a:r>
          </a:p>
          <a:p>
            <a:pPr>
              <a:spcAft>
                <a:spcPts val="0"/>
              </a:spcAft>
            </a:pPr>
            <a:r>
              <a:rPr lang="en-US" sz="2000" dirty="0" smtClean="0"/>
              <a:t>2005: </a:t>
            </a:r>
            <a:r>
              <a:rPr lang="en-US" sz="2000" i="1" dirty="0" err="1" smtClean="0"/>
              <a:t>Psicologia</a:t>
            </a:r>
            <a:r>
              <a:rPr lang="en-US" sz="2000" i="1" dirty="0" smtClean="0"/>
              <a:t> di </a:t>
            </a:r>
            <a:r>
              <a:rPr lang="en-US" sz="2000" i="1" dirty="0" err="1" smtClean="0"/>
              <a:t>Comunità</a:t>
            </a:r>
            <a:r>
              <a:rPr lang="en-US" sz="2000" dirty="0" smtClean="0"/>
              <a:t> (Italy)</a:t>
            </a:r>
          </a:p>
          <a:p>
            <a:pPr>
              <a:spcAft>
                <a:spcPts val="0"/>
              </a:spcAft>
            </a:pPr>
            <a:r>
              <a:rPr lang="en-US" sz="2000" dirty="0" smtClean="0"/>
              <a:t>2010: Online </a:t>
            </a:r>
            <a:r>
              <a:rPr lang="en-US" sz="2000" i="1" dirty="0"/>
              <a:t>Global Journal of Community Psychology </a:t>
            </a:r>
            <a:r>
              <a:rPr lang="en-US" sz="2000" i="1" dirty="0" smtClean="0"/>
              <a:t>Practice</a:t>
            </a:r>
            <a:r>
              <a:rPr lang="en-US" sz="2000" dirty="0" smtClean="0"/>
              <a:t>: </a:t>
            </a:r>
            <a:r>
              <a:rPr lang="en-US" sz="2000" u="sng" dirty="0">
                <a:hlinkClick r:id="rId2"/>
              </a:rPr>
              <a:t>http://www.gjcpp.org/en</a:t>
            </a:r>
            <a:r>
              <a:rPr lang="en-US" sz="2000" u="sng" dirty="0" smtClean="0">
                <a:hlinkClick r:id="rId2"/>
              </a:rPr>
              <a:t>/</a:t>
            </a:r>
            <a:endParaRPr lang="en-US" sz="2000" dirty="0" smtClean="0"/>
          </a:p>
          <a:p>
            <a:pPr>
              <a:spcAft>
                <a:spcPts val="0"/>
              </a:spcAft>
            </a:pPr>
            <a:r>
              <a:rPr lang="en-US" sz="2000" dirty="0" smtClean="0"/>
              <a:t>2011: </a:t>
            </a:r>
            <a:r>
              <a:rPr lang="en-US" sz="2000" i="1" dirty="0" smtClean="0"/>
              <a:t>Psychosocial Intervention/</a:t>
            </a:r>
            <a:r>
              <a:rPr lang="en-US" sz="2000" i="1" dirty="0" err="1" smtClean="0"/>
              <a:t>Intervención</a:t>
            </a:r>
            <a:r>
              <a:rPr lang="en-US" sz="2000" i="1" dirty="0" smtClean="0"/>
              <a:t> </a:t>
            </a:r>
            <a:r>
              <a:rPr lang="en-US" sz="2000" i="1" dirty="0" err="1" smtClean="0"/>
              <a:t>Psicosocial</a:t>
            </a:r>
            <a:r>
              <a:rPr lang="en-US" sz="2000" dirty="0" smtClean="0"/>
              <a:t> (most international editorial board yet &amp; now publishing in both English &amp; Spanish: </a:t>
            </a:r>
            <a:r>
              <a:rPr lang="en-US" sz="2000" u="sng" dirty="0" smtClean="0">
                <a:hlinkClick r:id="rId3"/>
              </a:rPr>
              <a:t>http://www.psychosocial-intervention.org</a:t>
            </a:r>
            <a:endParaRPr lang="en-US" u="sng" dirty="0"/>
          </a:p>
          <a:p>
            <a:r>
              <a:rPr lang="en-US" sz="2000" dirty="0" smtClean="0"/>
              <a:t>2015: </a:t>
            </a:r>
            <a:r>
              <a:rPr lang="en-US" sz="2000" i="1" dirty="0"/>
              <a:t>Community Psychology in Global Perspective</a:t>
            </a:r>
            <a:r>
              <a:rPr lang="en-US" sz="2000" dirty="0"/>
              <a:t> </a:t>
            </a:r>
            <a:r>
              <a:rPr lang="en-US" sz="2000" u="sng" dirty="0" smtClean="0">
                <a:hlinkClick r:id="rId4"/>
              </a:rPr>
              <a:t>http</a:t>
            </a:r>
            <a:r>
              <a:rPr lang="en-US" sz="2000" u="sng" dirty="0">
                <a:hlinkClick r:id="rId4"/>
              </a:rPr>
              <a:t>://siba-ese.unisalento.it/index.php/cpgp</a:t>
            </a:r>
            <a:endParaRPr lang="en-US" sz="2000" dirty="0"/>
          </a:p>
        </p:txBody>
      </p:sp>
    </p:spTree>
    <p:extLst>
      <p:ext uri="{BB962C8B-B14F-4D97-AF65-F5344CB8AC3E}">
        <p14:creationId xmlns:p14="http://schemas.microsoft.com/office/powerpoint/2010/main" val="74245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9154" name="Rectangle 8"/>
          <p:cNvSpPr>
            <a:spLocks noGrp="1" noChangeArrowheads="1"/>
          </p:cNvSpPr>
          <p:nvPr>
            <p:ph type="body" sz="half" idx="1"/>
          </p:nvPr>
        </p:nvSpPr>
        <p:spPr>
          <a:xfrm>
            <a:off x="76200" y="609600"/>
            <a:ext cx="6324600" cy="6248400"/>
          </a:xfrm>
        </p:spPr>
        <p:txBody>
          <a:bodyPr>
            <a:noAutofit/>
          </a:bodyPr>
          <a:lstStyle/>
          <a:p>
            <a:pPr marL="287338" indent="-287338">
              <a:spcAft>
                <a:spcPts val="0"/>
              </a:spcAft>
              <a:defRPr/>
            </a:pPr>
            <a:r>
              <a:rPr lang="en-US" sz="1800" dirty="0">
                <a:latin typeface="Calisto MT" charset="0"/>
                <a:ea typeface="ＭＳ Ｐゴシック" charset="0"/>
                <a:cs typeface="ＭＳ Ｐゴシック" charset="0"/>
              </a:rPr>
              <a:t>Prompted </a:t>
            </a:r>
            <a:r>
              <a:rPr lang="en-US" sz="1800" dirty="0" smtClean="0">
                <a:latin typeface="Calisto MT" charset="0"/>
                <a:ea typeface="ＭＳ Ｐゴシック" charset="0"/>
                <a:cs typeface="ＭＳ Ｐゴシック" charset="0"/>
              </a:rPr>
              <a:t>in many places by </a:t>
            </a:r>
            <a:r>
              <a:rPr lang="en-US" sz="1800" dirty="0">
                <a:latin typeface="Calisto MT" charset="0"/>
                <a:ea typeface="ＭＳ Ｐゴシック" charset="0"/>
                <a:cs typeface="ＭＳ Ｐゴシック" charset="0"/>
              </a:rPr>
              <a:t>U.S</a:t>
            </a:r>
            <a:r>
              <a:rPr lang="en-US" sz="1800" dirty="0" smtClean="0">
                <a:latin typeface="Calisto MT" charset="0"/>
                <a:ea typeface="ＭＳ Ｐゴシック" charset="0"/>
                <a:cs typeface="ＭＳ Ｐゴシック" charset="0"/>
              </a:rPr>
              <a:t>. journals, books, &amp; esp. foreigners studying at US universities starting in late 1960s &amp; early ‘70s, e.g.: </a:t>
            </a:r>
          </a:p>
          <a:p>
            <a:pPr marL="458788" lvl="1" indent="-225425">
              <a:spcAft>
                <a:spcPts val="0"/>
              </a:spcAft>
              <a:defRPr/>
            </a:pPr>
            <a:r>
              <a:rPr lang="en-US" sz="1400" dirty="0" err="1" smtClean="0">
                <a:latin typeface="Calisto MT" charset="0"/>
                <a:ea typeface="ＭＳ Ｐゴシック" charset="0"/>
                <a:cs typeface="ＭＳ Ｐゴシック" charset="0"/>
              </a:rPr>
              <a:t>Donata</a:t>
            </a:r>
            <a:r>
              <a:rPr lang="en-US" sz="1400" dirty="0" smtClean="0">
                <a:latin typeface="Calisto MT" charset="0"/>
                <a:ea typeface="ＭＳ Ｐゴシック" charset="0"/>
                <a:cs typeface="ＭＳ Ｐゴシック" charset="0"/>
              </a:rPr>
              <a:t> </a:t>
            </a:r>
            <a:r>
              <a:rPr lang="en-US" sz="1400" dirty="0" err="1" smtClean="0">
                <a:latin typeface="Calisto MT" charset="0"/>
                <a:ea typeface="ＭＳ Ｐゴシック" charset="0"/>
                <a:cs typeface="ＭＳ Ｐゴシック" charset="0"/>
              </a:rPr>
              <a:t>Francescato</a:t>
            </a:r>
            <a:r>
              <a:rPr lang="en-US" sz="1400" dirty="0" smtClean="0">
                <a:latin typeface="Calisto MT" charset="0"/>
                <a:ea typeface="ＭＳ Ｐゴシック" charset="0"/>
                <a:cs typeface="ＭＳ Ｐゴシック" charset="0"/>
              </a:rPr>
              <a:t> w/ Paul </a:t>
            </a:r>
            <a:r>
              <a:rPr lang="en-US" sz="1400" dirty="0" err="1" smtClean="0">
                <a:latin typeface="Calisto MT" charset="0"/>
                <a:ea typeface="ＭＳ Ｐゴシック" charset="0"/>
                <a:cs typeface="ＭＳ Ｐゴシック" charset="0"/>
              </a:rPr>
              <a:t>Dokecki</a:t>
            </a:r>
            <a:r>
              <a:rPr lang="en-US" sz="1400" dirty="0" smtClean="0">
                <a:latin typeface="Calisto MT" charset="0"/>
                <a:ea typeface="ＭＳ Ｐゴシック" charset="0"/>
                <a:cs typeface="ＭＳ Ｐゴシック" charset="0"/>
              </a:rPr>
              <a:t> @ U. Houston-&gt; U. Rome</a:t>
            </a:r>
          </a:p>
          <a:p>
            <a:pPr marL="458788" lvl="1" indent="-225425">
              <a:spcAft>
                <a:spcPts val="0"/>
              </a:spcAft>
              <a:defRPr/>
            </a:pPr>
            <a:r>
              <a:rPr lang="en-US" sz="1400" dirty="0" smtClean="0">
                <a:latin typeface="Calisto MT" charset="0"/>
                <a:ea typeface="ＭＳ Ｐゴシック" charset="0"/>
                <a:cs typeface="ＭＳ Ｐゴシック" charset="0"/>
              </a:rPr>
              <a:t>Irma Serrano-Garcia PhD at U. Michigan [back when it had CP)-&gt;U. PR</a:t>
            </a:r>
          </a:p>
          <a:p>
            <a:pPr marL="458788" lvl="1" indent="-225425">
              <a:spcAft>
                <a:spcPts val="0"/>
              </a:spcAft>
              <a:defRPr/>
            </a:pPr>
            <a:r>
              <a:rPr lang="en-US" sz="1400" dirty="0" smtClean="0">
                <a:latin typeface="Calisto MT" charset="0"/>
                <a:ea typeface="ＭＳ Ｐゴシック" charset="0"/>
                <a:cs typeface="ＭＳ Ｐゴシック" charset="0"/>
              </a:rPr>
              <a:t>Art </a:t>
            </a:r>
            <a:r>
              <a:rPr lang="en-US" sz="1400" dirty="0" err="1" smtClean="0">
                <a:latin typeface="Calisto MT" charset="0"/>
                <a:ea typeface="ＭＳ Ｐゴシック" charset="0"/>
                <a:cs typeface="ＭＳ Ｐゴシック" charset="0"/>
              </a:rPr>
              <a:t>Veno</a:t>
            </a:r>
            <a:r>
              <a:rPr lang="en-US" sz="1400" dirty="0">
                <a:latin typeface="Calisto MT" charset="0"/>
                <a:ea typeface="ＭＳ Ｐゴシック" charset="0"/>
                <a:cs typeface="ＭＳ Ｐゴシック" charset="0"/>
              </a:rPr>
              <a:t> at </a:t>
            </a:r>
            <a:r>
              <a:rPr lang="en-US" sz="1400" dirty="0" smtClean="0">
                <a:latin typeface="Calisto MT" charset="0"/>
                <a:ea typeface="ＭＳ Ｐゴシック" charset="0"/>
                <a:cs typeface="ＭＳ Ｐゴシック" charset="0"/>
              </a:rPr>
              <a:t>U. California </a:t>
            </a:r>
            <a:r>
              <a:rPr lang="en-US" sz="1400" dirty="0">
                <a:latin typeface="Calisto MT" charset="0"/>
                <a:ea typeface="ＭＳ Ｐゴシック" charset="0"/>
                <a:cs typeface="ＭＳ Ｐゴシック" charset="0"/>
              </a:rPr>
              <a:t>at San </a:t>
            </a:r>
            <a:r>
              <a:rPr lang="en-US" sz="1400" dirty="0" smtClean="0">
                <a:latin typeface="Calisto MT" charset="0"/>
                <a:ea typeface="ＭＳ Ｐゴシック" charset="0"/>
                <a:cs typeface="ＭＳ Ｐゴシック" charset="0"/>
              </a:rPr>
              <a:t>Francisco -&gt;Australia</a:t>
            </a:r>
          </a:p>
          <a:p>
            <a:pPr marL="458788" lvl="1" indent="-225425">
              <a:spcAft>
                <a:spcPts val="0"/>
              </a:spcAft>
              <a:defRPr/>
            </a:pPr>
            <a:r>
              <a:rPr lang="en-US" sz="1400" dirty="0" err="1" smtClean="0">
                <a:latin typeface="Calisto MT" charset="0"/>
                <a:ea typeface="ＭＳ Ｐゴシック" charset="0"/>
                <a:cs typeface="ＭＳ Ｐゴシック" charset="0"/>
              </a:rPr>
              <a:t>Sheung-Tak</a:t>
            </a:r>
            <a:r>
              <a:rPr lang="en-US" sz="1400" dirty="0" smtClean="0">
                <a:latin typeface="Calisto MT" charset="0"/>
                <a:ea typeface="ＭＳ Ｐゴシック" charset="0"/>
                <a:cs typeface="ＭＳ Ｐゴシック" charset="0"/>
              </a:rPr>
              <a:t> Cheng at SUNY-Buffalo -&gt;Hong Kong</a:t>
            </a:r>
          </a:p>
          <a:p>
            <a:pPr marL="458788" lvl="1" indent="-225425">
              <a:spcAft>
                <a:spcPts val="0"/>
              </a:spcAft>
              <a:defRPr/>
            </a:pPr>
            <a:r>
              <a:rPr lang="en-US" sz="1400" dirty="0" smtClean="0">
                <a:latin typeface="Calisto MT" charset="0"/>
                <a:ea typeface="ＭＳ Ｐゴシック" charset="0"/>
                <a:cs typeface="ＭＳ Ｐゴシック" charset="0"/>
              </a:rPr>
              <a:t>Nikolay </a:t>
            </a:r>
            <a:r>
              <a:rPr lang="en-US" sz="1400" dirty="0" err="1" smtClean="0">
                <a:latin typeface="Calisto MT" charset="0"/>
                <a:ea typeface="ＭＳ Ｐゴシック" charset="0"/>
                <a:cs typeface="ＭＳ Ｐゴシック" charset="0"/>
              </a:rPr>
              <a:t>Mihaylov</a:t>
            </a:r>
            <a:r>
              <a:rPr lang="en-US" sz="1400" dirty="0" smtClean="0">
                <a:latin typeface="Calisto MT" charset="0"/>
                <a:ea typeface="ＭＳ Ｐゴシック" charset="0"/>
                <a:cs typeface="ＭＳ Ｐゴシック" charset="0"/>
              </a:rPr>
              <a:t> at Vanderbilt -&gt;Bulgaria</a:t>
            </a:r>
          </a:p>
          <a:p>
            <a:pPr marL="458788" lvl="1" indent="-225425">
              <a:spcAft>
                <a:spcPts val="0"/>
              </a:spcAft>
              <a:defRPr/>
            </a:pPr>
            <a:r>
              <a:rPr lang="en-US" sz="1400" dirty="0" smtClean="0">
                <a:latin typeface="Calisto MT" charset="0"/>
                <a:ea typeface="ＭＳ Ｐゴシック" charset="0"/>
              </a:rPr>
              <a:t>Yang, </a:t>
            </a:r>
            <a:r>
              <a:rPr lang="en-US" sz="1400" dirty="0" err="1" smtClean="0">
                <a:latin typeface="Calisto MT" charset="0"/>
                <a:ea typeface="ＭＳ Ｐゴシック" charset="0"/>
              </a:rPr>
              <a:t>Liping</a:t>
            </a:r>
            <a:r>
              <a:rPr lang="en-US" sz="1400" dirty="0" smtClean="0">
                <a:latin typeface="Calisto MT" charset="0"/>
                <a:ea typeface="ＭＳ Ｐゴシック" charset="0"/>
              </a:rPr>
              <a:t> &amp; Zhang, Yong at Vanderbilt -&gt;Mainland China</a:t>
            </a:r>
          </a:p>
          <a:p>
            <a:pPr marL="458788" lvl="1" indent="-225425">
              <a:spcAft>
                <a:spcPts val="0"/>
              </a:spcAft>
              <a:defRPr/>
            </a:pPr>
            <a:endParaRPr lang="en-US" sz="1000" dirty="0">
              <a:latin typeface="Calisto MT" charset="0"/>
              <a:ea typeface="ＭＳ Ｐゴシック" charset="0"/>
            </a:endParaRPr>
          </a:p>
          <a:p>
            <a:pPr marL="287338" indent="-287338">
              <a:spcAft>
                <a:spcPts val="0"/>
              </a:spcAft>
              <a:defRPr/>
            </a:pPr>
            <a:r>
              <a:rPr lang="en-US" sz="1800" dirty="0" smtClean="0">
                <a:latin typeface="Calisto MT" charset="0"/>
                <a:ea typeface="ＭＳ Ｐゴシック" charset="0"/>
              </a:rPr>
              <a:t>But developed mostly independently of CP in U.S.</a:t>
            </a:r>
            <a:endParaRPr lang="en-US" sz="1800" dirty="0">
              <a:latin typeface="Calisto MT" charset="0"/>
              <a:ea typeface="ＭＳ Ｐゴシック" charset="0"/>
            </a:endParaRPr>
          </a:p>
          <a:p>
            <a:pPr marL="458788" lvl="1" indent="-277813">
              <a:spcAft>
                <a:spcPts val="0"/>
              </a:spcAft>
              <a:defRPr/>
            </a:pPr>
            <a:r>
              <a:rPr lang="en-US" dirty="0" smtClean="0">
                <a:latin typeface="Calisto MT" charset="0"/>
                <a:ea typeface="ＭＳ Ｐゴシック" charset="0"/>
              </a:rPr>
              <a:t>Which is appropriate &amp; very “CP”: local context &amp; control</a:t>
            </a:r>
          </a:p>
          <a:p>
            <a:pPr marL="800100" lvl="2" indent="-341313">
              <a:spcAft>
                <a:spcPts val="0"/>
              </a:spcAft>
              <a:defRPr/>
            </a:pPr>
            <a:r>
              <a:rPr lang="en-US" sz="1600" dirty="0" smtClean="0">
                <a:latin typeface="Calisto MT" charset="0"/>
                <a:ea typeface="ＭＳ Ｐゴシック" charset="0"/>
              </a:rPr>
              <a:t>Consider </a:t>
            </a:r>
            <a:r>
              <a:rPr lang="en-US" sz="1600" dirty="0">
                <a:latin typeface="Calisto MT" charset="0"/>
                <a:ea typeface="ＭＳ Ｐゴシック" charset="0"/>
              </a:rPr>
              <a:t>the </a:t>
            </a:r>
            <a:r>
              <a:rPr lang="en-US" sz="1600" dirty="0" smtClean="0">
                <a:latin typeface="Calisto MT" charset="0"/>
                <a:ea typeface="ＭＳ Ｐゴシック" charset="0"/>
              </a:rPr>
              <a:t>diverse &amp; changing contexts </a:t>
            </a:r>
            <a:r>
              <a:rPr lang="en-US" sz="1600" dirty="0">
                <a:latin typeface="Calisto MT" charset="0"/>
                <a:ea typeface="ＭＳ Ｐゴシック" charset="0"/>
              </a:rPr>
              <a:t>of communities across the U.S</a:t>
            </a:r>
            <a:r>
              <a:rPr lang="en-US" sz="1600" dirty="0" smtClean="0">
                <a:latin typeface="Calisto MT" charset="0"/>
                <a:ea typeface="ＭＳ Ｐゴシック" charset="0"/>
              </a:rPr>
              <a:t>.—even more important to follow political, cultural, linguistic contexts abroad</a:t>
            </a:r>
          </a:p>
          <a:p>
            <a:pPr marL="800100" lvl="2" indent="-341313">
              <a:spcAft>
                <a:spcPts val="0"/>
              </a:spcAft>
              <a:defRPr/>
            </a:pPr>
            <a:endParaRPr lang="en-US" sz="1000" dirty="0" smtClean="0">
              <a:latin typeface="Calisto MT" charset="0"/>
              <a:ea typeface="ＭＳ Ｐゴシック" charset="0"/>
            </a:endParaRPr>
          </a:p>
          <a:p>
            <a:pPr marL="287338" lvl="1" indent="-287338">
              <a:spcAft>
                <a:spcPts val="0"/>
              </a:spcAft>
              <a:buClrTx/>
              <a:defRPr/>
            </a:pPr>
            <a:r>
              <a:rPr lang="en-US" dirty="0" smtClean="0">
                <a:latin typeface="Calisto MT" charset="0"/>
                <a:ea typeface="ＭＳ Ｐゴシック" charset="0"/>
              </a:rPr>
              <a:t>U.S. CP paid little attention to international CP until the 1990s or 2000s &amp; even then not much—</a:t>
            </a:r>
            <a:r>
              <a:rPr lang="en-US" b="1" dirty="0">
                <a:latin typeface="Calisto MT" charset="0"/>
                <a:ea typeface="ＭＳ Ｐゴシック" charset="0"/>
              </a:rPr>
              <a:t>why did it take so long for U.S. to learn about international CP [&amp; why does that persist today]</a:t>
            </a:r>
            <a:r>
              <a:rPr lang="en-US" b="1" dirty="0" smtClean="0">
                <a:latin typeface="Calisto MT" charset="0"/>
                <a:ea typeface="ＭＳ Ｐゴシック" charset="0"/>
              </a:rPr>
              <a:t>? Will Americans ever become more internationally aware?</a:t>
            </a:r>
            <a:endParaRPr lang="en-US" dirty="0" smtClean="0">
              <a:latin typeface="Calisto MT" charset="0"/>
              <a:ea typeface="ＭＳ Ｐゴシック" charset="0"/>
            </a:endParaRPr>
          </a:p>
          <a:p>
            <a:pPr marL="287338" indent="-287338">
              <a:spcAft>
                <a:spcPts val="0"/>
              </a:spcAft>
              <a:defRPr/>
            </a:pPr>
            <a:r>
              <a:rPr lang="en-US" sz="1800" dirty="0">
                <a:latin typeface="Calisto MT" charset="0"/>
                <a:ea typeface="ＭＳ Ｐゴシック" charset="0"/>
              </a:rPr>
              <a:t>W</a:t>
            </a:r>
            <a:r>
              <a:rPr lang="en-US" sz="1800" dirty="0" smtClean="0">
                <a:latin typeface="Calisto MT" charset="0"/>
                <a:ea typeface="ＭＳ Ｐゴシック" charset="0"/>
              </a:rPr>
              <a:t>hy did it start to change 10-20 years ago?</a:t>
            </a:r>
          </a:p>
          <a:p>
            <a:pPr marL="458788" indent="-277813">
              <a:spcAft>
                <a:spcPts val="0"/>
              </a:spcAft>
              <a:defRPr/>
            </a:pPr>
            <a:r>
              <a:rPr lang="en-US" sz="1600" dirty="0" smtClean="0">
                <a:latin typeface="Calisto MT" charset="0"/>
                <a:ea typeface="ＭＳ Ｐゴシック" charset="0"/>
              </a:rPr>
              <a:t>Hard to ignore growth of foreigners attending &amp; presenting at CP conferences, publishing in CP journals, starting foreign CP journals &amp; international conferences. Foreign travel? Web?</a:t>
            </a:r>
          </a:p>
        </p:txBody>
      </p:sp>
      <p:pic>
        <p:nvPicPr>
          <p:cNvPr id="76801" name="Picture 11" descr="j0335112"/>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172200" y="1143001"/>
            <a:ext cx="2949574" cy="2949574"/>
          </a:xfrm>
          <a:noFill/>
        </p:spPr>
      </p:pic>
      <p:sp>
        <p:nvSpPr>
          <p:cNvPr id="76802" name="Rectangle 2"/>
          <p:cNvSpPr>
            <a:spLocks noGrp="1" noChangeArrowheads="1"/>
          </p:cNvSpPr>
          <p:nvPr>
            <p:ph type="title"/>
          </p:nvPr>
        </p:nvSpPr>
        <p:spPr>
          <a:xfrm>
            <a:off x="533400" y="0"/>
            <a:ext cx="8001000" cy="715962"/>
          </a:xfrm>
        </p:spPr>
        <p:txBody>
          <a:bodyPr/>
          <a:lstStyle/>
          <a:p>
            <a:r>
              <a:rPr lang="en-US" sz="3600" b="1" i="1" dirty="0">
                <a:latin typeface="Calisto MT" charset="0"/>
                <a:ea typeface="ＭＳ Ｐゴシック" charset="0"/>
                <a:cs typeface="ＭＳ Ｐゴシック" charset="0"/>
              </a:rPr>
              <a:t>International Community Psychology</a:t>
            </a:r>
          </a:p>
        </p:txBody>
      </p:sp>
    </p:spTree>
    <p:extLst>
      <p:ext uri="{BB962C8B-B14F-4D97-AF65-F5344CB8AC3E}">
        <p14:creationId xmlns:p14="http://schemas.microsoft.com/office/powerpoint/2010/main" val="1514690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15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15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54">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4">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15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228600"/>
            <a:ext cx="8839200" cy="1325562"/>
          </a:xfrm>
        </p:spPr>
        <p:txBody>
          <a:bodyPr/>
          <a:lstStyle/>
          <a:p>
            <a:pPr algn="l"/>
            <a:r>
              <a:rPr lang="en-US" sz="2400" b="1" dirty="0"/>
              <a:t>Need for global, interdisciplinary community studies: CP in much of the rest of the world has either followed the U.S. lead or remains too tied to individualistic psychology &amp; is not interdisciplinary</a:t>
            </a:r>
            <a:r>
              <a:rPr lang="en-US" sz="2400" b="1" dirty="0" smtClean="0"/>
              <a:t>.</a:t>
            </a:r>
            <a:endParaRPr lang="en-US" sz="2400" dirty="0" smtClean="0"/>
          </a:p>
        </p:txBody>
      </p:sp>
      <p:sp>
        <p:nvSpPr>
          <p:cNvPr id="54275" name="Content Placeholder 2"/>
          <p:cNvSpPr>
            <a:spLocks noGrp="1"/>
          </p:cNvSpPr>
          <p:nvPr>
            <p:ph idx="1"/>
          </p:nvPr>
        </p:nvSpPr>
        <p:spPr>
          <a:xfrm>
            <a:off x="76200" y="1600200"/>
            <a:ext cx="8915400" cy="5257800"/>
          </a:xfrm>
        </p:spPr>
        <p:txBody>
          <a:bodyPr/>
          <a:lstStyle/>
          <a:p>
            <a:pPr marL="285750" indent="-285750" eaLnBrk="1" hangingPunct="1">
              <a:spcAft>
                <a:spcPts val="800"/>
              </a:spcAft>
            </a:pPr>
            <a:r>
              <a:rPr lang="en-US" dirty="0" smtClean="0"/>
              <a:t>CP in the U.S. &amp; Canada was originally dominated by community mental health (CMH) concerns, but is now becoming more interdisciplinary &amp; about developing, implementing &amp; evaluating prevention &amp; other participatory programs &amp; policies.</a:t>
            </a:r>
          </a:p>
          <a:p>
            <a:pPr marL="285750" indent="-285750" eaLnBrk="1" hangingPunct="1">
              <a:spcAft>
                <a:spcPts val="800"/>
              </a:spcAft>
            </a:pPr>
            <a:r>
              <a:rPr lang="en-US" dirty="0" smtClean="0"/>
              <a:t>CP in Australia &amp; New Zealand has followed N. America to a great extent but has focused more on immigrant &amp; other cultural issues, which are even more important there.</a:t>
            </a:r>
          </a:p>
          <a:p>
            <a:pPr marL="285750" indent="-285750" eaLnBrk="1" hangingPunct="1">
              <a:spcAft>
                <a:spcPts val="800"/>
              </a:spcAft>
            </a:pPr>
            <a:r>
              <a:rPr lang="en-US" dirty="0" smtClean="0"/>
              <a:t>CP in Europe &amp; rest of the world varies in each country, w/ some focused more on clinical/CMH, others applied dev. </a:t>
            </a:r>
            <a:r>
              <a:rPr lang="en-US" dirty="0" err="1" smtClean="0"/>
              <a:t>Psy</a:t>
            </a:r>
            <a:r>
              <a:rPr lang="en-US" dirty="0" smtClean="0"/>
              <a:t>., &amp; many w/ no CP.</a:t>
            </a:r>
          </a:p>
          <a:p>
            <a:pPr marL="285750" indent="-285750" eaLnBrk="1" hangingPunct="1">
              <a:spcAft>
                <a:spcPts val="800"/>
              </a:spcAft>
            </a:pPr>
            <a:r>
              <a:rPr lang="en-US" dirty="0"/>
              <a:t>CP in Latin America tends to be more related to social psychology, but (like CP in S. Africa) is also more explicitly political due to the history of political turmoil in that region</a:t>
            </a:r>
            <a:r>
              <a:rPr lang="en-US" dirty="0" smtClean="0"/>
              <a:t>.</a:t>
            </a:r>
            <a:endParaRPr lang="en-US" sz="2200" dirty="0" smtClean="0"/>
          </a:p>
        </p:txBody>
      </p:sp>
    </p:spTree>
    <p:extLst>
      <p:ext uri="{BB962C8B-B14F-4D97-AF65-F5344CB8AC3E}">
        <p14:creationId xmlns:p14="http://schemas.microsoft.com/office/powerpoint/2010/main" val="2944190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a:lnSpc>
                <a:spcPct val="90000"/>
              </a:lnSpc>
            </a:pPr>
            <a:r>
              <a:rPr lang="en-US" sz="2800" dirty="0" smtClean="0">
                <a:latin typeface="Calisto MT" charset="0"/>
                <a:ea typeface="ＭＳ Ｐゴシック" charset="0"/>
                <a:cs typeface="ＭＳ Ｐゴシック" charset="0"/>
              </a:rPr>
              <a:t>Closer look at each region does suggest a fairly (if not perfectly) consistent focus on social justice, however. EG:</a:t>
            </a:r>
            <a:endParaRPr lang="en-US" sz="2800" dirty="0">
              <a:latin typeface="Calisto MT" charset="0"/>
              <a:ea typeface="ＭＳ Ｐゴシック" charset="0"/>
              <a:cs typeface="ＭＳ Ｐゴシック" charset="0"/>
            </a:endParaRPr>
          </a:p>
        </p:txBody>
      </p:sp>
      <p:sp>
        <p:nvSpPr>
          <p:cNvPr id="78850" name="Rectangle 3"/>
          <p:cNvSpPr>
            <a:spLocks noGrp="1" noChangeArrowheads="1"/>
          </p:cNvSpPr>
          <p:nvPr>
            <p:ph type="body" idx="1"/>
          </p:nvPr>
        </p:nvSpPr>
        <p:spPr>
          <a:xfrm>
            <a:off x="228600" y="1676400"/>
            <a:ext cx="8686800" cy="4953000"/>
          </a:xfrm>
        </p:spPr>
        <p:txBody>
          <a:bodyPr/>
          <a:lstStyle/>
          <a:p>
            <a:pPr>
              <a:lnSpc>
                <a:spcPct val="90000"/>
              </a:lnSpc>
            </a:pPr>
            <a:r>
              <a:rPr lang="en-US" dirty="0">
                <a:latin typeface="Calisto MT" charset="0"/>
                <a:ea typeface="ＭＳ Ｐゴシック" charset="0"/>
                <a:cs typeface="ＭＳ Ｐゴシック" charset="0"/>
              </a:rPr>
              <a:t>Community Psychology in Latin America (Montero, </a:t>
            </a:r>
            <a:r>
              <a:rPr lang="en-US" dirty="0" smtClean="0">
                <a:latin typeface="Calisto MT" charset="0"/>
                <a:ea typeface="ＭＳ Ｐゴシック" charset="0"/>
                <a:cs typeface="ＭＳ Ｐゴシック" charset="0"/>
              </a:rPr>
              <a:t>1996)</a:t>
            </a:r>
            <a:endParaRPr lang="en-US" dirty="0" smtClean="0">
              <a:latin typeface="Calisto MT" charset="0"/>
              <a:ea typeface="ＭＳ Ｐゴシック" charset="0"/>
            </a:endParaRPr>
          </a:p>
          <a:p>
            <a:pPr lvl="1">
              <a:lnSpc>
                <a:spcPct val="90000"/>
              </a:lnSpc>
            </a:pPr>
            <a:r>
              <a:rPr lang="en-US" dirty="0" smtClean="0">
                <a:latin typeface="Calisto MT" charset="0"/>
                <a:ea typeface="ＭＳ Ｐゴシック" charset="0"/>
              </a:rPr>
              <a:t>Late </a:t>
            </a:r>
            <a:r>
              <a:rPr lang="en-US" dirty="0">
                <a:latin typeface="Calisto MT" charset="0"/>
                <a:ea typeface="ＭＳ Ｐゴシック" charset="0"/>
              </a:rPr>
              <a:t>1950s – 1960s: trend in social activism</a:t>
            </a:r>
          </a:p>
          <a:p>
            <a:pPr lvl="1">
              <a:lnSpc>
                <a:spcPct val="90000"/>
              </a:lnSpc>
            </a:pPr>
            <a:r>
              <a:rPr lang="en-US" dirty="0">
                <a:latin typeface="Calisto MT" charset="0"/>
                <a:ea typeface="ＭＳ Ｐゴシック" charset="0"/>
              </a:rPr>
              <a:t>Early 1970s: Social Psychology was revitalized in response to limitations posed by psychology</a:t>
            </a:r>
          </a:p>
          <a:p>
            <a:pPr lvl="1">
              <a:lnSpc>
                <a:spcPct val="90000"/>
              </a:lnSpc>
            </a:pPr>
            <a:r>
              <a:rPr lang="en-US" dirty="0">
                <a:latin typeface="Calisto MT" charset="0"/>
                <a:ea typeface="ＭＳ Ｐゴシック" charset="0"/>
              </a:rPr>
              <a:t>Mid-1970s:  Community Psychology developed as an academic discipline</a:t>
            </a:r>
          </a:p>
          <a:p>
            <a:pPr>
              <a:lnSpc>
                <a:spcPct val="90000"/>
              </a:lnSpc>
            </a:pPr>
            <a:r>
              <a:rPr lang="en-US" dirty="0">
                <a:latin typeface="Calisto MT" charset="0"/>
                <a:ea typeface="ＭＳ Ｐゴシック" charset="0"/>
                <a:cs typeface="ＭＳ Ｐゴシック" charset="0"/>
              </a:rPr>
              <a:t>Focuses mostly on social change, economic development, and overcoming poverty</a:t>
            </a:r>
          </a:p>
          <a:p>
            <a:pPr lvl="1">
              <a:lnSpc>
                <a:spcPct val="90000"/>
              </a:lnSpc>
            </a:pPr>
            <a:r>
              <a:rPr lang="en-US" sz="2000" dirty="0">
                <a:latin typeface="Calisto MT" charset="0"/>
                <a:ea typeface="ＭＳ Ｐゴシック" charset="0"/>
              </a:rPr>
              <a:t>Relies heavily on Marxist and Dependency socioeconomic theories</a:t>
            </a:r>
          </a:p>
          <a:p>
            <a:pPr lvl="1">
              <a:lnSpc>
                <a:spcPct val="90000"/>
              </a:lnSpc>
            </a:pPr>
            <a:r>
              <a:rPr lang="en-US" sz="2000" dirty="0">
                <a:latin typeface="Calisto MT" charset="0"/>
                <a:ea typeface="ＭＳ Ｐゴシック" charset="0"/>
              </a:rPr>
              <a:t>Interventions mostly practiced by community members</a:t>
            </a:r>
          </a:p>
          <a:p>
            <a:pPr lvl="1">
              <a:lnSpc>
                <a:spcPct val="90000"/>
              </a:lnSpc>
            </a:pPr>
            <a:endParaRPr lang="en-US" sz="2000" dirty="0">
              <a:latin typeface="Calisto MT" charset="0"/>
              <a:ea typeface="ＭＳ Ｐゴシック" charset="0"/>
            </a:endParaRPr>
          </a:p>
          <a:p>
            <a:pPr lvl="1">
              <a:lnSpc>
                <a:spcPct val="90000"/>
              </a:lnSpc>
            </a:pPr>
            <a:endParaRPr lang="en-US" sz="2400" dirty="0">
              <a:latin typeface="Calisto MT" charset="0"/>
              <a:ea typeface="ＭＳ Ｐゴシック" charset="0"/>
            </a:endParaRPr>
          </a:p>
        </p:txBody>
      </p:sp>
    </p:spTree>
    <p:extLst>
      <p:ext uri="{BB962C8B-B14F-4D97-AF65-F5344CB8AC3E}">
        <p14:creationId xmlns:p14="http://schemas.microsoft.com/office/powerpoint/2010/main" val="424748847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8991600" cy="3810000"/>
          </a:xfrm>
        </p:spPr>
        <p:txBody>
          <a:bodyPr anchor="t"/>
          <a:lstStyle/>
          <a:p>
            <a:pPr algn="ctr"/>
            <a:r>
              <a:rPr lang="en-US" sz="2400" b="1" dirty="0"/>
              <a:t>The Global Development of Applied Community Studies Project: </a:t>
            </a:r>
            <a:br>
              <a:rPr lang="en-US" sz="2400" b="1" dirty="0"/>
            </a:br>
            <a:r>
              <a:rPr lang="en-US" sz="2400" b="1" dirty="0"/>
              <a:t>Predicting the Emergence of 12 Community-focused Research and Professional Disciplines in 100 Countries (and counting)</a:t>
            </a:r>
            <a:r>
              <a:rPr lang="en-US" sz="2400" dirty="0"/>
              <a:t> </a:t>
            </a:r>
            <a:r>
              <a:rPr lang="en-US" sz="2000" dirty="0"/>
              <a:t/>
            </a:r>
            <a:br>
              <a:rPr lang="en-US" sz="2000" dirty="0"/>
            </a:br>
            <a:r>
              <a:rPr lang="en-US" sz="2000" dirty="0"/>
              <a:t/>
            </a:r>
            <a:br>
              <a:rPr lang="en-US" sz="2000" dirty="0"/>
            </a:br>
            <a:r>
              <a:rPr lang="en-US" sz="2400" dirty="0"/>
              <a:t>Douglas D. Perkins, Vanderbilt U</a:t>
            </a:r>
            <a:r>
              <a:rPr lang="en-US" sz="2400" dirty="0" smtClean="0"/>
              <a:t>.</a:t>
            </a:r>
            <a:br>
              <a:rPr lang="en-US" sz="2400" dirty="0" smtClean="0"/>
            </a:br>
            <a:r>
              <a:rPr lang="en-US" sz="2400" dirty="0"/>
              <a:t/>
            </a:r>
            <a:br>
              <a:rPr lang="en-US" sz="2400" dirty="0"/>
            </a:br>
            <a:r>
              <a:rPr lang="en-US" sz="2400" dirty="0"/>
              <a:t>With: </a:t>
            </a:r>
            <a:br>
              <a:rPr lang="en-US" sz="2400" dirty="0"/>
            </a:br>
            <a:r>
              <a:rPr lang="en-US" sz="2400" dirty="0"/>
              <a:t>Dominique </a:t>
            </a:r>
            <a:r>
              <a:rPr lang="en-US" sz="2400" dirty="0" err="1"/>
              <a:t>Lyew</a:t>
            </a:r>
            <a:r>
              <a:rPr lang="en-US" sz="2400" dirty="0"/>
              <a:t>, Felicia </a:t>
            </a:r>
            <a:r>
              <a:rPr lang="en-US" sz="2400" dirty="0" err="1"/>
              <a:t>Hanitio</a:t>
            </a:r>
            <a:r>
              <a:rPr lang="en-US" sz="2400" dirty="0"/>
              <a:t>, Hans </a:t>
            </a:r>
            <a:r>
              <a:rPr lang="en-US" sz="2400" dirty="0" err="1"/>
              <a:t>Braunfisch</a:t>
            </a:r>
            <a:r>
              <a:rPr lang="en-US" sz="2400" dirty="0"/>
              <a:t>, Sara </a:t>
            </a:r>
            <a:r>
              <a:rPr lang="en-US" sz="2400" dirty="0" err="1"/>
              <a:t>Eccleston</a:t>
            </a:r>
            <a:r>
              <a:rPr lang="en-US" sz="2400" dirty="0"/>
              <a:t>, </a:t>
            </a:r>
            <a:br>
              <a:rPr lang="en-US" sz="2400" dirty="0"/>
            </a:br>
            <a:r>
              <a:rPr lang="en-US" sz="2400" dirty="0"/>
              <a:t>Julia </a:t>
            </a:r>
            <a:r>
              <a:rPr lang="en-US" sz="2400" dirty="0" err="1"/>
              <a:t>Segel</a:t>
            </a:r>
            <a:r>
              <a:rPr lang="en-US" sz="2400" dirty="0"/>
              <a:t>, Nikolay </a:t>
            </a:r>
            <a:r>
              <a:rPr lang="en-US" sz="2400" dirty="0" err="1"/>
              <a:t>Mihaylov</a:t>
            </a:r>
            <a:r>
              <a:rPr lang="en-US" sz="2400" dirty="0"/>
              <a:t>, </a:t>
            </a:r>
            <a:r>
              <a:rPr lang="en-US" sz="2400" dirty="0" err="1"/>
              <a:t>Valeriya</a:t>
            </a:r>
            <a:r>
              <a:rPr lang="en-US" sz="2400" dirty="0"/>
              <a:t> </a:t>
            </a:r>
            <a:r>
              <a:rPr lang="en-US" sz="2400" dirty="0" err="1"/>
              <a:t>Mihaylova</a:t>
            </a:r>
            <a:r>
              <a:rPr lang="en-US" sz="2400" dirty="0"/>
              <a:t>, Vanderbilt U. </a:t>
            </a:r>
            <a:br>
              <a:rPr lang="en-US" sz="2400" dirty="0"/>
            </a:br>
            <a:r>
              <a:rPr lang="en-US" sz="2400" dirty="0" err="1"/>
              <a:t>Liping</a:t>
            </a:r>
            <a:r>
              <a:rPr lang="en-US" sz="2400" dirty="0"/>
              <a:t> Yang, Nanjing Normal U.</a:t>
            </a:r>
            <a:br>
              <a:rPr lang="en-US" sz="2400" dirty="0"/>
            </a:br>
            <a:r>
              <a:rPr lang="en-US" sz="2400" dirty="0"/>
              <a:t>Yong Zhang, East China Normal U.</a:t>
            </a:r>
            <a:br>
              <a:rPr lang="en-US" sz="2400" dirty="0"/>
            </a:br>
            <a:r>
              <a:rPr lang="en-US" sz="2400" dirty="0"/>
              <a:t>Briana Cox, Swarthmore College</a:t>
            </a:r>
            <a:br>
              <a:rPr lang="en-US" sz="2400" dirty="0"/>
            </a:br>
            <a:r>
              <a:rPr lang="en-US" sz="2400" dirty="0"/>
              <a:t>Rose </a:t>
            </a:r>
            <a:r>
              <a:rPr lang="en-US" sz="2400" dirty="0" err="1"/>
              <a:t>Gittell</a:t>
            </a:r>
            <a:r>
              <a:rPr lang="en-US" sz="2400" dirty="0" smtClean="0"/>
              <a:t>, Brandeis </a:t>
            </a:r>
            <a:r>
              <a:rPr lang="en-US" sz="2400" dirty="0"/>
              <a:t>U.</a:t>
            </a:r>
          </a:p>
        </p:txBody>
      </p:sp>
      <p:sp>
        <p:nvSpPr>
          <p:cNvPr id="3" name="Text Placeholder 2"/>
          <p:cNvSpPr>
            <a:spLocks noGrp="1"/>
          </p:cNvSpPr>
          <p:nvPr>
            <p:ph type="body" idx="1"/>
          </p:nvPr>
        </p:nvSpPr>
        <p:spPr>
          <a:xfrm>
            <a:off x="382862" y="76200"/>
            <a:ext cx="8454475" cy="1066800"/>
          </a:xfrm>
        </p:spPr>
        <p:txBody>
          <a:bodyPr/>
          <a:lstStyle/>
          <a:p>
            <a:pPr marL="177800" indent="-177800">
              <a:buFont typeface="Arial" charset="0"/>
              <a:buChar char="•"/>
            </a:pPr>
            <a:r>
              <a:rPr lang="en-US" b="1" dirty="0"/>
              <a:t>Need for global, interdisciplinary community studies: CP in much of the rest of the world has either followed the U.S. lead or remains too tied to individualistic psychology &amp; is not interdisciplinary.</a:t>
            </a:r>
            <a:endParaRPr lang="en-US" dirty="0"/>
          </a:p>
        </p:txBody>
      </p:sp>
    </p:spTree>
    <p:extLst>
      <p:ext uri="{BB962C8B-B14F-4D97-AF65-F5344CB8AC3E}">
        <p14:creationId xmlns:p14="http://schemas.microsoft.com/office/powerpoint/2010/main" val="14674996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066800"/>
          </a:xfrm>
        </p:spPr>
        <p:txBody>
          <a:bodyPr/>
          <a:lstStyle/>
          <a:p>
            <a:pPr algn="ctr"/>
            <a:r>
              <a:rPr lang="en-US" sz="3200" b="1" dirty="0"/>
              <a:t>The Global Development of Applied Community Studies Project:</a:t>
            </a:r>
            <a:endParaRPr lang="en-US" sz="3200" dirty="0"/>
          </a:p>
        </p:txBody>
      </p:sp>
      <p:sp>
        <p:nvSpPr>
          <p:cNvPr id="3" name="Text Placeholder 2"/>
          <p:cNvSpPr>
            <a:spLocks noGrp="1"/>
          </p:cNvSpPr>
          <p:nvPr>
            <p:ph type="body" idx="1"/>
          </p:nvPr>
        </p:nvSpPr>
        <p:spPr>
          <a:xfrm>
            <a:off x="439632" y="1633356"/>
            <a:ext cx="8264737" cy="4005445"/>
          </a:xfrm>
        </p:spPr>
        <p:txBody>
          <a:bodyPr/>
          <a:lstStyle/>
          <a:p>
            <a:pPr marL="177800" indent="-177800">
              <a:buFont typeface="Arial" charset="0"/>
              <a:buChar char="•"/>
            </a:pPr>
            <a:r>
              <a:rPr lang="en-US" sz="2000" dirty="0"/>
              <a:t>Assesses and analyzes current state, history, and global development of virtually all applied community studies disciplines in 100 countries</a:t>
            </a:r>
          </a:p>
          <a:p>
            <a:pPr marL="177800" indent="-177800">
              <a:buFont typeface="Arial" charset="0"/>
              <a:buChar char="•"/>
            </a:pPr>
            <a:r>
              <a:rPr lang="en-US" sz="2000" dirty="0"/>
              <a:t>We are using the internet and published sources to identify:</a:t>
            </a:r>
          </a:p>
          <a:p>
            <a:pPr marL="635000" lvl="1" indent="-177800">
              <a:buFont typeface="Arial" charset="0"/>
              <a:buChar char="•"/>
            </a:pPr>
            <a:r>
              <a:rPr lang="en-US" sz="2000" dirty="0"/>
              <a:t>indigenous professional associations or conferences, </a:t>
            </a:r>
          </a:p>
          <a:p>
            <a:pPr marL="635000" lvl="1" indent="-177800">
              <a:buFont typeface="Arial" charset="0"/>
              <a:buChar char="•"/>
            </a:pPr>
            <a:r>
              <a:rPr lang="en-US" sz="2000" dirty="0"/>
              <a:t>undergrad or grad courses &amp; programs, </a:t>
            </a:r>
          </a:p>
          <a:p>
            <a:pPr marL="635000" lvl="1" indent="-177800">
              <a:buFont typeface="Arial" charset="0"/>
              <a:buChar char="•"/>
            </a:pPr>
            <a:r>
              <a:rPr lang="en-US" sz="2000" dirty="0"/>
              <a:t>articles or journals in each of 12 applied community research fields. </a:t>
            </a:r>
          </a:p>
          <a:p>
            <a:pPr marL="177800" indent="-177800">
              <a:buFont typeface="Arial" charset="0"/>
              <a:buChar char="•"/>
            </a:pPr>
            <a:r>
              <a:rPr lang="en-US" sz="2000" dirty="0"/>
              <a:t>Comparative case studies of particular countries or regions. </a:t>
            </a:r>
          </a:p>
          <a:p>
            <a:pPr marL="177800" indent="-177800">
              <a:buFont typeface="Arial" charset="0"/>
              <a:buChar char="•"/>
            </a:pPr>
            <a:r>
              <a:rPr lang="en-US" sz="2000" dirty="0"/>
              <a:t>Motivating challenge: these professional fields &amp; indigenous training resources tend to be lacking or weakest where they are “most needed”. It is important to know which countries may need the most assistance developing their own applied community studies research and training infrastructure in different sectors/disciplines. </a:t>
            </a:r>
          </a:p>
          <a:p>
            <a:endParaRPr lang="en-US" sz="2000" dirty="0"/>
          </a:p>
        </p:txBody>
      </p:sp>
    </p:spTree>
    <p:extLst>
      <p:ext uri="{BB962C8B-B14F-4D97-AF65-F5344CB8AC3E}">
        <p14:creationId xmlns:p14="http://schemas.microsoft.com/office/powerpoint/2010/main" val="4969198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52" y="0"/>
            <a:ext cx="8374549" cy="381000"/>
          </a:xfrm>
        </p:spPr>
        <p:txBody>
          <a:bodyPr/>
          <a:lstStyle/>
          <a:p>
            <a:endParaRPr lang="en-US" dirty="0"/>
          </a:p>
        </p:txBody>
      </p:sp>
      <p:sp>
        <p:nvSpPr>
          <p:cNvPr id="3" name="Content Placeholder 2"/>
          <p:cNvSpPr>
            <a:spLocks noGrp="1"/>
          </p:cNvSpPr>
          <p:nvPr>
            <p:ph sz="half" idx="2"/>
          </p:nvPr>
        </p:nvSpPr>
        <p:spPr>
          <a:xfrm>
            <a:off x="4924568" y="515204"/>
            <a:ext cx="4188725" cy="6382602"/>
          </a:xfrm>
          <a:solidFill>
            <a:schemeClr val="bg1">
              <a:lumMod val="60000"/>
              <a:lumOff val="40000"/>
            </a:schemeClr>
          </a:solidFill>
        </p:spPr>
        <p:txBody>
          <a:bodyPr>
            <a:noAutofit/>
          </a:bodyPr>
          <a:lstStyle/>
          <a:p>
            <a:pPr marL="0" indent="0">
              <a:lnSpc>
                <a:spcPct val="120000"/>
              </a:lnSpc>
              <a:spcAft>
                <a:spcPts val="0"/>
              </a:spcAft>
              <a:buNone/>
            </a:pPr>
            <a:r>
              <a:rPr lang="en-US" sz="1850" u="sng" dirty="0"/>
              <a:t>Dependent/Outcome Variables-</a:t>
            </a:r>
          </a:p>
          <a:p>
            <a:pPr marL="0" indent="0">
              <a:lnSpc>
                <a:spcPct val="120000"/>
              </a:lnSpc>
              <a:spcAft>
                <a:spcPts val="0"/>
              </a:spcAft>
              <a:buNone/>
            </a:pPr>
            <a:r>
              <a:rPr lang="en-US" sz="1850" u="sng" dirty="0"/>
              <a:t>Country-level E</a:t>
            </a:r>
            <a:r>
              <a:rPr lang="en-US" sz="1850" u="sng" dirty="0" smtClean="0"/>
              <a:t>st. Development </a:t>
            </a:r>
            <a:r>
              <a:rPr lang="en-US" sz="1850" u="sng" dirty="0"/>
              <a:t>of:</a:t>
            </a:r>
          </a:p>
          <a:p>
            <a:pPr marL="171450" indent="-171450">
              <a:lnSpc>
                <a:spcPct val="120000"/>
              </a:lnSpc>
              <a:spcAft>
                <a:spcPts val="0"/>
              </a:spcAft>
              <a:buFont typeface="Arial" charset="0"/>
              <a:buChar char="•"/>
            </a:pPr>
            <a:r>
              <a:rPr lang="en-US" sz="1850" dirty="0"/>
              <a:t>Community </a:t>
            </a:r>
            <a:r>
              <a:rPr lang="en-US" sz="1850" dirty="0" smtClean="0"/>
              <a:t>Psychology</a:t>
            </a:r>
            <a:endParaRPr lang="en-US" sz="1850" dirty="0"/>
          </a:p>
          <a:p>
            <a:pPr marL="171450" indent="-171450">
              <a:lnSpc>
                <a:spcPct val="120000"/>
              </a:lnSpc>
              <a:spcAft>
                <a:spcPts val="0"/>
              </a:spcAft>
              <a:buFont typeface="Arial" charset="0"/>
              <a:buChar char="•"/>
            </a:pPr>
            <a:r>
              <a:rPr lang="en-US" sz="1850" dirty="0"/>
              <a:t>Community </a:t>
            </a:r>
            <a:r>
              <a:rPr lang="en-US" sz="1850" dirty="0" smtClean="0"/>
              <a:t>Sociology</a:t>
            </a:r>
            <a:endParaRPr lang="en-US" sz="1850" dirty="0"/>
          </a:p>
          <a:p>
            <a:pPr marL="171450" indent="-171450">
              <a:lnSpc>
                <a:spcPct val="120000"/>
              </a:lnSpc>
              <a:spcAft>
                <a:spcPts val="0"/>
              </a:spcAft>
              <a:buFont typeface="Arial" charset="0"/>
              <a:buChar char="•"/>
            </a:pPr>
            <a:r>
              <a:rPr lang="en-US" sz="1850" dirty="0"/>
              <a:t>Community </a:t>
            </a:r>
            <a:r>
              <a:rPr lang="en-US" sz="1850" dirty="0" smtClean="0"/>
              <a:t>Development</a:t>
            </a:r>
          </a:p>
          <a:p>
            <a:pPr marL="171450" indent="-171450">
              <a:lnSpc>
                <a:spcPct val="120000"/>
              </a:lnSpc>
              <a:spcAft>
                <a:spcPts val="0"/>
              </a:spcAft>
              <a:buFont typeface="Arial" charset="0"/>
              <a:buChar char="•"/>
            </a:pPr>
            <a:r>
              <a:rPr lang="en-US" sz="1850" dirty="0" smtClean="0"/>
              <a:t>Community </a:t>
            </a:r>
            <a:r>
              <a:rPr lang="en-US" sz="1850" dirty="0"/>
              <a:t>Social </a:t>
            </a:r>
            <a:r>
              <a:rPr lang="en-US" sz="1850" dirty="0" smtClean="0"/>
              <a:t>Work</a:t>
            </a:r>
          </a:p>
          <a:p>
            <a:pPr marL="171450" indent="-171450">
              <a:lnSpc>
                <a:spcPct val="120000"/>
              </a:lnSpc>
              <a:spcAft>
                <a:spcPts val="0"/>
              </a:spcAft>
              <a:buFont typeface="Arial" charset="0"/>
              <a:buChar char="•"/>
            </a:pPr>
            <a:r>
              <a:rPr lang="en-US" sz="1850" dirty="0" smtClean="0"/>
              <a:t>Interdisciplinary </a:t>
            </a:r>
            <a:r>
              <a:rPr lang="en-US" sz="1850" dirty="0"/>
              <a:t>Community </a:t>
            </a:r>
            <a:r>
              <a:rPr lang="en-US" sz="1850" dirty="0" smtClean="0"/>
              <a:t>Studies/CRA</a:t>
            </a:r>
          </a:p>
          <a:p>
            <a:pPr marL="171450" indent="-171450">
              <a:lnSpc>
                <a:spcPct val="120000"/>
              </a:lnSpc>
              <a:spcAft>
                <a:spcPts val="0"/>
              </a:spcAft>
              <a:buFont typeface="Arial" charset="0"/>
              <a:buChar char="•"/>
            </a:pPr>
            <a:r>
              <a:rPr lang="en-US" sz="1850" dirty="0" smtClean="0"/>
              <a:t>Applied/Development Anthropology</a:t>
            </a:r>
          </a:p>
          <a:p>
            <a:pPr marL="171450" indent="-171450">
              <a:lnSpc>
                <a:spcPct val="120000"/>
              </a:lnSpc>
              <a:spcAft>
                <a:spcPts val="0"/>
              </a:spcAft>
              <a:buFont typeface="Arial" charset="0"/>
              <a:buChar char="•"/>
            </a:pPr>
            <a:r>
              <a:rPr lang="en-US" sz="1850" dirty="0" smtClean="0"/>
              <a:t>Development Economics</a:t>
            </a:r>
          </a:p>
          <a:p>
            <a:pPr marL="171450" indent="-171450">
              <a:lnSpc>
                <a:spcPct val="120000"/>
              </a:lnSpc>
              <a:spcAft>
                <a:spcPts val="0"/>
              </a:spcAft>
              <a:buFont typeface="Arial" charset="0"/>
              <a:buChar char="•"/>
            </a:pPr>
            <a:r>
              <a:rPr lang="en-US" sz="1850" dirty="0" smtClean="0"/>
              <a:t>Public Health</a:t>
            </a:r>
          </a:p>
          <a:p>
            <a:pPr marL="171450" indent="-171450">
              <a:lnSpc>
                <a:spcPct val="120000"/>
              </a:lnSpc>
              <a:spcAft>
                <a:spcPts val="0"/>
              </a:spcAft>
              <a:buFont typeface="Arial" charset="0"/>
              <a:buChar char="•"/>
            </a:pPr>
            <a:r>
              <a:rPr lang="en-US" sz="1850" dirty="0" err="1" smtClean="0"/>
              <a:t>UrbanPlanning</a:t>
            </a:r>
            <a:r>
              <a:rPr lang="en-US" sz="1850" dirty="0" smtClean="0"/>
              <a:t>/Geography</a:t>
            </a:r>
          </a:p>
          <a:p>
            <a:pPr marL="171450" indent="-171450">
              <a:lnSpc>
                <a:spcPct val="120000"/>
              </a:lnSpc>
              <a:spcAft>
                <a:spcPts val="0"/>
              </a:spcAft>
              <a:buFont typeface="Arial" charset="0"/>
              <a:buChar char="•"/>
            </a:pPr>
            <a:r>
              <a:rPr lang="en-US" sz="1850" dirty="0" smtClean="0"/>
              <a:t>Public </a:t>
            </a:r>
            <a:r>
              <a:rPr lang="en-US" sz="1850" dirty="0"/>
              <a:t>Administration/Policy </a:t>
            </a:r>
            <a:r>
              <a:rPr lang="en-US" sz="1850" dirty="0" smtClean="0"/>
              <a:t>Studies</a:t>
            </a:r>
          </a:p>
          <a:p>
            <a:pPr marL="171450" indent="-171450">
              <a:lnSpc>
                <a:spcPct val="120000"/>
              </a:lnSpc>
              <a:spcAft>
                <a:spcPts val="0"/>
              </a:spcAft>
              <a:buFont typeface="Arial" charset="0"/>
              <a:buChar char="•"/>
            </a:pPr>
            <a:r>
              <a:rPr lang="en-US" sz="1850" dirty="0" smtClean="0"/>
              <a:t>Adult Popular Education/Literacy for CD &amp; Social Change</a:t>
            </a:r>
          </a:p>
          <a:p>
            <a:pPr marL="171450" indent="-171450">
              <a:lnSpc>
                <a:spcPct val="120000"/>
              </a:lnSpc>
              <a:spcAft>
                <a:spcPts val="0"/>
              </a:spcAft>
              <a:buFont typeface="Arial" charset="0"/>
              <a:buChar char="•"/>
            </a:pPr>
            <a:r>
              <a:rPr lang="en-US" sz="1850" dirty="0" smtClean="0"/>
              <a:t>Liberation </a:t>
            </a:r>
            <a:r>
              <a:rPr lang="en-US" sz="1850" dirty="0"/>
              <a:t>Theology/faith-based community development studies.</a:t>
            </a:r>
          </a:p>
          <a:p>
            <a:pPr marL="285750" indent="-285750">
              <a:lnSpc>
                <a:spcPct val="120000"/>
              </a:lnSpc>
              <a:spcAft>
                <a:spcPts val="0"/>
              </a:spcAft>
              <a:buFont typeface="Arial" charset="0"/>
              <a:buChar char="•"/>
            </a:pPr>
            <a:endParaRPr lang="en-US" sz="1850" dirty="0"/>
          </a:p>
        </p:txBody>
      </p:sp>
      <p:sp>
        <p:nvSpPr>
          <p:cNvPr id="4" name="Content Placeholder 3"/>
          <p:cNvSpPr>
            <a:spLocks noGrp="1"/>
          </p:cNvSpPr>
          <p:nvPr>
            <p:ph sz="half" idx="4294967295"/>
          </p:nvPr>
        </p:nvSpPr>
        <p:spPr>
          <a:xfrm>
            <a:off x="0" y="820004"/>
            <a:ext cx="4924568" cy="6190396"/>
          </a:xfrm>
          <a:prstGeom prst="rect">
            <a:avLst/>
          </a:prstGeom>
          <a:solidFill>
            <a:schemeClr val="bg1">
              <a:lumMod val="60000"/>
              <a:lumOff val="40000"/>
            </a:schemeClr>
          </a:solidFill>
        </p:spPr>
        <p:txBody>
          <a:bodyPr/>
          <a:lstStyle/>
          <a:p>
            <a:pPr marL="0" indent="0" algn="l">
              <a:spcAft>
                <a:spcPts val="200"/>
              </a:spcAft>
              <a:buNone/>
            </a:pPr>
            <a:r>
              <a:rPr lang="en-US" u="sng" dirty="0"/>
              <a:t>Independent/Predictor Variables:</a:t>
            </a:r>
          </a:p>
          <a:p>
            <a:pPr marL="171450" indent="-171450">
              <a:spcAft>
                <a:spcPts val="200"/>
              </a:spcAft>
              <a:buFont typeface="Arial" charset="0"/>
              <a:buChar char="•"/>
            </a:pPr>
            <a:r>
              <a:rPr lang="en-US" sz="2000" dirty="0" smtClean="0"/>
              <a:t>Global Nonviolent Action </a:t>
            </a:r>
            <a:r>
              <a:rPr lang="en-US" sz="2000" dirty="0"/>
              <a:t>Database (</a:t>
            </a:r>
            <a:r>
              <a:rPr lang="en-US" sz="2000" dirty="0">
                <a:hlinkClick r:id="rId3"/>
              </a:rPr>
              <a:t>https://</a:t>
            </a:r>
            <a:r>
              <a:rPr lang="en-US" sz="2000" dirty="0" smtClean="0">
                <a:hlinkClick r:id="rId3"/>
              </a:rPr>
              <a:t>nvdatabase.swarthmore.edu</a:t>
            </a:r>
            <a:r>
              <a:rPr lang="en-US" sz="2000" dirty="0" smtClean="0"/>
              <a:t>)</a:t>
            </a:r>
            <a:endParaRPr lang="en-US" sz="2000" dirty="0"/>
          </a:p>
          <a:p>
            <a:pPr marL="171450" indent="-171450">
              <a:spcAft>
                <a:spcPts val="200"/>
              </a:spcAft>
              <a:buFont typeface="Arial" charset="0"/>
              <a:buChar char="•"/>
            </a:pPr>
            <a:r>
              <a:rPr lang="en-US" sz="2000" dirty="0" smtClean="0"/>
              <a:t>Current &amp; </a:t>
            </a:r>
            <a:r>
              <a:rPr lang="en-US" sz="2000" dirty="0"/>
              <a:t>historical Political Rights &amp;</a:t>
            </a:r>
            <a:r>
              <a:rPr lang="en-US" sz="2000" dirty="0" smtClean="0"/>
              <a:t> </a:t>
            </a:r>
            <a:r>
              <a:rPr lang="en-US" sz="2000" dirty="0"/>
              <a:t>Civil Liberties </a:t>
            </a:r>
            <a:r>
              <a:rPr lang="en-US" sz="2000" dirty="0" smtClean="0"/>
              <a:t>(Freedom House Int’l Survey)</a:t>
            </a:r>
          </a:p>
          <a:p>
            <a:pPr marL="171450" indent="-171450">
              <a:spcAft>
                <a:spcPts val="200"/>
              </a:spcAft>
              <a:buFont typeface="Arial" charset="0"/>
              <a:buChar char="•"/>
            </a:pPr>
            <a:r>
              <a:rPr lang="en-US" sz="2000" dirty="0"/>
              <a:t>Gallup Civic Engagement Index </a:t>
            </a:r>
            <a:r>
              <a:rPr lang="en-US" sz="2000" dirty="0" smtClean="0"/>
              <a:t>Score</a:t>
            </a:r>
          </a:p>
          <a:p>
            <a:pPr marL="171450" indent="-171450">
              <a:spcAft>
                <a:spcPts val="200"/>
              </a:spcAft>
              <a:buFont typeface="Arial" charset="0"/>
              <a:buChar char="•"/>
            </a:pPr>
            <a:r>
              <a:rPr lang="en-US" sz="2000" dirty="0"/>
              <a:t>Perceptions of </a:t>
            </a:r>
            <a:r>
              <a:rPr lang="en-US" sz="2000" dirty="0" smtClean="0"/>
              <a:t>Well-Being (life satisfaction, freedom of choice, trust in others, trust in </a:t>
            </a:r>
            <a:r>
              <a:rPr lang="en-US" sz="2000" dirty="0" err="1" smtClean="0"/>
              <a:t>gvt</a:t>
            </a:r>
            <a:r>
              <a:rPr lang="en-US" sz="2000" dirty="0" smtClean="0"/>
              <a:t>.: Gallup)</a:t>
            </a:r>
            <a:endParaRPr lang="en-US" sz="2000" dirty="0"/>
          </a:p>
          <a:p>
            <a:pPr marL="171450" indent="-171450">
              <a:spcAft>
                <a:spcPts val="200"/>
              </a:spcAft>
              <a:buFont typeface="Arial" charset="0"/>
              <a:buChar char="•"/>
            </a:pPr>
            <a:r>
              <a:rPr lang="en-US" sz="2000" dirty="0" smtClean="0"/>
              <a:t>UN </a:t>
            </a:r>
            <a:r>
              <a:rPr lang="en-US" sz="2000" dirty="0"/>
              <a:t>Human Development Index, </a:t>
            </a:r>
            <a:r>
              <a:rPr lang="en-US" sz="2000" dirty="0" smtClean="0"/>
              <a:t>GDP</a:t>
            </a:r>
          </a:p>
          <a:p>
            <a:pPr marL="171450" indent="-171450">
              <a:spcAft>
                <a:spcPts val="200"/>
              </a:spcAft>
              <a:buFont typeface="Arial" charset="0"/>
              <a:buChar char="•"/>
            </a:pPr>
            <a:r>
              <a:rPr lang="en-US" sz="2000" dirty="0" smtClean="0"/>
              <a:t>GINI </a:t>
            </a:r>
            <a:r>
              <a:rPr lang="en-US" sz="2000" dirty="0"/>
              <a:t>[inequality] coefficient, </a:t>
            </a:r>
            <a:endParaRPr lang="en-US" sz="2000" dirty="0" smtClean="0"/>
          </a:p>
          <a:p>
            <a:pPr marL="171450" indent="-171450">
              <a:spcAft>
                <a:spcPts val="200"/>
              </a:spcAft>
              <a:buFont typeface="Arial" charset="0"/>
              <a:buChar char="•"/>
            </a:pPr>
            <a:r>
              <a:rPr lang="en-US" sz="2000" dirty="0"/>
              <a:t>P</a:t>
            </a:r>
            <a:r>
              <a:rPr lang="en-US" sz="2000" dirty="0" smtClean="0"/>
              <a:t>opulation </a:t>
            </a:r>
            <a:r>
              <a:rPr lang="en-US" sz="2000" dirty="0"/>
              <a:t>size</a:t>
            </a:r>
          </a:p>
          <a:p>
            <a:pPr marL="171450" indent="-171450">
              <a:spcAft>
                <a:spcPts val="200"/>
              </a:spcAft>
              <a:buFont typeface="Arial" charset="0"/>
              <a:buChar char="•"/>
            </a:pPr>
            <a:r>
              <a:rPr lang="en-US" sz="2000" dirty="0" smtClean="0"/>
              <a:t>Educational infrastructure (universities &amp; colleges)</a:t>
            </a:r>
          </a:p>
          <a:p>
            <a:pPr marL="171450" indent="-171450">
              <a:spcAft>
                <a:spcPts val="200"/>
              </a:spcAft>
              <a:buFont typeface="Arial" charset="0"/>
              <a:buChar char="•"/>
            </a:pPr>
            <a:r>
              <a:rPr lang="en-US" sz="2000" dirty="0" smtClean="0"/>
              <a:t>Graduates </a:t>
            </a:r>
            <a:r>
              <a:rPr lang="en-US" sz="2000" dirty="0"/>
              <a:t>from Tertiary </a:t>
            </a:r>
            <a:r>
              <a:rPr lang="en-US" sz="2000" dirty="0" smtClean="0"/>
              <a:t>Education</a:t>
            </a:r>
            <a:endParaRPr lang="en-US" sz="2000" dirty="0"/>
          </a:p>
          <a:p>
            <a:pPr marL="171450" indent="-171450">
              <a:spcAft>
                <a:spcPts val="200"/>
              </a:spcAft>
              <a:buFont typeface="Arial" charset="0"/>
              <a:buChar char="•"/>
            </a:pPr>
            <a:r>
              <a:rPr lang="en-US" sz="2000" dirty="0" smtClean="0"/>
              <a:t>Foreign </a:t>
            </a:r>
            <a:r>
              <a:rPr lang="en-US" sz="2000" dirty="0"/>
              <a:t>aid received</a:t>
            </a:r>
          </a:p>
          <a:p>
            <a:pPr>
              <a:spcAft>
                <a:spcPts val="200"/>
              </a:spcAft>
            </a:pPr>
            <a:endParaRPr lang="en-US" sz="2000" dirty="0"/>
          </a:p>
        </p:txBody>
      </p:sp>
    </p:spTree>
    <p:extLst>
      <p:ext uri="{BB962C8B-B14F-4D97-AF65-F5344CB8AC3E}">
        <p14:creationId xmlns:p14="http://schemas.microsoft.com/office/powerpoint/2010/main" val="16843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112" charset="-128"/>
                <a:cs typeface="ＭＳ Ｐゴシック" pitchFamily="-112" charset="-128"/>
              </a:rPr>
              <a:t>Definitions of “COMMUNITY”</a:t>
            </a:r>
            <a:endParaRPr lang="en-US" dirty="0"/>
          </a:p>
        </p:txBody>
      </p:sp>
      <p:sp>
        <p:nvSpPr>
          <p:cNvPr id="3" name="Content Placeholder 2"/>
          <p:cNvSpPr>
            <a:spLocks noGrp="1"/>
          </p:cNvSpPr>
          <p:nvPr>
            <p:ph idx="1"/>
          </p:nvPr>
        </p:nvSpPr>
        <p:spPr>
          <a:xfrm>
            <a:off x="152400" y="1676400"/>
            <a:ext cx="8839200" cy="5181600"/>
          </a:xfrm>
        </p:spPr>
        <p:txBody>
          <a:bodyPr>
            <a:noAutofit/>
          </a:bodyPr>
          <a:lstStyle/>
          <a:p>
            <a:pPr marL="0" indent="0">
              <a:buNone/>
            </a:pPr>
            <a:r>
              <a:rPr lang="en-US" sz="2200" dirty="0" smtClean="0"/>
              <a:t>“</a:t>
            </a:r>
            <a:r>
              <a:rPr lang="en-US" sz="2200" dirty="0" err="1" smtClean="0"/>
              <a:t>Sarason</a:t>
            </a:r>
            <a:r>
              <a:rPr lang="en-US" sz="2200" dirty="0" smtClean="0"/>
              <a:t> (1974) defines community as a readily available, mutually supportive network of relationships on which one could depend (p.190). Gregory (1999):…a community comprises a group of people related through common values, a common location, communication patterns, and/or a relationship (</a:t>
            </a:r>
            <a:r>
              <a:rPr lang="en-US" sz="2200" dirty="0" err="1" smtClean="0"/>
              <a:t>p</a:t>
            </a:r>
            <a:r>
              <a:rPr lang="en-US" sz="2200" dirty="0" smtClean="0"/>
              <a:t>. 242). Accompanying this noted diversity (Heller, 1989), however, is the general agreement among community psychologists that definitions of community typically use two approaches, locality (geographical), or relational aspects (human interaction and social ties) (Dalton et al., 2001; Heller, 1989). The locality approach, as described by Dalton et al. (2001), typically includes self-identifying via reference to one’s geographic place, something Dalton suggests occurs when community members share a strong sense of community and loyalty to a specific place. A relational approach, in contrast, is defined by a sense of community and interpersonal relationships but is not limited by geography (Heller, 1989).”</a:t>
            </a:r>
            <a:endParaRPr lang="en-US" sz="2200" dirty="0"/>
          </a:p>
        </p:txBody>
      </p:sp>
    </p:spTree>
    <p:extLst>
      <p:ext uri="{BB962C8B-B14F-4D97-AF65-F5344CB8AC3E}">
        <p14:creationId xmlns:p14="http://schemas.microsoft.com/office/powerpoint/2010/main" val="2127747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202729"/>
          </a:solidFill>
        </p:spPr>
        <p:txBody>
          <a:bodyPr wrap="square" lIns="0" tIns="0" rIns="0" bIns="0" rtlCol="0"/>
          <a:lstStyle/>
          <a:p>
            <a:endParaRPr/>
          </a:p>
        </p:txBody>
      </p:sp>
      <p:sp>
        <p:nvSpPr>
          <p:cNvPr id="3" name="object 3"/>
          <p:cNvSpPr/>
          <p:nvPr/>
        </p:nvSpPr>
        <p:spPr>
          <a:xfrm>
            <a:off x="0" y="3855399"/>
            <a:ext cx="9144000" cy="0"/>
          </a:xfrm>
          <a:custGeom>
            <a:avLst/>
            <a:gdLst/>
            <a:ahLst/>
            <a:cxnLst/>
            <a:rect l="l" t="t" r="r" b="b"/>
            <a:pathLst>
              <a:path w="9144000">
                <a:moveTo>
                  <a:pt x="0" y="0"/>
                </a:moveTo>
                <a:lnTo>
                  <a:pt x="9143999" y="0"/>
                </a:lnTo>
              </a:path>
            </a:pathLst>
          </a:custGeom>
          <a:ln w="3175">
            <a:solidFill>
              <a:srgbClr val="000000"/>
            </a:solidFill>
          </a:ln>
        </p:spPr>
        <p:txBody>
          <a:bodyPr wrap="square" lIns="0" tIns="0" rIns="0" bIns="0" rtlCol="0"/>
          <a:lstStyle/>
          <a:p>
            <a:endParaRPr/>
          </a:p>
        </p:txBody>
      </p:sp>
      <p:sp>
        <p:nvSpPr>
          <p:cNvPr id="4" name="object 4"/>
          <p:cNvSpPr/>
          <p:nvPr/>
        </p:nvSpPr>
        <p:spPr>
          <a:xfrm>
            <a:off x="0" y="3855399"/>
            <a:ext cx="9144000" cy="0"/>
          </a:xfrm>
          <a:custGeom>
            <a:avLst/>
            <a:gdLst/>
            <a:ahLst/>
            <a:cxnLst/>
            <a:rect l="l" t="t" r="r" b="b"/>
            <a:pathLst>
              <a:path w="9144000">
                <a:moveTo>
                  <a:pt x="0" y="0"/>
                </a:moveTo>
                <a:lnTo>
                  <a:pt x="9143999" y="0"/>
                </a:lnTo>
              </a:path>
            </a:pathLst>
          </a:custGeom>
          <a:ln w="19049">
            <a:solidFill>
              <a:srgbClr val="63D197"/>
            </a:solidFill>
          </a:ln>
        </p:spPr>
        <p:txBody>
          <a:bodyPr wrap="square" lIns="0" tIns="0" rIns="0" bIns="0" rtlCol="0"/>
          <a:lstStyle/>
          <a:p>
            <a:endParaRPr/>
          </a:p>
        </p:txBody>
      </p:sp>
      <p:sp>
        <p:nvSpPr>
          <p:cNvPr id="5" name="object 5"/>
          <p:cNvSpPr txBox="1"/>
          <p:nvPr/>
        </p:nvSpPr>
        <p:spPr>
          <a:xfrm>
            <a:off x="510222" y="1130617"/>
            <a:ext cx="8123555" cy="4431983"/>
          </a:xfrm>
          <a:prstGeom prst="rect">
            <a:avLst/>
          </a:prstGeom>
          <a:solidFill>
            <a:srgbClr val="000000"/>
          </a:solidFill>
        </p:spPr>
        <p:txBody>
          <a:bodyPr vert="horz" wrap="square" lIns="0" tIns="0" rIns="0" bIns="0" rtlCol="0">
            <a:spAutoFit/>
          </a:bodyPr>
          <a:lstStyle/>
          <a:p>
            <a:pPr marL="58738" marR="648970" indent="630238" algn="ctr"/>
            <a:r>
              <a:rPr lang="en-US" sz="2800" dirty="0" err="1">
                <a:solidFill>
                  <a:schemeClr val="bg1">
                    <a:lumMod val="20000"/>
                    <a:lumOff val="80000"/>
                  </a:schemeClr>
                </a:solidFill>
              </a:rPr>
              <a:t>Hanitio</a:t>
            </a:r>
            <a:r>
              <a:rPr lang="en-US" sz="2800" dirty="0">
                <a:solidFill>
                  <a:schemeClr val="bg1">
                    <a:lumMod val="20000"/>
                    <a:lumOff val="80000"/>
                  </a:schemeClr>
                </a:solidFill>
              </a:rPr>
              <a:t>, F., &amp; Perkins, D.D. </a:t>
            </a:r>
            <a:r>
              <a:rPr lang="en-US" sz="2800" dirty="0" smtClean="0">
                <a:solidFill>
                  <a:schemeClr val="bg1">
                    <a:lumMod val="20000"/>
                    <a:lumOff val="80000"/>
                  </a:schemeClr>
                </a:solidFill>
              </a:rPr>
              <a:t>(in press). </a:t>
            </a:r>
            <a:r>
              <a:rPr lang="en-US" sz="2800" dirty="0">
                <a:solidFill>
                  <a:schemeClr val="bg1">
                    <a:lumMod val="20000"/>
                    <a:lumOff val="80000"/>
                  </a:schemeClr>
                </a:solidFill>
              </a:rPr>
              <a:t>Predicting the Emergence of Community Psychology and Community Development in 91 Countries with Brief Case Studies of Chile and Ghana. </a:t>
            </a:r>
            <a:r>
              <a:rPr lang="en-US" sz="2800" i="1" dirty="0">
                <a:solidFill>
                  <a:schemeClr val="bg1">
                    <a:lumMod val="20000"/>
                    <a:lumOff val="80000"/>
                  </a:schemeClr>
                </a:solidFill>
              </a:rPr>
              <a:t>American Journal of Community </a:t>
            </a:r>
            <a:r>
              <a:rPr lang="en-US" sz="2800" i="1" dirty="0" smtClean="0">
                <a:solidFill>
                  <a:schemeClr val="bg1">
                    <a:lumMod val="20000"/>
                    <a:lumOff val="80000"/>
                  </a:schemeClr>
                </a:solidFill>
              </a:rPr>
              <a:t>Psychology</a:t>
            </a:r>
            <a:r>
              <a:rPr lang="en-US" sz="2800" dirty="0" smtClean="0">
                <a:solidFill>
                  <a:schemeClr val="bg1">
                    <a:lumMod val="20000"/>
                    <a:lumOff val="80000"/>
                  </a:schemeClr>
                </a:solidFill>
              </a:rPr>
              <a:t>.</a:t>
            </a:r>
            <a:endParaRPr lang="en-US" sz="2800" dirty="0">
              <a:solidFill>
                <a:schemeClr val="bg1">
                  <a:lumMod val="20000"/>
                  <a:lumOff val="80000"/>
                </a:schemeClr>
              </a:solidFill>
              <a:latin typeface="Times New Roman"/>
              <a:cs typeface="Times New Roman"/>
            </a:endParaRPr>
          </a:p>
          <a:p>
            <a:pPr marL="58738" marR="648970" indent="630238" algn="ctr"/>
            <a:endParaRPr lang="en-US" sz="3000" dirty="0" smtClean="0">
              <a:solidFill>
                <a:schemeClr val="bg1"/>
              </a:solidFill>
              <a:latin typeface="Times New Roman"/>
              <a:cs typeface="Times New Roman"/>
            </a:endParaRPr>
          </a:p>
          <a:p>
            <a:pPr marL="58738" marR="648970" indent="630238" algn="ctr"/>
            <a:r>
              <a:rPr lang="en-US" sz="3000" dirty="0" smtClean="0">
                <a:solidFill>
                  <a:schemeClr val="bg1"/>
                </a:solidFill>
                <a:latin typeface="Times New Roman"/>
                <a:cs typeface="Times New Roman"/>
              </a:rPr>
              <a:t>Study </a:t>
            </a:r>
            <a:r>
              <a:rPr lang="en-US" sz="3000" dirty="0">
                <a:solidFill>
                  <a:schemeClr val="bg1"/>
                </a:solidFill>
                <a:latin typeface="Times New Roman"/>
                <a:cs typeface="Times New Roman"/>
              </a:rPr>
              <a:t>1: A Model to Predict the Emergence of International Community Psychology and Community Development in 91 Countries</a:t>
            </a:r>
          </a:p>
        </p:txBody>
      </p:sp>
    </p:spTree>
    <p:extLst>
      <p:ext uri="{BB962C8B-B14F-4D97-AF65-F5344CB8AC3E}">
        <p14:creationId xmlns:p14="http://schemas.microsoft.com/office/powerpoint/2010/main" val="19887862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685800"/>
            <a:ext cx="8521065" cy="553998"/>
          </a:xfrm>
          <a:prstGeom prst="rect">
            <a:avLst/>
          </a:prstGeom>
        </p:spPr>
        <p:txBody>
          <a:bodyPr vert="horz" wrap="square" lIns="0" tIns="0" rIns="0" bIns="0" rtlCol="0">
            <a:spAutoFit/>
          </a:bodyPr>
          <a:lstStyle/>
          <a:p>
            <a:pPr marL="85725" algn="ctr"/>
            <a:r>
              <a:rPr sz="3600" spc="60" dirty="0">
                <a:latin typeface="Times New Roman"/>
                <a:cs typeface="Times New Roman"/>
              </a:rPr>
              <a:t>Outline</a:t>
            </a:r>
            <a:endParaRPr sz="3600" dirty="0">
              <a:latin typeface="Times New Roman"/>
              <a:cs typeface="Times New Roman"/>
            </a:endParaRPr>
          </a:p>
        </p:txBody>
      </p:sp>
      <p:sp>
        <p:nvSpPr>
          <p:cNvPr id="4" name="object 4"/>
          <p:cNvSpPr txBox="1"/>
          <p:nvPr/>
        </p:nvSpPr>
        <p:spPr>
          <a:xfrm>
            <a:off x="454449" y="1905000"/>
            <a:ext cx="8079951" cy="4447371"/>
          </a:xfrm>
          <a:prstGeom prst="rect">
            <a:avLst/>
          </a:prstGeom>
        </p:spPr>
        <p:txBody>
          <a:bodyPr vert="horz" wrap="square" lIns="0" tIns="0" rIns="0" bIns="0" rtlCol="0">
            <a:spAutoFit/>
          </a:bodyPr>
          <a:lstStyle/>
          <a:p>
            <a:pPr marL="400050" indent="-387350">
              <a:buClr>
                <a:srgbClr val="616161"/>
              </a:buClr>
              <a:buFont typeface="Times New Roman"/>
              <a:buChar char="●"/>
              <a:tabLst>
                <a:tab pos="400685" algn="l"/>
              </a:tabLst>
            </a:pPr>
            <a:r>
              <a:rPr sz="2400" spc="40" dirty="0">
                <a:latin typeface="Times New Roman"/>
                <a:cs typeface="Times New Roman"/>
              </a:rPr>
              <a:t>Introduction</a:t>
            </a:r>
            <a:endParaRPr sz="2400" dirty="0">
              <a:latin typeface="Times New Roman"/>
              <a:cs typeface="Times New Roman"/>
            </a:endParaRPr>
          </a:p>
          <a:p>
            <a:pPr marL="400050" indent="-387350">
              <a:spcBef>
                <a:spcPts val="315"/>
              </a:spcBef>
              <a:buClr>
                <a:srgbClr val="616161"/>
              </a:buClr>
              <a:buFont typeface="Times New Roman"/>
              <a:buChar char="●"/>
              <a:tabLst>
                <a:tab pos="400685" algn="l"/>
              </a:tabLst>
            </a:pPr>
            <a:r>
              <a:rPr sz="2400" spc="40" dirty="0">
                <a:latin typeface="Times New Roman"/>
                <a:cs typeface="Times New Roman"/>
              </a:rPr>
              <a:t>Literature</a:t>
            </a:r>
            <a:r>
              <a:rPr sz="2400" spc="10" dirty="0">
                <a:latin typeface="Times New Roman"/>
                <a:cs typeface="Times New Roman"/>
              </a:rPr>
              <a:t> </a:t>
            </a:r>
            <a:r>
              <a:rPr sz="2400" spc="35" dirty="0">
                <a:latin typeface="Times New Roman"/>
                <a:cs typeface="Times New Roman"/>
              </a:rPr>
              <a:t>Review</a:t>
            </a:r>
            <a:endParaRPr sz="2400" dirty="0">
              <a:latin typeface="Times New Roman"/>
              <a:cs typeface="Times New Roman"/>
            </a:endParaRPr>
          </a:p>
          <a:p>
            <a:pPr marL="400050" indent="-387350">
              <a:spcBef>
                <a:spcPts val="315"/>
              </a:spcBef>
              <a:buClr>
                <a:srgbClr val="616161"/>
              </a:buClr>
              <a:buFont typeface="Times New Roman"/>
              <a:buChar char="●"/>
              <a:tabLst>
                <a:tab pos="400685" algn="l"/>
              </a:tabLst>
            </a:pPr>
            <a:r>
              <a:rPr sz="2400" spc="40" dirty="0">
                <a:latin typeface="Times New Roman"/>
                <a:cs typeface="Times New Roman"/>
              </a:rPr>
              <a:t>Formulating</a:t>
            </a:r>
            <a:r>
              <a:rPr sz="2400" spc="10" dirty="0">
                <a:latin typeface="Times New Roman"/>
                <a:cs typeface="Times New Roman"/>
              </a:rPr>
              <a:t> </a:t>
            </a:r>
            <a:r>
              <a:rPr sz="2400" spc="120" dirty="0">
                <a:latin typeface="Times New Roman"/>
                <a:cs typeface="Times New Roman"/>
              </a:rPr>
              <a:t>and</a:t>
            </a:r>
            <a:r>
              <a:rPr sz="2400" spc="10" dirty="0">
                <a:latin typeface="Times New Roman"/>
                <a:cs typeface="Times New Roman"/>
              </a:rPr>
              <a:t> </a:t>
            </a:r>
            <a:r>
              <a:rPr sz="2400" spc="60" dirty="0">
                <a:latin typeface="Times New Roman"/>
                <a:cs typeface="Times New Roman"/>
              </a:rPr>
              <a:t>Testing</a:t>
            </a:r>
            <a:r>
              <a:rPr sz="2400" spc="10" dirty="0">
                <a:latin typeface="Times New Roman"/>
                <a:cs typeface="Times New Roman"/>
              </a:rPr>
              <a:t> </a:t>
            </a:r>
            <a:r>
              <a:rPr sz="2400" spc="140" dirty="0">
                <a:latin typeface="Times New Roman"/>
                <a:cs typeface="Times New Roman"/>
              </a:rPr>
              <a:t>a</a:t>
            </a:r>
            <a:r>
              <a:rPr sz="2400" spc="10" dirty="0">
                <a:latin typeface="Times New Roman"/>
                <a:cs typeface="Times New Roman"/>
              </a:rPr>
              <a:t> </a:t>
            </a:r>
            <a:r>
              <a:rPr sz="2400" spc="45" dirty="0">
                <a:latin typeface="Times New Roman"/>
                <a:cs typeface="Times New Roman"/>
              </a:rPr>
              <a:t>Model</a:t>
            </a:r>
            <a:endParaRPr sz="2400" dirty="0">
              <a:latin typeface="Times New Roman"/>
              <a:cs typeface="Times New Roman"/>
            </a:endParaRPr>
          </a:p>
          <a:p>
            <a:pPr marL="857250" lvl="1" indent="-335915">
              <a:spcBef>
                <a:spcPts val="330"/>
              </a:spcBef>
              <a:buClr>
                <a:srgbClr val="616161"/>
              </a:buClr>
              <a:buFont typeface="Arial"/>
              <a:buChar char="○"/>
              <a:tabLst>
                <a:tab pos="857885" algn="l"/>
              </a:tabLst>
            </a:pPr>
            <a:r>
              <a:rPr sz="2400" spc="40" dirty="0">
                <a:latin typeface="Times New Roman"/>
                <a:cs typeface="Times New Roman"/>
              </a:rPr>
              <a:t>Objective</a:t>
            </a:r>
            <a:r>
              <a:rPr sz="2400" spc="10" dirty="0">
                <a:latin typeface="Times New Roman"/>
                <a:cs typeface="Times New Roman"/>
              </a:rPr>
              <a:t> </a:t>
            </a:r>
            <a:r>
              <a:rPr sz="2400" spc="90" dirty="0">
                <a:latin typeface="Times New Roman"/>
                <a:cs typeface="Times New Roman"/>
              </a:rPr>
              <a:t>and</a:t>
            </a:r>
            <a:r>
              <a:rPr sz="2400" spc="10" dirty="0">
                <a:latin typeface="Times New Roman"/>
                <a:cs typeface="Times New Roman"/>
              </a:rPr>
              <a:t> </a:t>
            </a:r>
            <a:r>
              <a:rPr sz="2400" spc="75" dirty="0">
                <a:latin typeface="Times New Roman"/>
                <a:cs typeface="Times New Roman"/>
              </a:rPr>
              <a:t>Hypotheses</a:t>
            </a:r>
            <a:endParaRPr sz="2400" dirty="0">
              <a:latin typeface="Times New Roman"/>
              <a:cs typeface="Times New Roman"/>
            </a:endParaRPr>
          </a:p>
          <a:p>
            <a:pPr marL="400050" indent="-387350">
              <a:spcBef>
                <a:spcPts val="250"/>
              </a:spcBef>
              <a:buClr>
                <a:srgbClr val="616161"/>
              </a:buClr>
              <a:buFont typeface="Times New Roman"/>
              <a:buChar char="●"/>
              <a:tabLst>
                <a:tab pos="400685" algn="l"/>
              </a:tabLst>
            </a:pPr>
            <a:r>
              <a:rPr sz="2400" spc="50" dirty="0">
                <a:latin typeface="Times New Roman"/>
                <a:cs typeface="Times New Roman"/>
              </a:rPr>
              <a:t>Part</a:t>
            </a:r>
            <a:r>
              <a:rPr sz="2400" spc="10" dirty="0">
                <a:latin typeface="Times New Roman"/>
                <a:cs typeface="Times New Roman"/>
              </a:rPr>
              <a:t> </a:t>
            </a:r>
            <a:r>
              <a:rPr sz="2400" spc="-135" dirty="0">
                <a:latin typeface="Times New Roman"/>
                <a:cs typeface="Times New Roman"/>
              </a:rPr>
              <a:t>I:</a:t>
            </a:r>
            <a:r>
              <a:rPr sz="2400" spc="10" dirty="0">
                <a:latin typeface="Times New Roman"/>
                <a:cs typeface="Times New Roman"/>
              </a:rPr>
              <a:t> </a:t>
            </a:r>
            <a:r>
              <a:rPr sz="2400" spc="35" dirty="0">
                <a:latin typeface="Times New Roman"/>
                <a:cs typeface="Times New Roman"/>
              </a:rPr>
              <a:t>Multiple-Regression</a:t>
            </a:r>
            <a:r>
              <a:rPr sz="2400" spc="10" dirty="0">
                <a:latin typeface="Times New Roman"/>
                <a:cs typeface="Times New Roman"/>
              </a:rPr>
              <a:t> </a:t>
            </a:r>
            <a:r>
              <a:rPr sz="2400" spc="20" dirty="0">
                <a:latin typeface="Times New Roman"/>
                <a:cs typeface="Times New Roman"/>
              </a:rPr>
              <a:t>Analysis</a:t>
            </a:r>
            <a:r>
              <a:rPr sz="2400" spc="10" dirty="0">
                <a:latin typeface="Times New Roman"/>
                <a:cs typeface="Times New Roman"/>
              </a:rPr>
              <a:t> </a:t>
            </a:r>
            <a:r>
              <a:rPr sz="2400" spc="5" dirty="0">
                <a:latin typeface="Times New Roman"/>
                <a:cs typeface="Times New Roman"/>
              </a:rPr>
              <a:t>for</a:t>
            </a:r>
            <a:r>
              <a:rPr sz="2400" spc="10" dirty="0">
                <a:latin typeface="Times New Roman"/>
                <a:cs typeface="Times New Roman"/>
              </a:rPr>
              <a:t> </a:t>
            </a:r>
            <a:r>
              <a:rPr sz="2400" spc="-65" dirty="0">
                <a:latin typeface="Times New Roman"/>
                <a:cs typeface="Times New Roman"/>
              </a:rPr>
              <a:t>91</a:t>
            </a:r>
            <a:r>
              <a:rPr sz="2400" spc="10" dirty="0">
                <a:latin typeface="Times New Roman"/>
                <a:cs typeface="Times New Roman"/>
              </a:rPr>
              <a:t> </a:t>
            </a:r>
            <a:r>
              <a:rPr sz="2400" spc="60" dirty="0">
                <a:latin typeface="Times New Roman"/>
                <a:cs typeface="Times New Roman"/>
              </a:rPr>
              <a:t>Countries</a:t>
            </a:r>
            <a:endParaRPr sz="2400" dirty="0">
              <a:latin typeface="Times New Roman"/>
              <a:cs typeface="Times New Roman"/>
            </a:endParaRPr>
          </a:p>
          <a:p>
            <a:pPr marL="857250" lvl="1" indent="-335915">
              <a:spcBef>
                <a:spcPts val="330"/>
              </a:spcBef>
              <a:buClr>
                <a:srgbClr val="616161"/>
              </a:buClr>
              <a:buFont typeface="Arial"/>
              <a:buChar char="○"/>
              <a:tabLst>
                <a:tab pos="857885" algn="l"/>
              </a:tabLst>
            </a:pPr>
            <a:r>
              <a:rPr sz="2400" spc="50" dirty="0">
                <a:latin typeface="Times New Roman"/>
                <a:cs typeface="Times New Roman"/>
              </a:rPr>
              <a:t>Sample,</a:t>
            </a:r>
            <a:r>
              <a:rPr sz="2400" spc="10" dirty="0">
                <a:latin typeface="Times New Roman"/>
                <a:cs typeface="Times New Roman"/>
              </a:rPr>
              <a:t> </a:t>
            </a:r>
            <a:r>
              <a:rPr sz="2400" spc="35" dirty="0">
                <a:latin typeface="Times New Roman"/>
                <a:cs typeface="Times New Roman"/>
              </a:rPr>
              <a:t>Variables</a:t>
            </a:r>
            <a:r>
              <a:rPr sz="2400" spc="10" dirty="0">
                <a:latin typeface="Times New Roman"/>
                <a:cs typeface="Times New Roman"/>
              </a:rPr>
              <a:t> </a:t>
            </a:r>
            <a:r>
              <a:rPr sz="2400" spc="90" dirty="0">
                <a:latin typeface="Times New Roman"/>
                <a:cs typeface="Times New Roman"/>
              </a:rPr>
              <a:t>and</a:t>
            </a:r>
            <a:r>
              <a:rPr sz="2400" spc="10" dirty="0">
                <a:latin typeface="Times New Roman"/>
                <a:cs typeface="Times New Roman"/>
              </a:rPr>
              <a:t> </a:t>
            </a:r>
            <a:r>
              <a:rPr sz="2400" spc="50" dirty="0">
                <a:latin typeface="Times New Roman"/>
                <a:cs typeface="Times New Roman"/>
              </a:rPr>
              <a:t>Data</a:t>
            </a:r>
            <a:endParaRPr sz="2400" dirty="0">
              <a:latin typeface="Times New Roman"/>
              <a:cs typeface="Times New Roman"/>
            </a:endParaRPr>
          </a:p>
          <a:p>
            <a:pPr marL="857250" lvl="1" indent="-335915">
              <a:spcBef>
                <a:spcPts val="270"/>
              </a:spcBef>
              <a:buClr>
                <a:srgbClr val="616161"/>
              </a:buClr>
              <a:buFont typeface="Arial"/>
              <a:buChar char="○"/>
              <a:tabLst>
                <a:tab pos="857885" algn="l"/>
              </a:tabLst>
            </a:pPr>
            <a:r>
              <a:rPr sz="2400" spc="40" dirty="0">
                <a:latin typeface="Times New Roman"/>
                <a:cs typeface="Times New Roman"/>
              </a:rPr>
              <a:t>Results</a:t>
            </a:r>
            <a:endParaRPr sz="2400" dirty="0">
              <a:latin typeface="Times New Roman"/>
              <a:cs typeface="Times New Roman"/>
            </a:endParaRPr>
          </a:p>
          <a:p>
            <a:pPr marL="400050" indent="-387350">
              <a:spcBef>
                <a:spcPts val="254"/>
              </a:spcBef>
              <a:buClr>
                <a:srgbClr val="616161"/>
              </a:buClr>
              <a:buFont typeface="Times New Roman"/>
              <a:buChar char="●"/>
              <a:tabLst>
                <a:tab pos="400685" algn="l"/>
              </a:tabLst>
            </a:pPr>
            <a:r>
              <a:rPr sz="2400" spc="50" dirty="0">
                <a:latin typeface="Times New Roman"/>
                <a:cs typeface="Times New Roman"/>
              </a:rPr>
              <a:t>Part</a:t>
            </a:r>
            <a:r>
              <a:rPr sz="2400" spc="10" dirty="0">
                <a:latin typeface="Times New Roman"/>
                <a:cs typeface="Times New Roman"/>
              </a:rPr>
              <a:t> </a:t>
            </a:r>
            <a:r>
              <a:rPr sz="2400" spc="-145" dirty="0">
                <a:latin typeface="Times New Roman"/>
                <a:cs typeface="Times New Roman"/>
              </a:rPr>
              <a:t>II:</a:t>
            </a:r>
            <a:r>
              <a:rPr sz="2400" spc="10" dirty="0">
                <a:latin typeface="Times New Roman"/>
                <a:cs typeface="Times New Roman"/>
              </a:rPr>
              <a:t> </a:t>
            </a:r>
            <a:r>
              <a:rPr sz="2400" spc="120" dirty="0">
                <a:latin typeface="Times New Roman"/>
                <a:cs typeface="Times New Roman"/>
              </a:rPr>
              <a:t>Case</a:t>
            </a:r>
            <a:r>
              <a:rPr sz="2400" spc="10" dirty="0">
                <a:latin typeface="Times New Roman"/>
                <a:cs typeface="Times New Roman"/>
              </a:rPr>
              <a:t> </a:t>
            </a:r>
            <a:r>
              <a:rPr sz="2400" spc="75" dirty="0">
                <a:latin typeface="Times New Roman"/>
                <a:cs typeface="Times New Roman"/>
              </a:rPr>
              <a:t>Studies</a:t>
            </a:r>
            <a:r>
              <a:rPr sz="2400" spc="10" dirty="0">
                <a:latin typeface="Times New Roman"/>
                <a:cs typeface="Times New Roman"/>
              </a:rPr>
              <a:t> </a:t>
            </a:r>
            <a:r>
              <a:rPr sz="2400" spc="15" dirty="0">
                <a:latin typeface="Times New Roman"/>
                <a:cs typeface="Times New Roman"/>
              </a:rPr>
              <a:t>of</a:t>
            </a:r>
            <a:r>
              <a:rPr sz="2400" spc="10" dirty="0">
                <a:latin typeface="Times New Roman"/>
                <a:cs typeface="Times New Roman"/>
              </a:rPr>
              <a:t> </a:t>
            </a:r>
            <a:r>
              <a:rPr sz="2400" spc="20" dirty="0">
                <a:latin typeface="Times New Roman"/>
                <a:cs typeface="Times New Roman"/>
              </a:rPr>
              <a:t>Chile</a:t>
            </a:r>
            <a:r>
              <a:rPr sz="2400" spc="10" dirty="0">
                <a:latin typeface="Times New Roman"/>
                <a:cs typeface="Times New Roman"/>
              </a:rPr>
              <a:t> </a:t>
            </a:r>
            <a:r>
              <a:rPr sz="2400" spc="120" dirty="0">
                <a:latin typeface="Times New Roman"/>
                <a:cs typeface="Times New Roman"/>
              </a:rPr>
              <a:t>and</a:t>
            </a:r>
            <a:r>
              <a:rPr sz="2400" spc="10" dirty="0">
                <a:latin typeface="Times New Roman"/>
                <a:cs typeface="Times New Roman"/>
              </a:rPr>
              <a:t> </a:t>
            </a:r>
            <a:r>
              <a:rPr sz="2400" spc="80" dirty="0">
                <a:latin typeface="Times New Roman"/>
                <a:cs typeface="Times New Roman"/>
              </a:rPr>
              <a:t>Ghana</a:t>
            </a:r>
            <a:endParaRPr sz="2400" dirty="0">
              <a:latin typeface="Times New Roman"/>
              <a:cs typeface="Times New Roman"/>
            </a:endParaRPr>
          </a:p>
          <a:p>
            <a:pPr marL="857250" lvl="1" indent="-335915">
              <a:spcBef>
                <a:spcPts val="330"/>
              </a:spcBef>
              <a:buClr>
                <a:srgbClr val="616161"/>
              </a:buClr>
              <a:buFont typeface="Arial"/>
              <a:buChar char="○"/>
              <a:tabLst>
                <a:tab pos="857885" algn="l"/>
              </a:tabLst>
            </a:pPr>
            <a:r>
              <a:rPr sz="2400" dirty="0">
                <a:latin typeface="Times New Roman"/>
                <a:cs typeface="Times New Roman"/>
              </a:rPr>
              <a:t>Main</a:t>
            </a:r>
            <a:r>
              <a:rPr sz="2400" spc="10" dirty="0">
                <a:latin typeface="Times New Roman"/>
                <a:cs typeface="Times New Roman"/>
              </a:rPr>
              <a:t> </a:t>
            </a:r>
            <a:r>
              <a:rPr sz="2400" spc="80" dirty="0">
                <a:latin typeface="Times New Roman"/>
                <a:cs typeface="Times New Roman"/>
              </a:rPr>
              <a:t>lessons</a:t>
            </a:r>
            <a:endParaRPr sz="2400" dirty="0">
              <a:latin typeface="Times New Roman"/>
              <a:cs typeface="Times New Roman"/>
            </a:endParaRPr>
          </a:p>
          <a:p>
            <a:pPr marL="400050" indent="-387350">
              <a:spcBef>
                <a:spcPts val="254"/>
              </a:spcBef>
              <a:buClr>
                <a:srgbClr val="616161"/>
              </a:buClr>
              <a:buFont typeface="Times New Roman"/>
              <a:buChar char="●"/>
              <a:tabLst>
                <a:tab pos="400685" algn="l"/>
              </a:tabLst>
            </a:pPr>
            <a:r>
              <a:rPr sz="2400" spc="55" dirty="0">
                <a:latin typeface="Times New Roman"/>
                <a:cs typeface="Times New Roman"/>
              </a:rPr>
              <a:t>Discussion</a:t>
            </a:r>
            <a:endParaRPr sz="2400" dirty="0">
              <a:latin typeface="Times New Roman"/>
              <a:cs typeface="Times New Roman"/>
            </a:endParaRPr>
          </a:p>
          <a:p>
            <a:pPr marL="400050" indent="-387350">
              <a:spcBef>
                <a:spcPts val="315"/>
              </a:spcBef>
              <a:buClr>
                <a:srgbClr val="616161"/>
              </a:buClr>
              <a:buFont typeface="Times New Roman"/>
              <a:buChar char="●"/>
              <a:tabLst>
                <a:tab pos="400685" algn="l"/>
              </a:tabLst>
            </a:pPr>
            <a:r>
              <a:rPr sz="2400" spc="55" dirty="0">
                <a:latin typeface="Times New Roman"/>
                <a:cs typeface="Times New Roman"/>
              </a:rPr>
              <a:t>Concluding</a:t>
            </a:r>
            <a:r>
              <a:rPr sz="2400" spc="10" dirty="0">
                <a:latin typeface="Times New Roman"/>
                <a:cs typeface="Times New Roman"/>
              </a:rPr>
              <a:t> </a:t>
            </a:r>
            <a:r>
              <a:rPr sz="2400" spc="75" dirty="0">
                <a:latin typeface="Times New Roman"/>
                <a:cs typeface="Times New Roman"/>
              </a:rPr>
              <a:t>Thoughts</a:t>
            </a:r>
            <a:endParaRPr sz="2400" dirty="0">
              <a:latin typeface="Times New Roman"/>
              <a:cs typeface="Times New Roman"/>
            </a:endParaRPr>
          </a:p>
        </p:txBody>
      </p:sp>
    </p:spTree>
    <p:extLst>
      <p:ext uri="{BB962C8B-B14F-4D97-AF65-F5344CB8AC3E}">
        <p14:creationId xmlns:p14="http://schemas.microsoft.com/office/powerpoint/2010/main" val="2095946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676207"/>
            <a:ext cx="8374549" cy="430887"/>
          </a:xfrm>
          <a:prstGeom prst="rect">
            <a:avLst/>
          </a:prstGeom>
        </p:spPr>
        <p:txBody>
          <a:bodyPr vert="horz" wrap="square" lIns="0" tIns="0" rIns="0" bIns="0" numCol="1" rtlCol="0" anchor="ctr" anchorCtr="0" compatLnSpc="1">
            <a:prstTxWarp prst="textNoShape">
              <a:avLst/>
            </a:prstTxWarp>
            <a:spAutoFit/>
          </a:bodyPr>
          <a:lstStyle/>
          <a:p>
            <a:pPr marL="12700"/>
            <a:r>
              <a:rPr sz="2800" spc="65" dirty="0">
                <a:latin typeface="Times New Roman"/>
                <a:cs typeface="Times New Roman"/>
              </a:rPr>
              <a:t>Introduction</a:t>
            </a:r>
            <a:endParaRPr sz="2800" dirty="0">
              <a:latin typeface="Times New Roman"/>
              <a:cs typeface="Times New Roman"/>
            </a:endParaRPr>
          </a:p>
        </p:txBody>
      </p:sp>
      <p:sp>
        <p:nvSpPr>
          <p:cNvPr id="4" name="object 4"/>
          <p:cNvSpPr txBox="1"/>
          <p:nvPr/>
        </p:nvSpPr>
        <p:spPr>
          <a:xfrm>
            <a:off x="237200" y="4160650"/>
            <a:ext cx="3672204" cy="615553"/>
          </a:xfrm>
          <a:prstGeom prst="rect">
            <a:avLst/>
          </a:prstGeom>
          <a:solidFill>
            <a:srgbClr val="000000"/>
          </a:solidFill>
        </p:spPr>
        <p:txBody>
          <a:bodyPr vert="horz" wrap="square" lIns="0" tIns="0" rIns="0" bIns="0" rtlCol="0">
            <a:spAutoFit/>
          </a:bodyPr>
          <a:lstStyle/>
          <a:p>
            <a:pPr marL="194310"/>
            <a:r>
              <a:rPr sz="2000" spc="25" dirty="0">
                <a:solidFill>
                  <a:srgbClr val="FFFF00"/>
                </a:solidFill>
                <a:latin typeface="Times New Roman"/>
                <a:cs typeface="Times New Roman"/>
              </a:rPr>
              <a:t>Non-formalized,</a:t>
            </a:r>
            <a:r>
              <a:rPr sz="2000" spc="10" dirty="0">
                <a:solidFill>
                  <a:srgbClr val="FFFF00"/>
                </a:solidFill>
                <a:latin typeface="Times New Roman"/>
                <a:cs typeface="Times New Roman"/>
              </a:rPr>
              <a:t> </a:t>
            </a:r>
            <a:r>
              <a:rPr sz="2000" spc="60" dirty="0">
                <a:solidFill>
                  <a:srgbClr val="FFFF00"/>
                </a:solidFill>
                <a:latin typeface="Times New Roman"/>
                <a:cs typeface="Times New Roman"/>
              </a:rPr>
              <a:t>organic</a:t>
            </a:r>
            <a:r>
              <a:rPr sz="2000" spc="10" dirty="0">
                <a:solidFill>
                  <a:srgbClr val="FFFF00"/>
                </a:solidFill>
                <a:latin typeface="Times New Roman"/>
                <a:cs typeface="Times New Roman"/>
              </a:rPr>
              <a:t> </a:t>
            </a:r>
            <a:r>
              <a:rPr sz="2000" spc="40" dirty="0">
                <a:solidFill>
                  <a:srgbClr val="FFFF00"/>
                </a:solidFill>
                <a:latin typeface="Times New Roman"/>
                <a:cs typeface="Times New Roman"/>
              </a:rPr>
              <a:t>social</a:t>
            </a:r>
            <a:r>
              <a:rPr sz="2000" spc="10" dirty="0">
                <a:solidFill>
                  <a:srgbClr val="FFFF00"/>
                </a:solidFill>
                <a:latin typeface="Times New Roman"/>
                <a:cs typeface="Times New Roman"/>
              </a:rPr>
              <a:t> </a:t>
            </a:r>
            <a:r>
              <a:rPr sz="2000" spc="55" dirty="0">
                <a:solidFill>
                  <a:srgbClr val="FFFF00"/>
                </a:solidFill>
                <a:latin typeface="Times New Roman"/>
                <a:cs typeface="Times New Roman"/>
              </a:rPr>
              <a:t>action</a:t>
            </a:r>
            <a:endParaRPr sz="2000">
              <a:solidFill>
                <a:srgbClr val="FFFF00"/>
              </a:solidFill>
              <a:latin typeface="Times New Roman"/>
              <a:cs typeface="Times New Roman"/>
            </a:endParaRPr>
          </a:p>
        </p:txBody>
      </p:sp>
      <p:sp>
        <p:nvSpPr>
          <p:cNvPr id="5" name="object 5"/>
          <p:cNvSpPr/>
          <p:nvPr/>
        </p:nvSpPr>
        <p:spPr>
          <a:xfrm>
            <a:off x="5180700" y="1493975"/>
            <a:ext cx="2730500" cy="2026285"/>
          </a:xfrm>
          <a:custGeom>
            <a:avLst/>
            <a:gdLst/>
            <a:ahLst/>
            <a:cxnLst/>
            <a:rect l="l" t="t" r="r" b="b"/>
            <a:pathLst>
              <a:path w="2730500" h="2026285">
                <a:moveTo>
                  <a:pt x="0" y="0"/>
                </a:moveTo>
                <a:lnTo>
                  <a:pt x="2730300" y="0"/>
                </a:lnTo>
                <a:lnTo>
                  <a:pt x="2730300" y="2026100"/>
                </a:lnTo>
                <a:lnTo>
                  <a:pt x="0" y="2026100"/>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5180701" y="1493976"/>
            <a:ext cx="2730299" cy="204772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46876" y="2278575"/>
            <a:ext cx="2821305" cy="1882139"/>
          </a:xfrm>
          <a:custGeom>
            <a:avLst/>
            <a:gdLst/>
            <a:ahLst/>
            <a:cxnLst/>
            <a:rect l="l" t="t" r="r" b="b"/>
            <a:pathLst>
              <a:path w="2821304" h="1882139">
                <a:moveTo>
                  <a:pt x="0" y="0"/>
                </a:moveTo>
                <a:lnTo>
                  <a:pt x="2821075" y="0"/>
                </a:lnTo>
                <a:lnTo>
                  <a:pt x="2821075" y="1882075"/>
                </a:lnTo>
                <a:lnTo>
                  <a:pt x="0" y="1882075"/>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646876" y="2278575"/>
            <a:ext cx="2821075" cy="188207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878825" y="4084449"/>
            <a:ext cx="1121410" cy="1460500"/>
          </a:xfrm>
          <a:custGeom>
            <a:avLst/>
            <a:gdLst/>
            <a:ahLst/>
            <a:cxnLst/>
            <a:rect l="l" t="t" r="r" b="b"/>
            <a:pathLst>
              <a:path w="1121410" h="1460500">
                <a:moveTo>
                  <a:pt x="0" y="0"/>
                </a:moveTo>
                <a:lnTo>
                  <a:pt x="1121299" y="0"/>
                </a:lnTo>
                <a:lnTo>
                  <a:pt x="1121299" y="1460350"/>
                </a:lnTo>
                <a:lnTo>
                  <a:pt x="0" y="1460350"/>
                </a:lnTo>
                <a:lnTo>
                  <a:pt x="0" y="0"/>
                </a:lnTo>
                <a:close/>
              </a:path>
            </a:pathLst>
          </a:custGeom>
          <a:solidFill>
            <a:srgbClr val="000000"/>
          </a:solidFill>
        </p:spPr>
        <p:txBody>
          <a:bodyPr wrap="square" lIns="0" tIns="0" rIns="0" bIns="0" rtlCol="0"/>
          <a:lstStyle/>
          <a:p>
            <a:endParaRPr/>
          </a:p>
        </p:txBody>
      </p:sp>
      <p:sp>
        <p:nvSpPr>
          <p:cNvPr id="10" name="object 10"/>
          <p:cNvSpPr/>
          <p:nvPr/>
        </p:nvSpPr>
        <p:spPr>
          <a:xfrm>
            <a:off x="4402869" y="4191000"/>
            <a:ext cx="2074131" cy="2296056"/>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246434" y="4084449"/>
            <a:ext cx="1031240" cy="1460500"/>
          </a:xfrm>
          <a:custGeom>
            <a:avLst/>
            <a:gdLst/>
            <a:ahLst/>
            <a:cxnLst/>
            <a:rect l="l" t="t" r="r" b="b"/>
            <a:pathLst>
              <a:path w="1031240" h="1460500">
                <a:moveTo>
                  <a:pt x="0" y="0"/>
                </a:moveTo>
                <a:lnTo>
                  <a:pt x="1031165" y="0"/>
                </a:lnTo>
                <a:lnTo>
                  <a:pt x="1031165" y="1460349"/>
                </a:lnTo>
                <a:lnTo>
                  <a:pt x="0" y="146034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969657" y="4207176"/>
            <a:ext cx="1785892" cy="227988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4155149" y="3520076"/>
            <a:ext cx="4781550" cy="553998"/>
          </a:xfrm>
          <a:prstGeom prst="rect">
            <a:avLst/>
          </a:prstGeom>
          <a:solidFill>
            <a:srgbClr val="000000"/>
          </a:solidFill>
        </p:spPr>
        <p:txBody>
          <a:bodyPr vert="horz" wrap="square" lIns="0" tIns="0" rIns="0" bIns="0" rtlCol="0">
            <a:spAutoFit/>
          </a:bodyPr>
          <a:lstStyle/>
          <a:p>
            <a:pPr marL="154940"/>
            <a:r>
              <a:rPr sz="2000" spc="50" dirty="0">
                <a:solidFill>
                  <a:srgbClr val="FFFF00"/>
                </a:solidFill>
                <a:latin typeface="Times New Roman"/>
                <a:cs typeface="Times New Roman"/>
              </a:rPr>
              <a:t>Professionalized</a:t>
            </a:r>
            <a:r>
              <a:rPr sz="1600" spc="10" dirty="0">
                <a:solidFill>
                  <a:srgbClr val="FFFF00"/>
                </a:solidFill>
                <a:latin typeface="Times New Roman"/>
                <a:cs typeface="Times New Roman"/>
              </a:rPr>
              <a:t> </a:t>
            </a:r>
            <a:r>
              <a:rPr sz="1600" spc="60" dirty="0">
                <a:solidFill>
                  <a:srgbClr val="FFFF00"/>
                </a:solidFill>
                <a:latin typeface="Times New Roman"/>
                <a:cs typeface="Times New Roman"/>
              </a:rPr>
              <a:t>community-based</a:t>
            </a:r>
            <a:r>
              <a:rPr sz="1600" spc="10" dirty="0">
                <a:solidFill>
                  <a:srgbClr val="FFFF00"/>
                </a:solidFill>
                <a:latin typeface="Times New Roman"/>
                <a:cs typeface="Times New Roman"/>
              </a:rPr>
              <a:t> </a:t>
            </a:r>
            <a:r>
              <a:rPr sz="1600" spc="90" dirty="0">
                <a:solidFill>
                  <a:srgbClr val="FFFF00"/>
                </a:solidFill>
                <a:latin typeface="Times New Roman"/>
                <a:cs typeface="Times New Roman"/>
              </a:rPr>
              <a:t>research</a:t>
            </a:r>
            <a:r>
              <a:rPr sz="1600" spc="10" dirty="0">
                <a:solidFill>
                  <a:srgbClr val="FFFF00"/>
                </a:solidFill>
                <a:latin typeface="Times New Roman"/>
                <a:cs typeface="Times New Roman"/>
              </a:rPr>
              <a:t> </a:t>
            </a:r>
            <a:r>
              <a:rPr sz="1600" spc="-90" dirty="0">
                <a:solidFill>
                  <a:srgbClr val="FFFF00"/>
                </a:solidFill>
                <a:latin typeface="Times New Roman"/>
                <a:cs typeface="Times New Roman"/>
              </a:rPr>
              <a:t>(CBR)</a:t>
            </a:r>
            <a:endParaRPr sz="1600" dirty="0">
              <a:solidFill>
                <a:srgbClr val="FFFF00"/>
              </a:solidFill>
              <a:latin typeface="Times New Roman"/>
              <a:cs typeface="Times New Roman"/>
            </a:endParaRPr>
          </a:p>
        </p:txBody>
      </p:sp>
      <p:sp>
        <p:nvSpPr>
          <p:cNvPr id="14" name="object 14"/>
          <p:cNvSpPr/>
          <p:nvPr/>
        </p:nvSpPr>
        <p:spPr>
          <a:xfrm>
            <a:off x="3807425" y="2590461"/>
            <a:ext cx="890905" cy="586740"/>
          </a:xfrm>
          <a:custGeom>
            <a:avLst/>
            <a:gdLst/>
            <a:ahLst/>
            <a:cxnLst/>
            <a:rect l="l" t="t" r="r" b="b"/>
            <a:pathLst>
              <a:path w="890904" h="586739">
                <a:moveTo>
                  <a:pt x="0" y="586413"/>
                </a:moveTo>
                <a:lnTo>
                  <a:pt x="890603" y="0"/>
                </a:lnTo>
              </a:path>
            </a:pathLst>
          </a:custGeom>
          <a:ln w="28574">
            <a:solidFill>
              <a:srgbClr val="4BA173"/>
            </a:solidFill>
          </a:ln>
        </p:spPr>
        <p:txBody>
          <a:bodyPr wrap="square" lIns="0" tIns="0" rIns="0" bIns="0" rtlCol="0"/>
          <a:lstStyle/>
          <a:p>
            <a:endParaRPr/>
          </a:p>
        </p:txBody>
      </p:sp>
      <p:sp>
        <p:nvSpPr>
          <p:cNvPr id="15" name="object 15"/>
          <p:cNvSpPr/>
          <p:nvPr/>
        </p:nvSpPr>
        <p:spPr>
          <a:xfrm>
            <a:off x="4672072" y="2519148"/>
            <a:ext cx="134620" cy="111125"/>
          </a:xfrm>
          <a:custGeom>
            <a:avLst/>
            <a:gdLst/>
            <a:ahLst/>
            <a:cxnLst/>
            <a:rect l="l" t="t" r="r" b="b"/>
            <a:pathLst>
              <a:path w="134620" h="111125">
                <a:moveTo>
                  <a:pt x="51912" y="110733"/>
                </a:moveTo>
                <a:lnTo>
                  <a:pt x="134262" y="0"/>
                </a:lnTo>
                <a:lnTo>
                  <a:pt x="0" y="31893"/>
                </a:lnTo>
                <a:lnTo>
                  <a:pt x="51912" y="110733"/>
                </a:lnTo>
                <a:close/>
              </a:path>
            </a:pathLst>
          </a:custGeom>
          <a:ln w="28574">
            <a:solidFill>
              <a:srgbClr val="4BA173"/>
            </a:solidFill>
          </a:ln>
        </p:spPr>
        <p:txBody>
          <a:bodyPr wrap="square" lIns="0" tIns="0" rIns="0" bIns="0" rtlCol="0"/>
          <a:lstStyle/>
          <a:p>
            <a:endParaRPr/>
          </a:p>
        </p:txBody>
      </p:sp>
      <p:sp>
        <p:nvSpPr>
          <p:cNvPr id="16" name="object 16"/>
          <p:cNvSpPr txBox="1"/>
          <p:nvPr/>
        </p:nvSpPr>
        <p:spPr>
          <a:xfrm>
            <a:off x="3969799" y="2098925"/>
            <a:ext cx="433070" cy="461665"/>
          </a:xfrm>
          <a:prstGeom prst="rect">
            <a:avLst/>
          </a:prstGeom>
          <a:solidFill>
            <a:srgbClr val="000000"/>
          </a:solidFill>
        </p:spPr>
        <p:txBody>
          <a:bodyPr vert="horz" wrap="square" lIns="0" tIns="0" rIns="0" bIns="0" rtlCol="0">
            <a:spAutoFit/>
          </a:bodyPr>
          <a:lstStyle/>
          <a:p>
            <a:pPr marL="128905"/>
            <a:r>
              <a:rPr sz="3000" b="1" spc="-135" dirty="0">
                <a:solidFill>
                  <a:srgbClr val="63D197"/>
                </a:solidFill>
                <a:latin typeface="Times New Roman"/>
                <a:cs typeface="Times New Roman"/>
              </a:rPr>
              <a:t>?</a:t>
            </a:r>
            <a:endParaRPr sz="3000">
              <a:latin typeface="Times New Roman"/>
              <a:cs typeface="Times New Roman"/>
            </a:endParaRPr>
          </a:p>
        </p:txBody>
      </p:sp>
    </p:spTree>
    <p:extLst>
      <p:ext uri="{BB962C8B-B14F-4D97-AF65-F5344CB8AC3E}">
        <p14:creationId xmlns:p14="http://schemas.microsoft.com/office/powerpoint/2010/main" val="1658384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7387" y="762000"/>
            <a:ext cx="8521065" cy="430887"/>
          </a:xfrm>
          <a:prstGeom prst="rect">
            <a:avLst/>
          </a:prstGeom>
        </p:spPr>
        <p:txBody>
          <a:bodyPr vert="horz" wrap="square" lIns="0" tIns="0" rIns="0" bIns="0" rtlCol="0">
            <a:spAutoFit/>
          </a:bodyPr>
          <a:lstStyle/>
          <a:p>
            <a:pPr marL="85725" algn="ctr"/>
            <a:r>
              <a:rPr sz="2800" spc="65" dirty="0">
                <a:latin typeface="Times New Roman"/>
                <a:cs typeface="Times New Roman"/>
              </a:rPr>
              <a:t>Literature</a:t>
            </a:r>
            <a:r>
              <a:rPr sz="2800" spc="20" dirty="0">
                <a:latin typeface="Times New Roman"/>
                <a:cs typeface="Times New Roman"/>
              </a:rPr>
              <a:t> </a:t>
            </a:r>
            <a:r>
              <a:rPr sz="2800" spc="55" dirty="0">
                <a:latin typeface="Times New Roman"/>
                <a:cs typeface="Times New Roman"/>
              </a:rPr>
              <a:t>Review</a:t>
            </a:r>
            <a:endParaRPr sz="2800">
              <a:latin typeface="Times New Roman"/>
              <a:cs typeface="Times New Roman"/>
            </a:endParaRPr>
          </a:p>
        </p:txBody>
      </p:sp>
      <p:sp>
        <p:nvSpPr>
          <p:cNvPr id="3" name="object 3"/>
          <p:cNvSpPr/>
          <p:nvPr/>
        </p:nvSpPr>
        <p:spPr>
          <a:xfrm>
            <a:off x="311700" y="2009726"/>
            <a:ext cx="8521065" cy="3933875"/>
          </a:xfrm>
          <a:custGeom>
            <a:avLst/>
            <a:gdLst/>
            <a:ahLst/>
            <a:cxnLst/>
            <a:rect l="l" t="t" r="r" b="b"/>
            <a:pathLst>
              <a:path w="8521065" h="3416935">
                <a:moveTo>
                  <a:pt x="0" y="0"/>
                </a:moveTo>
                <a:lnTo>
                  <a:pt x="8520599" y="0"/>
                </a:lnTo>
                <a:lnTo>
                  <a:pt x="8520599" y="3416399"/>
                </a:lnTo>
                <a:lnTo>
                  <a:pt x="0" y="3416399"/>
                </a:lnTo>
                <a:lnTo>
                  <a:pt x="0" y="0"/>
                </a:lnTo>
                <a:close/>
              </a:path>
            </a:pathLst>
          </a:custGeom>
        </p:spPr>
        <p:txBody>
          <a:bodyPr wrap="square" lIns="0" tIns="0" rIns="0" bIns="0" rtlCol="0"/>
          <a:lstStyle/>
          <a:p>
            <a:endParaRPr/>
          </a:p>
        </p:txBody>
      </p:sp>
      <p:sp>
        <p:nvSpPr>
          <p:cNvPr id="4" name="object 4"/>
          <p:cNvSpPr txBox="1"/>
          <p:nvPr/>
        </p:nvSpPr>
        <p:spPr>
          <a:xfrm>
            <a:off x="152400" y="1600200"/>
            <a:ext cx="8839200" cy="5296835"/>
          </a:xfrm>
          <a:prstGeom prst="rect">
            <a:avLst/>
          </a:prstGeom>
        </p:spPr>
        <p:txBody>
          <a:bodyPr vert="horz" wrap="square" lIns="0" tIns="0" rIns="0" bIns="0" rtlCol="0">
            <a:spAutoFit/>
          </a:bodyPr>
          <a:lstStyle/>
          <a:p>
            <a:pPr marL="400050" marR="5080" indent="-387350">
              <a:lnSpc>
                <a:spcPct val="114599"/>
              </a:lnSpc>
              <a:buClr>
                <a:srgbClr val="616161"/>
              </a:buClr>
              <a:buFont typeface="Times New Roman"/>
              <a:buChar char="●"/>
              <a:tabLst>
                <a:tab pos="400685" algn="l"/>
              </a:tabLst>
            </a:pPr>
            <a:r>
              <a:rPr sz="2400" spc="40" dirty="0">
                <a:latin typeface="Times New Roman"/>
                <a:cs typeface="Times New Roman"/>
              </a:rPr>
              <a:t>Histories</a:t>
            </a:r>
            <a:r>
              <a:rPr sz="2400" spc="10" dirty="0">
                <a:latin typeface="Times New Roman"/>
                <a:cs typeface="Times New Roman"/>
              </a:rPr>
              <a:t> </a:t>
            </a:r>
            <a:r>
              <a:rPr sz="2400" spc="15" dirty="0">
                <a:latin typeface="Times New Roman"/>
                <a:cs typeface="Times New Roman"/>
              </a:rPr>
              <a:t>of</a:t>
            </a:r>
            <a:r>
              <a:rPr sz="2400" spc="10" dirty="0">
                <a:latin typeface="Times New Roman"/>
                <a:cs typeface="Times New Roman"/>
              </a:rPr>
              <a:t> </a:t>
            </a:r>
            <a:r>
              <a:rPr sz="2400" spc="45" dirty="0">
                <a:latin typeface="Times New Roman"/>
                <a:cs typeface="Times New Roman"/>
              </a:rPr>
              <a:t>international</a:t>
            </a:r>
            <a:r>
              <a:rPr sz="2400" spc="10" dirty="0">
                <a:latin typeface="Times New Roman"/>
                <a:cs typeface="Times New Roman"/>
              </a:rPr>
              <a:t> </a:t>
            </a:r>
            <a:r>
              <a:rPr sz="2400" spc="45" dirty="0">
                <a:latin typeface="Times New Roman"/>
                <a:cs typeface="Times New Roman"/>
              </a:rPr>
              <a:t>community</a:t>
            </a:r>
            <a:r>
              <a:rPr sz="2400" spc="10" dirty="0">
                <a:latin typeface="Times New Roman"/>
                <a:cs typeface="Times New Roman"/>
              </a:rPr>
              <a:t> </a:t>
            </a:r>
            <a:r>
              <a:rPr sz="2400" spc="65" dirty="0">
                <a:latin typeface="Times New Roman"/>
                <a:cs typeface="Times New Roman"/>
              </a:rPr>
              <a:t>psychology</a:t>
            </a:r>
            <a:r>
              <a:rPr sz="2400" spc="10" dirty="0">
                <a:latin typeface="Times New Roman"/>
                <a:cs typeface="Times New Roman"/>
              </a:rPr>
              <a:t> </a:t>
            </a:r>
            <a:r>
              <a:rPr sz="2400" spc="120" dirty="0">
                <a:latin typeface="Times New Roman"/>
                <a:cs typeface="Times New Roman"/>
              </a:rPr>
              <a:t>and</a:t>
            </a:r>
            <a:r>
              <a:rPr sz="2400" spc="10" dirty="0">
                <a:latin typeface="Times New Roman"/>
                <a:cs typeface="Times New Roman"/>
              </a:rPr>
              <a:t> </a:t>
            </a:r>
            <a:r>
              <a:rPr sz="2400" spc="45" dirty="0">
                <a:latin typeface="Times New Roman"/>
                <a:cs typeface="Times New Roman"/>
              </a:rPr>
              <a:t>international</a:t>
            </a:r>
            <a:r>
              <a:rPr sz="2400" spc="10" dirty="0">
                <a:latin typeface="Times New Roman"/>
                <a:cs typeface="Times New Roman"/>
              </a:rPr>
              <a:t> </a:t>
            </a:r>
            <a:r>
              <a:rPr sz="2400" spc="45" dirty="0">
                <a:latin typeface="Times New Roman"/>
                <a:cs typeface="Times New Roman"/>
              </a:rPr>
              <a:t>community</a:t>
            </a:r>
            <a:r>
              <a:rPr sz="2400" spc="20" dirty="0">
                <a:latin typeface="Times New Roman"/>
                <a:cs typeface="Times New Roman"/>
              </a:rPr>
              <a:t> </a:t>
            </a:r>
            <a:r>
              <a:rPr sz="2400" spc="90" dirty="0">
                <a:latin typeface="Times New Roman"/>
                <a:cs typeface="Times New Roman"/>
              </a:rPr>
              <a:t>development</a:t>
            </a:r>
            <a:r>
              <a:rPr sz="2400" spc="10" dirty="0">
                <a:latin typeface="Times New Roman"/>
                <a:cs typeface="Times New Roman"/>
              </a:rPr>
              <a:t> </a:t>
            </a:r>
            <a:r>
              <a:rPr sz="2400" spc="45" dirty="0">
                <a:latin typeface="Times New Roman"/>
                <a:cs typeface="Times New Roman"/>
              </a:rPr>
              <a:t>disciplines</a:t>
            </a:r>
            <a:endParaRPr sz="2400" dirty="0">
              <a:latin typeface="Times New Roman"/>
              <a:cs typeface="Times New Roman"/>
            </a:endParaRPr>
          </a:p>
          <a:p>
            <a:pPr marL="857250" lvl="1" indent="-335915">
              <a:spcBef>
                <a:spcPts val="330"/>
              </a:spcBef>
              <a:buClr>
                <a:srgbClr val="616161"/>
              </a:buClr>
              <a:buFont typeface="Arial"/>
              <a:buChar char="○"/>
              <a:tabLst>
                <a:tab pos="857885" algn="l"/>
              </a:tabLst>
            </a:pPr>
            <a:r>
              <a:rPr sz="2400" spc="30" dirty="0">
                <a:latin typeface="Times New Roman"/>
                <a:cs typeface="Times New Roman"/>
              </a:rPr>
              <a:t>Both</a:t>
            </a:r>
            <a:r>
              <a:rPr sz="2400" spc="10" dirty="0">
                <a:latin typeface="Times New Roman"/>
                <a:cs typeface="Times New Roman"/>
              </a:rPr>
              <a:t> </a:t>
            </a:r>
            <a:r>
              <a:rPr sz="2400" spc="70" dirty="0">
                <a:latin typeface="Times New Roman"/>
                <a:cs typeface="Times New Roman"/>
              </a:rPr>
              <a:t>focused</a:t>
            </a:r>
            <a:r>
              <a:rPr sz="2400" spc="10" dirty="0">
                <a:latin typeface="Times New Roman"/>
                <a:cs typeface="Times New Roman"/>
              </a:rPr>
              <a:t> </a:t>
            </a:r>
            <a:r>
              <a:rPr sz="2400" spc="80" dirty="0">
                <a:latin typeface="Times New Roman"/>
                <a:cs typeface="Times New Roman"/>
              </a:rPr>
              <a:t>on</a:t>
            </a:r>
            <a:r>
              <a:rPr sz="2400" spc="10" dirty="0">
                <a:latin typeface="Times New Roman"/>
                <a:cs typeface="Times New Roman"/>
              </a:rPr>
              <a:t> </a:t>
            </a:r>
            <a:r>
              <a:rPr sz="2400" spc="35" dirty="0">
                <a:latin typeface="Times New Roman"/>
                <a:cs typeface="Times New Roman"/>
              </a:rPr>
              <a:t>social</a:t>
            </a:r>
            <a:r>
              <a:rPr sz="2400" spc="10" dirty="0">
                <a:latin typeface="Times New Roman"/>
                <a:cs typeface="Times New Roman"/>
              </a:rPr>
              <a:t> </a:t>
            </a:r>
            <a:r>
              <a:rPr sz="2400" spc="95" dirty="0">
                <a:latin typeface="Times New Roman"/>
                <a:cs typeface="Times New Roman"/>
              </a:rPr>
              <a:t>change</a:t>
            </a:r>
            <a:r>
              <a:rPr sz="2400" spc="10" dirty="0">
                <a:latin typeface="Times New Roman"/>
                <a:cs typeface="Times New Roman"/>
              </a:rPr>
              <a:t> </a:t>
            </a:r>
            <a:r>
              <a:rPr sz="2400" spc="-195" dirty="0">
                <a:latin typeface="Times New Roman"/>
                <a:cs typeface="Times New Roman"/>
              </a:rPr>
              <a:t>@</a:t>
            </a:r>
            <a:r>
              <a:rPr sz="2400" spc="10" dirty="0">
                <a:latin typeface="Times New Roman"/>
                <a:cs typeface="Times New Roman"/>
              </a:rPr>
              <a:t> </a:t>
            </a:r>
            <a:r>
              <a:rPr sz="2400" spc="85" dirty="0">
                <a:latin typeface="Times New Roman"/>
                <a:cs typeface="Times New Roman"/>
              </a:rPr>
              <a:t>the</a:t>
            </a:r>
            <a:r>
              <a:rPr sz="2400" spc="10" dirty="0">
                <a:latin typeface="Times New Roman"/>
                <a:cs typeface="Times New Roman"/>
              </a:rPr>
              <a:t> </a:t>
            </a:r>
            <a:r>
              <a:rPr sz="2400" spc="35" dirty="0">
                <a:latin typeface="Times New Roman"/>
                <a:cs typeface="Times New Roman"/>
              </a:rPr>
              <a:t>community</a:t>
            </a:r>
            <a:r>
              <a:rPr sz="2400" spc="10" dirty="0">
                <a:latin typeface="Times New Roman"/>
                <a:cs typeface="Times New Roman"/>
              </a:rPr>
              <a:t> </a:t>
            </a:r>
            <a:r>
              <a:rPr sz="2400" spc="20" dirty="0">
                <a:latin typeface="Times New Roman"/>
                <a:cs typeface="Times New Roman"/>
              </a:rPr>
              <a:t>level,</a:t>
            </a:r>
            <a:r>
              <a:rPr sz="2400" spc="10" dirty="0">
                <a:latin typeface="Times New Roman"/>
                <a:cs typeface="Times New Roman"/>
              </a:rPr>
              <a:t> </a:t>
            </a:r>
            <a:r>
              <a:rPr sz="2400" spc="65" dirty="0">
                <a:latin typeface="Times New Roman"/>
                <a:cs typeface="Times New Roman"/>
              </a:rPr>
              <a:t>but</a:t>
            </a:r>
            <a:r>
              <a:rPr sz="2400" spc="10" dirty="0">
                <a:latin typeface="Times New Roman"/>
                <a:cs typeface="Times New Roman"/>
              </a:rPr>
              <a:t> </a:t>
            </a:r>
            <a:r>
              <a:rPr sz="2400" spc="30" dirty="0">
                <a:latin typeface="Times New Roman"/>
                <a:cs typeface="Times New Roman"/>
              </a:rPr>
              <a:t>very</a:t>
            </a:r>
            <a:r>
              <a:rPr sz="2400" spc="10" dirty="0">
                <a:latin typeface="Times New Roman"/>
                <a:cs typeface="Times New Roman"/>
              </a:rPr>
              <a:t> </a:t>
            </a:r>
            <a:r>
              <a:rPr sz="2400" spc="30" dirty="0">
                <a:latin typeface="Times New Roman"/>
                <a:cs typeface="Times New Roman"/>
              </a:rPr>
              <a:t>different</a:t>
            </a:r>
            <a:r>
              <a:rPr sz="2400" spc="10" dirty="0">
                <a:latin typeface="Times New Roman"/>
                <a:cs typeface="Times New Roman"/>
              </a:rPr>
              <a:t> </a:t>
            </a:r>
            <a:r>
              <a:rPr sz="2400" spc="50" dirty="0">
                <a:latin typeface="Times New Roman"/>
                <a:cs typeface="Times New Roman"/>
              </a:rPr>
              <a:t>histories/discourses</a:t>
            </a:r>
            <a:endParaRPr sz="2400" dirty="0">
              <a:latin typeface="Times New Roman"/>
              <a:cs typeface="Times New Roman"/>
            </a:endParaRPr>
          </a:p>
          <a:p>
            <a:pPr marL="400050" indent="-387350">
              <a:spcBef>
                <a:spcPts val="1230"/>
              </a:spcBef>
              <a:buClr>
                <a:srgbClr val="616161"/>
              </a:buClr>
              <a:buFont typeface="Times New Roman"/>
              <a:buChar char="●"/>
              <a:tabLst>
                <a:tab pos="400685" algn="l"/>
              </a:tabLst>
            </a:pPr>
            <a:r>
              <a:rPr sz="2400" spc="110" dirty="0">
                <a:latin typeface="Times New Roman"/>
                <a:cs typeface="Times New Roman"/>
              </a:rPr>
              <a:t>Some</a:t>
            </a:r>
            <a:r>
              <a:rPr sz="2400" spc="10" dirty="0">
                <a:latin typeface="Times New Roman"/>
                <a:cs typeface="Times New Roman"/>
              </a:rPr>
              <a:t> </a:t>
            </a:r>
            <a:r>
              <a:rPr sz="2400" spc="80" dirty="0">
                <a:latin typeface="Times New Roman"/>
                <a:cs typeface="Times New Roman"/>
              </a:rPr>
              <a:t>possible</a:t>
            </a:r>
            <a:r>
              <a:rPr sz="2400" spc="10" dirty="0">
                <a:latin typeface="Times New Roman"/>
                <a:cs typeface="Times New Roman"/>
              </a:rPr>
              <a:t> </a:t>
            </a:r>
            <a:r>
              <a:rPr sz="2400" spc="5" dirty="0">
                <a:latin typeface="Times New Roman"/>
                <a:cs typeface="Times New Roman"/>
              </a:rPr>
              <a:t>links</a:t>
            </a:r>
            <a:r>
              <a:rPr sz="2400" spc="10" dirty="0">
                <a:latin typeface="Times New Roman"/>
                <a:cs typeface="Times New Roman"/>
              </a:rPr>
              <a:t> </a:t>
            </a:r>
            <a:r>
              <a:rPr sz="2400" spc="75" dirty="0">
                <a:latin typeface="Times New Roman"/>
                <a:cs typeface="Times New Roman"/>
              </a:rPr>
              <a:t>to</a:t>
            </a:r>
            <a:r>
              <a:rPr sz="2400" spc="10" dirty="0">
                <a:latin typeface="Times New Roman"/>
                <a:cs typeface="Times New Roman"/>
              </a:rPr>
              <a:t> </a:t>
            </a:r>
            <a:r>
              <a:rPr sz="2400" spc="170" dirty="0">
                <a:latin typeface="Times New Roman"/>
                <a:cs typeface="Times New Roman"/>
              </a:rPr>
              <a:t>be</a:t>
            </a:r>
            <a:r>
              <a:rPr sz="2400" spc="10" dirty="0">
                <a:latin typeface="Times New Roman"/>
                <a:cs typeface="Times New Roman"/>
              </a:rPr>
              <a:t> </a:t>
            </a:r>
            <a:r>
              <a:rPr sz="2400" spc="125" dirty="0">
                <a:latin typeface="Times New Roman"/>
                <a:cs typeface="Times New Roman"/>
              </a:rPr>
              <a:t>tested</a:t>
            </a:r>
            <a:r>
              <a:rPr sz="2400" spc="10" dirty="0">
                <a:latin typeface="Times New Roman"/>
                <a:cs typeface="Times New Roman"/>
              </a:rPr>
              <a:t> </a:t>
            </a:r>
            <a:r>
              <a:rPr sz="2400" spc="-560" dirty="0">
                <a:latin typeface="Times New Roman"/>
                <a:cs typeface="Times New Roman"/>
              </a:rPr>
              <a:t>…</a:t>
            </a:r>
            <a:endParaRPr sz="2400" dirty="0">
              <a:latin typeface="Times New Roman"/>
              <a:cs typeface="Times New Roman"/>
            </a:endParaRPr>
          </a:p>
          <a:p>
            <a:pPr marL="857250" lvl="1" indent="-335915">
              <a:spcBef>
                <a:spcPts val="330"/>
              </a:spcBef>
              <a:buClr>
                <a:srgbClr val="616161"/>
              </a:buClr>
              <a:buFont typeface="Arial"/>
              <a:buChar char="○"/>
              <a:tabLst>
                <a:tab pos="857885" algn="l"/>
              </a:tabLst>
            </a:pPr>
            <a:r>
              <a:rPr sz="2400" spc="55" dirty="0">
                <a:latin typeface="Times New Roman"/>
                <a:cs typeface="Times New Roman"/>
              </a:rPr>
              <a:t>Grassroots</a:t>
            </a:r>
            <a:r>
              <a:rPr sz="2400" spc="10" dirty="0">
                <a:latin typeface="Times New Roman"/>
                <a:cs typeface="Times New Roman"/>
              </a:rPr>
              <a:t> </a:t>
            </a:r>
            <a:r>
              <a:rPr sz="2400" spc="35" dirty="0">
                <a:latin typeface="Times New Roman"/>
                <a:cs typeface="Times New Roman"/>
              </a:rPr>
              <a:t>social</a:t>
            </a:r>
            <a:r>
              <a:rPr sz="2400" spc="10" dirty="0">
                <a:latin typeface="Times New Roman"/>
                <a:cs typeface="Times New Roman"/>
              </a:rPr>
              <a:t> </a:t>
            </a:r>
            <a:r>
              <a:rPr sz="2400" spc="50" dirty="0">
                <a:latin typeface="Times New Roman"/>
                <a:cs typeface="Times New Roman"/>
              </a:rPr>
              <a:t>action</a:t>
            </a:r>
            <a:r>
              <a:rPr sz="2400" spc="10" dirty="0">
                <a:latin typeface="Times New Roman"/>
                <a:cs typeface="Times New Roman"/>
              </a:rPr>
              <a:t> </a:t>
            </a:r>
            <a:r>
              <a:rPr lang="en-US" sz="2400" spc="90" dirty="0">
                <a:latin typeface="Times New Roman"/>
                <a:cs typeface="Times New Roman"/>
              </a:rPr>
              <a:t>&amp;</a:t>
            </a:r>
            <a:r>
              <a:rPr sz="2400" spc="10" dirty="0" smtClean="0">
                <a:latin typeface="Times New Roman"/>
                <a:cs typeface="Times New Roman"/>
              </a:rPr>
              <a:t> </a:t>
            </a:r>
            <a:r>
              <a:rPr sz="2400" spc="30" dirty="0">
                <a:latin typeface="Times New Roman"/>
                <a:cs typeface="Times New Roman"/>
              </a:rPr>
              <a:t>formalized</a:t>
            </a:r>
            <a:r>
              <a:rPr sz="2400" spc="10" dirty="0">
                <a:latin typeface="Times New Roman"/>
                <a:cs typeface="Times New Roman"/>
              </a:rPr>
              <a:t> </a:t>
            </a:r>
            <a:r>
              <a:rPr sz="2400" spc="-50" dirty="0">
                <a:latin typeface="Times New Roman"/>
                <a:cs typeface="Times New Roman"/>
              </a:rPr>
              <a:t>CBR:</a:t>
            </a:r>
            <a:r>
              <a:rPr sz="2400" spc="10" dirty="0">
                <a:latin typeface="Times New Roman"/>
                <a:cs typeface="Times New Roman"/>
              </a:rPr>
              <a:t> </a:t>
            </a:r>
            <a:r>
              <a:rPr lang="en-US" sz="2400" spc="15" dirty="0">
                <a:latin typeface="Times New Roman"/>
                <a:cs typeface="Times New Roman"/>
              </a:rPr>
              <a:t>2</a:t>
            </a:r>
            <a:r>
              <a:rPr sz="2400" spc="10" dirty="0" smtClean="0">
                <a:latin typeface="Times New Roman"/>
                <a:cs typeface="Times New Roman"/>
              </a:rPr>
              <a:t> </a:t>
            </a:r>
            <a:r>
              <a:rPr sz="2400" spc="45" dirty="0">
                <a:latin typeface="Times New Roman"/>
                <a:cs typeface="Times New Roman"/>
              </a:rPr>
              <a:t>intersecting</a:t>
            </a:r>
            <a:r>
              <a:rPr sz="2400" spc="10" dirty="0">
                <a:latin typeface="Times New Roman"/>
                <a:cs typeface="Times New Roman"/>
              </a:rPr>
              <a:t> </a:t>
            </a:r>
            <a:r>
              <a:rPr sz="2400" spc="80" dirty="0">
                <a:latin typeface="Times New Roman"/>
                <a:cs typeface="Times New Roman"/>
              </a:rPr>
              <a:t>paths</a:t>
            </a:r>
            <a:r>
              <a:rPr sz="2400" spc="10" dirty="0">
                <a:latin typeface="Times New Roman"/>
                <a:cs typeface="Times New Roman"/>
              </a:rPr>
              <a:t> </a:t>
            </a:r>
            <a:r>
              <a:rPr sz="2400" spc="60" dirty="0">
                <a:latin typeface="Times New Roman"/>
                <a:cs typeface="Times New Roman"/>
              </a:rPr>
              <a:t>to</a:t>
            </a:r>
            <a:r>
              <a:rPr sz="2400" spc="10" dirty="0">
                <a:latin typeface="Times New Roman"/>
                <a:cs typeface="Times New Roman"/>
              </a:rPr>
              <a:t> </a:t>
            </a:r>
            <a:r>
              <a:rPr sz="2400" spc="35" dirty="0">
                <a:latin typeface="Times New Roman"/>
                <a:cs typeface="Times New Roman"/>
              </a:rPr>
              <a:t>social</a:t>
            </a:r>
            <a:r>
              <a:rPr sz="2400" spc="10" dirty="0">
                <a:latin typeface="Times New Roman"/>
                <a:cs typeface="Times New Roman"/>
              </a:rPr>
              <a:t> </a:t>
            </a:r>
            <a:r>
              <a:rPr sz="2400" spc="95" dirty="0">
                <a:latin typeface="Times New Roman"/>
                <a:cs typeface="Times New Roman"/>
              </a:rPr>
              <a:t>change</a:t>
            </a:r>
            <a:endParaRPr sz="2400" dirty="0">
              <a:latin typeface="Times New Roman"/>
              <a:cs typeface="Times New Roman"/>
            </a:endParaRPr>
          </a:p>
          <a:p>
            <a:pPr marL="1314450" lvl="2" indent="-346075">
              <a:spcBef>
                <a:spcPts val="270"/>
              </a:spcBef>
              <a:buClr>
                <a:srgbClr val="616161"/>
              </a:buClr>
              <a:buFont typeface="Times New Roman"/>
              <a:buChar char="■"/>
              <a:tabLst>
                <a:tab pos="1315085" algn="l"/>
              </a:tabLst>
            </a:pPr>
            <a:r>
              <a:rPr sz="2400" spc="25" dirty="0">
                <a:latin typeface="Times New Roman"/>
                <a:cs typeface="Times New Roman"/>
              </a:rPr>
              <a:t>Social</a:t>
            </a:r>
            <a:r>
              <a:rPr sz="2400" spc="10" dirty="0">
                <a:latin typeface="Times New Roman"/>
                <a:cs typeface="Times New Roman"/>
              </a:rPr>
              <a:t> </a:t>
            </a:r>
            <a:r>
              <a:rPr sz="2400" spc="70" dirty="0">
                <a:latin typeface="Times New Roman"/>
                <a:cs typeface="Times New Roman"/>
              </a:rPr>
              <a:t>movement</a:t>
            </a:r>
            <a:r>
              <a:rPr sz="2400" spc="10" dirty="0">
                <a:latin typeface="Times New Roman"/>
                <a:cs typeface="Times New Roman"/>
              </a:rPr>
              <a:t> </a:t>
            </a:r>
            <a:r>
              <a:rPr sz="2400" spc="65" dirty="0">
                <a:latin typeface="Times New Roman"/>
                <a:cs typeface="Times New Roman"/>
              </a:rPr>
              <a:t>theories</a:t>
            </a:r>
            <a:r>
              <a:rPr sz="2400" spc="10" dirty="0">
                <a:latin typeface="Times New Roman"/>
                <a:cs typeface="Times New Roman"/>
              </a:rPr>
              <a:t> </a:t>
            </a:r>
            <a:r>
              <a:rPr sz="2400" spc="50" dirty="0">
                <a:latin typeface="Times New Roman"/>
                <a:cs typeface="Times New Roman"/>
              </a:rPr>
              <a:t>e.g.</a:t>
            </a:r>
            <a:r>
              <a:rPr sz="2400" spc="10" dirty="0">
                <a:latin typeface="Times New Roman"/>
                <a:cs typeface="Times New Roman"/>
              </a:rPr>
              <a:t> </a:t>
            </a:r>
            <a:r>
              <a:rPr sz="2400" spc="80" dirty="0">
                <a:latin typeface="Times New Roman"/>
                <a:cs typeface="Times New Roman"/>
              </a:rPr>
              <a:t>resource</a:t>
            </a:r>
            <a:r>
              <a:rPr sz="2400" spc="10" dirty="0">
                <a:latin typeface="Times New Roman"/>
                <a:cs typeface="Times New Roman"/>
              </a:rPr>
              <a:t> </a:t>
            </a:r>
            <a:r>
              <a:rPr sz="2400" spc="20" dirty="0">
                <a:latin typeface="Times New Roman"/>
                <a:cs typeface="Times New Roman"/>
              </a:rPr>
              <a:t>mobilization</a:t>
            </a:r>
            <a:endParaRPr sz="2400" dirty="0">
              <a:latin typeface="Times New Roman"/>
              <a:cs typeface="Times New Roman"/>
            </a:endParaRPr>
          </a:p>
          <a:p>
            <a:pPr marL="857250" lvl="1" indent="-335915">
              <a:spcBef>
                <a:spcPts val="270"/>
              </a:spcBef>
              <a:buClr>
                <a:srgbClr val="616161"/>
              </a:buClr>
              <a:buFont typeface="Arial"/>
              <a:buChar char="○"/>
              <a:tabLst>
                <a:tab pos="857885" algn="l"/>
              </a:tabLst>
            </a:pPr>
            <a:r>
              <a:rPr sz="2400" spc="-45" dirty="0">
                <a:latin typeface="Times New Roman"/>
                <a:cs typeface="Times New Roman"/>
              </a:rPr>
              <a:t>Civil</a:t>
            </a:r>
            <a:r>
              <a:rPr sz="2400" spc="10" dirty="0">
                <a:latin typeface="Times New Roman"/>
                <a:cs typeface="Times New Roman"/>
              </a:rPr>
              <a:t> </a:t>
            </a:r>
            <a:r>
              <a:rPr sz="2400" spc="35" dirty="0">
                <a:latin typeface="Times New Roman"/>
                <a:cs typeface="Times New Roman"/>
              </a:rPr>
              <a:t>liberties</a:t>
            </a:r>
            <a:r>
              <a:rPr sz="2400" spc="10" dirty="0">
                <a:latin typeface="Times New Roman"/>
                <a:cs typeface="Times New Roman"/>
              </a:rPr>
              <a:t> </a:t>
            </a:r>
            <a:r>
              <a:rPr lang="en-US" sz="2400" spc="90" dirty="0">
                <a:latin typeface="Times New Roman"/>
                <a:cs typeface="Times New Roman"/>
              </a:rPr>
              <a:t>&amp;</a:t>
            </a:r>
            <a:r>
              <a:rPr sz="2400" spc="10" dirty="0" smtClean="0">
                <a:latin typeface="Times New Roman"/>
                <a:cs typeface="Times New Roman"/>
              </a:rPr>
              <a:t> </a:t>
            </a:r>
            <a:r>
              <a:rPr sz="2400" spc="40" dirty="0">
                <a:latin typeface="Times New Roman"/>
                <a:cs typeface="Times New Roman"/>
              </a:rPr>
              <a:t>relationships</a:t>
            </a:r>
            <a:r>
              <a:rPr sz="2400" spc="10" dirty="0">
                <a:latin typeface="Times New Roman"/>
                <a:cs typeface="Times New Roman"/>
              </a:rPr>
              <a:t> </a:t>
            </a:r>
            <a:r>
              <a:rPr sz="2400" spc="5" dirty="0">
                <a:latin typeface="Times New Roman"/>
                <a:cs typeface="Times New Roman"/>
              </a:rPr>
              <a:t>with</a:t>
            </a:r>
            <a:r>
              <a:rPr sz="2400" spc="10" dirty="0">
                <a:latin typeface="Times New Roman"/>
                <a:cs typeface="Times New Roman"/>
              </a:rPr>
              <a:t> </a:t>
            </a:r>
            <a:r>
              <a:rPr sz="2400" spc="70" dirty="0">
                <a:latin typeface="Times New Roman"/>
                <a:cs typeface="Times New Roman"/>
              </a:rPr>
              <a:t>grassroots</a:t>
            </a:r>
            <a:r>
              <a:rPr sz="2400" spc="10" dirty="0">
                <a:latin typeface="Times New Roman"/>
                <a:cs typeface="Times New Roman"/>
              </a:rPr>
              <a:t> </a:t>
            </a:r>
            <a:r>
              <a:rPr sz="2400" spc="35" dirty="0">
                <a:latin typeface="Times New Roman"/>
                <a:cs typeface="Times New Roman"/>
              </a:rPr>
              <a:t>social</a:t>
            </a:r>
            <a:r>
              <a:rPr sz="2400" spc="10" dirty="0">
                <a:latin typeface="Times New Roman"/>
                <a:cs typeface="Times New Roman"/>
              </a:rPr>
              <a:t> </a:t>
            </a:r>
            <a:r>
              <a:rPr sz="2400" spc="50" dirty="0">
                <a:latin typeface="Times New Roman"/>
                <a:cs typeface="Times New Roman"/>
              </a:rPr>
              <a:t>action</a:t>
            </a:r>
            <a:r>
              <a:rPr sz="2400" spc="10" dirty="0">
                <a:latin typeface="Times New Roman"/>
                <a:cs typeface="Times New Roman"/>
              </a:rPr>
              <a:t> </a:t>
            </a:r>
            <a:r>
              <a:rPr lang="en-US" sz="2400" spc="90" dirty="0">
                <a:latin typeface="Times New Roman"/>
                <a:cs typeface="Times New Roman"/>
              </a:rPr>
              <a:t>&amp;</a:t>
            </a:r>
            <a:r>
              <a:rPr sz="2400" spc="10" dirty="0" smtClean="0">
                <a:latin typeface="Times New Roman"/>
                <a:cs typeface="Times New Roman"/>
              </a:rPr>
              <a:t> </a:t>
            </a:r>
            <a:r>
              <a:rPr sz="2400" spc="-50" dirty="0">
                <a:latin typeface="Times New Roman"/>
                <a:cs typeface="Times New Roman"/>
              </a:rPr>
              <a:t>CBR</a:t>
            </a:r>
            <a:endParaRPr sz="2400" dirty="0">
              <a:latin typeface="Times New Roman"/>
              <a:cs typeface="Times New Roman"/>
            </a:endParaRPr>
          </a:p>
          <a:p>
            <a:pPr marL="1314450" lvl="2" indent="-346075">
              <a:spcBef>
                <a:spcPts val="270"/>
              </a:spcBef>
              <a:buClr>
                <a:srgbClr val="616161"/>
              </a:buClr>
              <a:buFont typeface="Times New Roman"/>
              <a:buChar char="■"/>
              <a:tabLst>
                <a:tab pos="1315085" algn="l"/>
              </a:tabLst>
            </a:pPr>
            <a:r>
              <a:rPr sz="2400" spc="60" dirty="0">
                <a:latin typeface="Times New Roman"/>
                <a:cs typeface="Times New Roman"/>
              </a:rPr>
              <a:t>Repression</a:t>
            </a:r>
            <a:r>
              <a:rPr sz="2400" spc="10" dirty="0">
                <a:latin typeface="Times New Roman"/>
                <a:cs typeface="Times New Roman"/>
              </a:rPr>
              <a:t> </a:t>
            </a:r>
            <a:r>
              <a:rPr sz="2400" spc="30" dirty="0">
                <a:latin typeface="Times New Roman"/>
                <a:cs typeface="Times New Roman"/>
              </a:rPr>
              <a:t>alternatively</a:t>
            </a:r>
            <a:r>
              <a:rPr sz="2400" spc="10" dirty="0">
                <a:latin typeface="Times New Roman"/>
                <a:cs typeface="Times New Roman"/>
              </a:rPr>
              <a:t> </a:t>
            </a:r>
            <a:r>
              <a:rPr sz="2400" spc="55" dirty="0">
                <a:latin typeface="Times New Roman"/>
                <a:cs typeface="Times New Roman"/>
              </a:rPr>
              <a:t>ignited/hindered</a:t>
            </a:r>
            <a:r>
              <a:rPr sz="2400" spc="10" dirty="0">
                <a:latin typeface="Times New Roman"/>
                <a:cs typeface="Times New Roman"/>
              </a:rPr>
              <a:t> </a:t>
            </a:r>
            <a:r>
              <a:rPr sz="2400" spc="85" dirty="0">
                <a:latin typeface="Times New Roman"/>
                <a:cs typeface="Times New Roman"/>
              </a:rPr>
              <a:t>the</a:t>
            </a:r>
            <a:r>
              <a:rPr sz="2400" spc="10" dirty="0">
                <a:latin typeface="Times New Roman"/>
                <a:cs typeface="Times New Roman"/>
              </a:rPr>
              <a:t> </a:t>
            </a:r>
            <a:r>
              <a:rPr sz="2400" spc="45" dirty="0">
                <a:latin typeface="Times New Roman"/>
                <a:cs typeface="Times New Roman"/>
              </a:rPr>
              <a:t>growth</a:t>
            </a:r>
            <a:r>
              <a:rPr sz="2400" spc="10" dirty="0">
                <a:latin typeface="Times New Roman"/>
                <a:cs typeface="Times New Roman"/>
              </a:rPr>
              <a:t> of </a:t>
            </a:r>
            <a:r>
              <a:rPr sz="2400" spc="25" dirty="0">
                <a:latin typeface="Times New Roman"/>
                <a:cs typeface="Times New Roman"/>
              </a:rPr>
              <a:t>CP</a:t>
            </a:r>
            <a:r>
              <a:rPr sz="2400" spc="10" dirty="0">
                <a:latin typeface="Times New Roman"/>
                <a:cs typeface="Times New Roman"/>
              </a:rPr>
              <a:t> </a:t>
            </a:r>
            <a:r>
              <a:rPr lang="en-US" sz="2400" spc="90" dirty="0">
                <a:latin typeface="Times New Roman"/>
                <a:cs typeface="Times New Roman"/>
              </a:rPr>
              <a:t>&amp;</a:t>
            </a:r>
            <a:r>
              <a:rPr sz="2400" spc="10" dirty="0" smtClean="0">
                <a:latin typeface="Times New Roman"/>
                <a:cs typeface="Times New Roman"/>
              </a:rPr>
              <a:t> </a:t>
            </a:r>
            <a:r>
              <a:rPr sz="2400" spc="-10" dirty="0">
                <a:latin typeface="Times New Roman"/>
                <a:cs typeface="Times New Roman"/>
              </a:rPr>
              <a:t>CD</a:t>
            </a:r>
            <a:endParaRPr sz="2400" dirty="0">
              <a:latin typeface="Times New Roman"/>
              <a:cs typeface="Times New Roman"/>
            </a:endParaRPr>
          </a:p>
          <a:p>
            <a:pPr marL="857250" lvl="1" indent="-335915">
              <a:spcBef>
                <a:spcPts val="270"/>
              </a:spcBef>
              <a:buClr>
                <a:srgbClr val="616161"/>
              </a:buClr>
              <a:buFont typeface="Arial"/>
              <a:buChar char="○"/>
              <a:tabLst>
                <a:tab pos="857885" algn="l"/>
              </a:tabLst>
            </a:pPr>
            <a:r>
              <a:rPr sz="2400" spc="55" dirty="0">
                <a:latin typeface="Times New Roman"/>
                <a:cs typeface="Times New Roman"/>
              </a:rPr>
              <a:t>Other</a:t>
            </a:r>
            <a:r>
              <a:rPr sz="2400" spc="10" dirty="0">
                <a:latin typeface="Times New Roman"/>
                <a:cs typeface="Times New Roman"/>
              </a:rPr>
              <a:t> </a:t>
            </a:r>
            <a:r>
              <a:rPr sz="2400" spc="60" dirty="0">
                <a:latin typeface="Times New Roman"/>
                <a:cs typeface="Times New Roman"/>
              </a:rPr>
              <a:t>macro</a:t>
            </a:r>
            <a:r>
              <a:rPr sz="2400" spc="10" dirty="0">
                <a:latin typeface="Times New Roman"/>
                <a:cs typeface="Times New Roman"/>
              </a:rPr>
              <a:t> </a:t>
            </a:r>
            <a:r>
              <a:rPr sz="2400" spc="30" dirty="0">
                <a:latin typeface="Times New Roman"/>
                <a:cs typeface="Times New Roman"/>
              </a:rPr>
              <a:t>factors:</a:t>
            </a:r>
            <a:r>
              <a:rPr sz="2400" spc="10" dirty="0">
                <a:latin typeface="Times New Roman"/>
                <a:cs typeface="Times New Roman"/>
              </a:rPr>
              <a:t> </a:t>
            </a:r>
            <a:r>
              <a:rPr sz="2400" spc="45" dirty="0">
                <a:latin typeface="Times New Roman"/>
                <a:cs typeface="Times New Roman"/>
              </a:rPr>
              <a:t>population</a:t>
            </a:r>
            <a:r>
              <a:rPr sz="2400" spc="10" dirty="0">
                <a:latin typeface="Times New Roman"/>
                <a:cs typeface="Times New Roman"/>
              </a:rPr>
              <a:t> </a:t>
            </a:r>
            <a:r>
              <a:rPr sz="2400" spc="40" dirty="0">
                <a:latin typeface="Times New Roman"/>
                <a:cs typeface="Times New Roman"/>
              </a:rPr>
              <a:t>size,</a:t>
            </a:r>
            <a:r>
              <a:rPr sz="2400" spc="10" dirty="0">
                <a:latin typeface="Times New Roman"/>
                <a:cs typeface="Times New Roman"/>
              </a:rPr>
              <a:t> </a:t>
            </a:r>
            <a:r>
              <a:rPr sz="2400" spc="-10" dirty="0">
                <a:latin typeface="Times New Roman"/>
                <a:cs typeface="Times New Roman"/>
              </a:rPr>
              <a:t>GDP,</a:t>
            </a:r>
            <a:r>
              <a:rPr sz="2400" spc="10" dirty="0">
                <a:latin typeface="Times New Roman"/>
                <a:cs typeface="Times New Roman"/>
              </a:rPr>
              <a:t> </a:t>
            </a:r>
            <a:r>
              <a:rPr sz="2400" spc="50" dirty="0">
                <a:latin typeface="Times New Roman"/>
                <a:cs typeface="Times New Roman"/>
              </a:rPr>
              <a:t>etc.</a:t>
            </a:r>
            <a:endParaRPr sz="2400" dirty="0">
              <a:latin typeface="Times New Roman"/>
              <a:cs typeface="Times New Roman"/>
            </a:endParaRPr>
          </a:p>
        </p:txBody>
      </p:sp>
    </p:spTree>
    <p:extLst>
      <p:ext uri="{BB962C8B-B14F-4D97-AF65-F5344CB8AC3E}">
        <p14:creationId xmlns:p14="http://schemas.microsoft.com/office/powerpoint/2010/main" val="453873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71271"/>
            <a:ext cx="8762999" cy="1200329"/>
          </a:xfrm>
          <a:prstGeom prst="rect">
            <a:avLst/>
          </a:prstGeom>
        </p:spPr>
        <p:txBody>
          <a:bodyPr vert="horz" wrap="square" lIns="0" tIns="0" rIns="0" bIns="0" rtlCol="0">
            <a:spAutoFit/>
          </a:bodyPr>
          <a:lstStyle/>
          <a:p>
            <a:pPr marL="85725" algn="ctr"/>
            <a:r>
              <a:rPr lang="en-US" sz="2600" spc="60" dirty="0">
                <a:latin typeface="Times New Roman"/>
                <a:cs typeface="Times New Roman"/>
              </a:rPr>
              <a:t>Study 1</a:t>
            </a:r>
            <a:r>
              <a:rPr lang="en-US" sz="2600" spc="60">
                <a:latin typeface="Times New Roman"/>
                <a:cs typeface="Times New Roman"/>
              </a:rPr>
              <a:t>: </a:t>
            </a:r>
            <a:r>
              <a:rPr lang="en-US" sz="2600" spc="60" smtClean="0">
                <a:latin typeface="Times New Roman"/>
                <a:cs typeface="Times New Roman"/>
              </a:rPr>
              <a:t>Predicting </a:t>
            </a:r>
            <a:r>
              <a:rPr lang="en-US" sz="2600" spc="60" dirty="0">
                <a:latin typeface="Times New Roman"/>
                <a:cs typeface="Times New Roman"/>
              </a:rPr>
              <a:t>the Emergence of International Community Psychology &amp;</a:t>
            </a:r>
            <a:r>
              <a:rPr lang="en-US" sz="2600" spc="60" dirty="0" smtClean="0">
                <a:latin typeface="Times New Roman"/>
                <a:cs typeface="Times New Roman"/>
              </a:rPr>
              <a:t> </a:t>
            </a:r>
            <a:r>
              <a:rPr lang="en-US" sz="2600" spc="60" dirty="0">
                <a:latin typeface="Times New Roman"/>
                <a:cs typeface="Times New Roman"/>
              </a:rPr>
              <a:t>Community Development in 91 </a:t>
            </a:r>
            <a:r>
              <a:rPr lang="en-US" sz="2600" spc="60" dirty="0" smtClean="0">
                <a:latin typeface="Times New Roman"/>
                <a:cs typeface="Times New Roman"/>
              </a:rPr>
              <a:t>Countries: </a:t>
            </a:r>
            <a:r>
              <a:rPr sz="2600" spc="60" dirty="0" smtClean="0">
                <a:latin typeface="Times New Roman"/>
                <a:cs typeface="Times New Roman"/>
              </a:rPr>
              <a:t>Formulating</a:t>
            </a:r>
            <a:r>
              <a:rPr sz="2600" spc="20" dirty="0" smtClean="0">
                <a:latin typeface="Times New Roman"/>
                <a:cs typeface="Times New Roman"/>
              </a:rPr>
              <a:t> </a:t>
            </a:r>
            <a:r>
              <a:rPr lang="en-US" sz="2600" spc="185" dirty="0">
                <a:latin typeface="Times New Roman"/>
                <a:cs typeface="Times New Roman"/>
              </a:rPr>
              <a:t>&amp;</a:t>
            </a:r>
            <a:r>
              <a:rPr sz="2600" spc="20" dirty="0" smtClean="0">
                <a:latin typeface="Times New Roman"/>
                <a:cs typeface="Times New Roman"/>
              </a:rPr>
              <a:t> </a:t>
            </a:r>
            <a:r>
              <a:rPr sz="2600" spc="95" dirty="0" smtClean="0">
                <a:latin typeface="Times New Roman"/>
                <a:cs typeface="Times New Roman"/>
              </a:rPr>
              <a:t>Testing</a:t>
            </a:r>
            <a:r>
              <a:rPr sz="2600" spc="20" dirty="0" smtClean="0">
                <a:latin typeface="Times New Roman"/>
                <a:cs typeface="Times New Roman"/>
              </a:rPr>
              <a:t> </a:t>
            </a:r>
            <a:r>
              <a:rPr lang="en-US" sz="2600" spc="-185" dirty="0">
                <a:latin typeface="Times New Roman"/>
                <a:cs typeface="Times New Roman"/>
              </a:rPr>
              <a:t>a</a:t>
            </a:r>
            <a:r>
              <a:rPr sz="2600" spc="20" dirty="0" smtClean="0">
                <a:latin typeface="Times New Roman"/>
                <a:cs typeface="Times New Roman"/>
              </a:rPr>
              <a:t> </a:t>
            </a:r>
            <a:r>
              <a:rPr sz="2600" spc="70" dirty="0" smtClean="0">
                <a:latin typeface="Times New Roman"/>
                <a:cs typeface="Times New Roman"/>
              </a:rPr>
              <a:t>Model</a:t>
            </a:r>
            <a:endParaRPr sz="2600" dirty="0">
              <a:latin typeface="Times New Roman"/>
              <a:cs typeface="Times New Roman"/>
            </a:endParaRPr>
          </a:p>
        </p:txBody>
      </p:sp>
      <p:sp>
        <p:nvSpPr>
          <p:cNvPr id="3" name="object 3"/>
          <p:cNvSpPr/>
          <p:nvPr/>
        </p:nvSpPr>
        <p:spPr>
          <a:xfrm>
            <a:off x="857250" y="1874975"/>
            <a:ext cx="7429500" cy="3933825"/>
          </a:xfrm>
          <a:custGeom>
            <a:avLst/>
            <a:gdLst/>
            <a:ahLst/>
            <a:cxnLst/>
            <a:rect l="l" t="t" r="r" b="b"/>
            <a:pathLst>
              <a:path w="7429500" h="3933825">
                <a:moveTo>
                  <a:pt x="0" y="0"/>
                </a:moveTo>
                <a:lnTo>
                  <a:pt x="7429499" y="0"/>
                </a:lnTo>
                <a:lnTo>
                  <a:pt x="7429499" y="3933824"/>
                </a:lnTo>
                <a:lnTo>
                  <a:pt x="0" y="3933824"/>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304800" y="1676400"/>
            <a:ext cx="8610599" cy="5181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9722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532" y="19948"/>
            <a:ext cx="8521065" cy="430887"/>
          </a:xfrm>
          <a:prstGeom prst="rect">
            <a:avLst/>
          </a:prstGeom>
          <a:noFill/>
        </p:spPr>
        <p:txBody>
          <a:bodyPr vert="horz" wrap="square" lIns="0" tIns="0" rIns="0" bIns="0" rtlCol="0">
            <a:spAutoFit/>
          </a:bodyPr>
          <a:lstStyle/>
          <a:p>
            <a:pPr marL="85725" algn="ctr"/>
            <a:r>
              <a:rPr sz="2800" spc="80" dirty="0">
                <a:solidFill>
                  <a:srgbClr val="202729"/>
                </a:solidFill>
                <a:latin typeface="Times New Roman"/>
                <a:cs typeface="Times New Roman"/>
              </a:rPr>
              <a:t>Objective</a:t>
            </a:r>
            <a:r>
              <a:rPr sz="2800" spc="20" dirty="0">
                <a:solidFill>
                  <a:srgbClr val="202729"/>
                </a:solidFill>
                <a:latin typeface="Times New Roman"/>
                <a:cs typeface="Times New Roman"/>
              </a:rPr>
              <a:t> </a:t>
            </a:r>
            <a:r>
              <a:rPr sz="2800" spc="185" dirty="0">
                <a:solidFill>
                  <a:srgbClr val="202729"/>
                </a:solidFill>
                <a:latin typeface="Times New Roman"/>
                <a:cs typeface="Times New Roman"/>
              </a:rPr>
              <a:t>and</a:t>
            </a:r>
            <a:r>
              <a:rPr sz="2800" spc="20" dirty="0">
                <a:solidFill>
                  <a:srgbClr val="202729"/>
                </a:solidFill>
                <a:latin typeface="Times New Roman"/>
                <a:cs typeface="Times New Roman"/>
              </a:rPr>
              <a:t> </a:t>
            </a:r>
            <a:r>
              <a:rPr sz="2800" spc="155" dirty="0">
                <a:solidFill>
                  <a:srgbClr val="202729"/>
                </a:solidFill>
                <a:latin typeface="Times New Roman"/>
                <a:cs typeface="Times New Roman"/>
              </a:rPr>
              <a:t>Hypotheses</a:t>
            </a:r>
            <a:endParaRPr sz="2800" dirty="0">
              <a:latin typeface="Times New Roman"/>
              <a:cs typeface="Times New Roman"/>
            </a:endParaRPr>
          </a:p>
        </p:txBody>
      </p:sp>
      <p:sp>
        <p:nvSpPr>
          <p:cNvPr id="3" name="object 3"/>
          <p:cNvSpPr/>
          <p:nvPr/>
        </p:nvSpPr>
        <p:spPr>
          <a:xfrm>
            <a:off x="311700" y="1781126"/>
            <a:ext cx="8521065" cy="4030345"/>
          </a:xfrm>
          <a:custGeom>
            <a:avLst/>
            <a:gdLst/>
            <a:ahLst/>
            <a:cxnLst/>
            <a:rect l="l" t="t" r="r" b="b"/>
            <a:pathLst>
              <a:path w="8521065" h="4030345">
                <a:moveTo>
                  <a:pt x="0" y="0"/>
                </a:moveTo>
                <a:lnTo>
                  <a:pt x="8520599" y="0"/>
                </a:lnTo>
                <a:lnTo>
                  <a:pt x="8520599" y="4029899"/>
                </a:lnTo>
                <a:lnTo>
                  <a:pt x="0" y="4029899"/>
                </a:lnTo>
                <a:lnTo>
                  <a:pt x="0" y="0"/>
                </a:lnTo>
                <a:close/>
              </a:path>
            </a:pathLst>
          </a:custGeom>
          <a:noFill/>
        </p:spPr>
        <p:txBody>
          <a:bodyPr wrap="square" lIns="0" tIns="0" rIns="0" bIns="0" rtlCol="0"/>
          <a:lstStyle/>
          <a:p>
            <a:endParaRPr/>
          </a:p>
        </p:txBody>
      </p:sp>
      <p:sp>
        <p:nvSpPr>
          <p:cNvPr id="4" name="object 4"/>
          <p:cNvSpPr txBox="1"/>
          <p:nvPr/>
        </p:nvSpPr>
        <p:spPr>
          <a:xfrm>
            <a:off x="311700" y="516700"/>
            <a:ext cx="8533647" cy="2031325"/>
          </a:xfrm>
          <a:prstGeom prst="rect">
            <a:avLst/>
          </a:prstGeom>
        </p:spPr>
        <p:txBody>
          <a:bodyPr vert="horz" wrap="square" lIns="0" tIns="0" rIns="0" bIns="0" rtlCol="0">
            <a:spAutoFit/>
          </a:bodyPr>
          <a:lstStyle/>
          <a:p>
            <a:pPr marL="12700" marR="5080">
              <a:lnSpc>
                <a:spcPct val="115100"/>
              </a:lnSpc>
            </a:pPr>
            <a:r>
              <a:rPr sz="2000" spc="30" dirty="0">
                <a:latin typeface="Times New Roman"/>
                <a:cs typeface="Times New Roman"/>
              </a:rPr>
              <a:t>Overall</a:t>
            </a:r>
            <a:r>
              <a:rPr sz="2000" spc="10" dirty="0">
                <a:latin typeface="Times New Roman"/>
                <a:cs typeface="Times New Roman"/>
              </a:rPr>
              <a:t> </a:t>
            </a:r>
            <a:r>
              <a:rPr sz="2000" spc="105" dirty="0">
                <a:latin typeface="Times New Roman"/>
                <a:cs typeface="Times New Roman"/>
              </a:rPr>
              <a:t>research</a:t>
            </a:r>
            <a:r>
              <a:rPr sz="2000" spc="10" dirty="0">
                <a:latin typeface="Times New Roman"/>
                <a:cs typeface="Times New Roman"/>
              </a:rPr>
              <a:t> </a:t>
            </a:r>
            <a:r>
              <a:rPr sz="2000" spc="45" dirty="0">
                <a:latin typeface="Times New Roman"/>
                <a:cs typeface="Times New Roman"/>
              </a:rPr>
              <a:t>objective:</a:t>
            </a:r>
            <a:r>
              <a:rPr sz="2000" spc="10" dirty="0">
                <a:latin typeface="Times New Roman"/>
                <a:cs typeface="Times New Roman"/>
              </a:rPr>
              <a:t> To</a:t>
            </a:r>
            <a:r>
              <a:rPr sz="2000" spc="5" dirty="0">
                <a:latin typeface="Times New Roman"/>
                <a:cs typeface="Times New Roman"/>
              </a:rPr>
              <a:t> </a:t>
            </a:r>
            <a:r>
              <a:rPr sz="2000" spc="45" dirty="0">
                <a:latin typeface="Times New Roman"/>
                <a:cs typeface="Times New Roman"/>
              </a:rPr>
              <a:t>investigate</a:t>
            </a:r>
            <a:r>
              <a:rPr sz="2000" spc="5" dirty="0">
                <a:latin typeface="Times New Roman"/>
                <a:cs typeface="Times New Roman"/>
              </a:rPr>
              <a:t> </a:t>
            </a:r>
            <a:r>
              <a:rPr sz="2000" spc="70" dirty="0">
                <a:latin typeface="Times New Roman"/>
                <a:cs typeface="Times New Roman"/>
              </a:rPr>
              <a:t>the</a:t>
            </a:r>
            <a:r>
              <a:rPr sz="2000" spc="5" dirty="0">
                <a:latin typeface="Times New Roman"/>
                <a:cs typeface="Times New Roman"/>
              </a:rPr>
              <a:t> </a:t>
            </a:r>
            <a:r>
              <a:rPr sz="2000" spc="55" dirty="0">
                <a:latin typeface="Times New Roman"/>
                <a:cs typeface="Times New Roman"/>
              </a:rPr>
              <a:t>extent</a:t>
            </a:r>
            <a:r>
              <a:rPr sz="2000" spc="5" dirty="0">
                <a:latin typeface="Times New Roman"/>
                <a:cs typeface="Times New Roman"/>
              </a:rPr>
              <a:t> </a:t>
            </a:r>
            <a:r>
              <a:rPr sz="2000" spc="50" dirty="0">
                <a:latin typeface="Times New Roman"/>
                <a:cs typeface="Times New Roman"/>
              </a:rPr>
              <a:t>to</a:t>
            </a:r>
            <a:r>
              <a:rPr sz="2000" spc="5" dirty="0">
                <a:latin typeface="Times New Roman"/>
                <a:cs typeface="Times New Roman"/>
              </a:rPr>
              <a:t> </a:t>
            </a:r>
            <a:r>
              <a:rPr sz="2000" spc="20" dirty="0">
                <a:latin typeface="Times New Roman"/>
                <a:cs typeface="Times New Roman"/>
              </a:rPr>
              <a:t>which</a:t>
            </a:r>
            <a:r>
              <a:rPr sz="2000" spc="5" dirty="0">
                <a:latin typeface="Times New Roman"/>
                <a:cs typeface="Times New Roman"/>
              </a:rPr>
              <a:t> </a:t>
            </a:r>
            <a:r>
              <a:rPr sz="2000" spc="25" dirty="0">
                <a:latin typeface="Times New Roman"/>
                <a:cs typeface="Times New Roman"/>
              </a:rPr>
              <a:t>formalized</a:t>
            </a:r>
            <a:r>
              <a:rPr sz="2000" spc="5" dirty="0">
                <a:latin typeface="Times New Roman"/>
                <a:cs typeface="Times New Roman"/>
              </a:rPr>
              <a:t> </a:t>
            </a:r>
            <a:r>
              <a:rPr sz="2000" spc="45" dirty="0">
                <a:latin typeface="Times New Roman"/>
                <a:cs typeface="Times New Roman"/>
              </a:rPr>
              <a:t>community-based</a:t>
            </a:r>
            <a:r>
              <a:rPr sz="2000" spc="5" dirty="0">
                <a:latin typeface="Times New Roman"/>
                <a:cs typeface="Times New Roman"/>
              </a:rPr>
              <a:t> </a:t>
            </a:r>
            <a:r>
              <a:rPr sz="2000" spc="70" dirty="0">
                <a:latin typeface="Times New Roman"/>
                <a:cs typeface="Times New Roman"/>
              </a:rPr>
              <a:t>research</a:t>
            </a:r>
            <a:r>
              <a:rPr sz="2000" spc="5" dirty="0">
                <a:latin typeface="Times New Roman"/>
                <a:cs typeface="Times New Roman"/>
              </a:rPr>
              <a:t> </a:t>
            </a:r>
            <a:r>
              <a:rPr sz="2000" spc="90" dirty="0">
                <a:latin typeface="Times New Roman"/>
                <a:cs typeface="Times New Roman"/>
              </a:rPr>
              <a:t>emerges</a:t>
            </a:r>
            <a:r>
              <a:rPr sz="2000" spc="45" dirty="0">
                <a:latin typeface="Times New Roman"/>
                <a:cs typeface="Times New Roman"/>
              </a:rPr>
              <a:t> </a:t>
            </a:r>
            <a:r>
              <a:rPr sz="2000" spc="95" dirty="0">
                <a:latin typeface="Times New Roman"/>
                <a:cs typeface="Times New Roman"/>
              </a:rPr>
              <a:t>as</a:t>
            </a:r>
            <a:r>
              <a:rPr sz="2000" spc="5" dirty="0">
                <a:latin typeface="Times New Roman"/>
                <a:cs typeface="Times New Roman"/>
              </a:rPr>
              <a:t> </a:t>
            </a:r>
            <a:r>
              <a:rPr sz="2000" spc="75" dirty="0">
                <a:latin typeface="Times New Roman"/>
                <a:cs typeface="Times New Roman"/>
              </a:rPr>
              <a:t>an</a:t>
            </a:r>
            <a:r>
              <a:rPr sz="2000" spc="5" dirty="0">
                <a:latin typeface="Times New Roman"/>
                <a:cs typeface="Times New Roman"/>
              </a:rPr>
              <a:t> </a:t>
            </a:r>
            <a:r>
              <a:rPr sz="2000" spc="55" dirty="0">
                <a:latin typeface="Times New Roman"/>
                <a:cs typeface="Times New Roman"/>
              </a:rPr>
              <a:t>extension</a:t>
            </a:r>
            <a:r>
              <a:rPr sz="2000" spc="5" dirty="0">
                <a:latin typeface="Times New Roman"/>
                <a:cs typeface="Times New Roman"/>
              </a:rPr>
              <a:t> </a:t>
            </a:r>
            <a:r>
              <a:rPr sz="2000" spc="80" dirty="0">
                <a:latin typeface="Times New Roman"/>
                <a:cs typeface="Times New Roman"/>
              </a:rPr>
              <a:t>and</a:t>
            </a:r>
            <a:r>
              <a:rPr sz="2000" spc="5" dirty="0">
                <a:latin typeface="Times New Roman"/>
                <a:cs typeface="Times New Roman"/>
              </a:rPr>
              <a:t> </a:t>
            </a:r>
            <a:r>
              <a:rPr sz="2000" spc="70" dirty="0">
                <a:latin typeface="Times New Roman"/>
                <a:cs typeface="Times New Roman"/>
              </a:rPr>
              <a:t>necessary</a:t>
            </a:r>
            <a:r>
              <a:rPr sz="2000" spc="5" dirty="0">
                <a:latin typeface="Times New Roman"/>
                <a:cs typeface="Times New Roman"/>
              </a:rPr>
              <a:t> </a:t>
            </a:r>
            <a:r>
              <a:rPr sz="2000" spc="30" dirty="0">
                <a:latin typeface="Times New Roman"/>
                <a:cs typeface="Times New Roman"/>
              </a:rPr>
              <a:t>contribution</a:t>
            </a:r>
            <a:r>
              <a:rPr sz="2000" spc="5" dirty="0">
                <a:latin typeface="Times New Roman"/>
                <a:cs typeface="Times New Roman"/>
              </a:rPr>
              <a:t> </a:t>
            </a:r>
            <a:r>
              <a:rPr sz="2000" spc="50" dirty="0">
                <a:latin typeface="Times New Roman"/>
                <a:cs typeface="Times New Roman"/>
              </a:rPr>
              <a:t>to</a:t>
            </a:r>
            <a:r>
              <a:rPr sz="2000" spc="5" dirty="0">
                <a:latin typeface="Times New Roman"/>
                <a:cs typeface="Times New Roman"/>
              </a:rPr>
              <a:t> </a:t>
            </a:r>
            <a:r>
              <a:rPr sz="2000" spc="60" dirty="0">
                <a:latin typeface="Times New Roman"/>
                <a:cs typeface="Times New Roman"/>
              </a:rPr>
              <a:t>grassroots</a:t>
            </a:r>
            <a:r>
              <a:rPr sz="2000" spc="5" dirty="0">
                <a:latin typeface="Times New Roman"/>
                <a:cs typeface="Times New Roman"/>
              </a:rPr>
              <a:t> </a:t>
            </a:r>
            <a:r>
              <a:rPr sz="2000" spc="30" dirty="0">
                <a:latin typeface="Times New Roman"/>
                <a:cs typeface="Times New Roman"/>
              </a:rPr>
              <a:t>social</a:t>
            </a:r>
            <a:r>
              <a:rPr sz="2000" spc="5" dirty="0">
                <a:latin typeface="Times New Roman"/>
                <a:cs typeface="Times New Roman"/>
              </a:rPr>
              <a:t> </a:t>
            </a:r>
            <a:r>
              <a:rPr sz="2000" spc="40" dirty="0">
                <a:latin typeface="Times New Roman"/>
                <a:cs typeface="Times New Roman"/>
              </a:rPr>
              <a:t>action</a:t>
            </a:r>
            <a:r>
              <a:rPr sz="2000" spc="5"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spc="70" dirty="0">
                <a:latin typeface="Times New Roman"/>
                <a:cs typeface="Times New Roman"/>
              </a:rPr>
              <a:t>the</a:t>
            </a:r>
            <a:r>
              <a:rPr sz="2000" spc="5" dirty="0">
                <a:latin typeface="Times New Roman"/>
                <a:cs typeface="Times New Roman"/>
              </a:rPr>
              <a:t> </a:t>
            </a:r>
            <a:r>
              <a:rPr sz="2000" spc="50" dirty="0">
                <a:latin typeface="Times New Roman"/>
                <a:cs typeface="Times New Roman"/>
              </a:rPr>
              <a:t>context</a:t>
            </a:r>
            <a:r>
              <a:rPr sz="2000" spc="5" dirty="0">
                <a:latin typeface="Times New Roman"/>
                <a:cs typeface="Times New Roman"/>
              </a:rPr>
              <a:t> </a:t>
            </a:r>
            <a:r>
              <a:rPr sz="2000" spc="10" dirty="0">
                <a:latin typeface="Times New Roman"/>
                <a:cs typeface="Times New Roman"/>
              </a:rPr>
              <a:t>of</a:t>
            </a:r>
            <a:r>
              <a:rPr sz="2000" spc="5" dirty="0">
                <a:latin typeface="Times New Roman"/>
                <a:cs typeface="Times New Roman"/>
              </a:rPr>
              <a:t> </a:t>
            </a:r>
            <a:r>
              <a:rPr sz="2000" spc="55" dirty="0">
                <a:latin typeface="Times New Roman"/>
                <a:cs typeface="Times New Roman"/>
              </a:rPr>
              <a:t>other</a:t>
            </a:r>
            <a:r>
              <a:rPr sz="2000" spc="5" dirty="0">
                <a:latin typeface="Times New Roman"/>
                <a:cs typeface="Times New Roman"/>
              </a:rPr>
              <a:t> </a:t>
            </a:r>
            <a:r>
              <a:rPr sz="2000" spc="20" dirty="0">
                <a:latin typeface="Times New Roman"/>
                <a:cs typeface="Times New Roman"/>
              </a:rPr>
              <a:t>country-level</a:t>
            </a:r>
            <a:r>
              <a:rPr sz="2000" spc="5" dirty="0">
                <a:latin typeface="Times New Roman"/>
                <a:cs typeface="Times New Roman"/>
              </a:rPr>
              <a:t> </a:t>
            </a:r>
            <a:r>
              <a:rPr sz="2000" spc="80" dirty="0">
                <a:latin typeface="Times New Roman"/>
                <a:cs typeface="Times New Roman"/>
              </a:rPr>
              <a:t>and</a:t>
            </a:r>
            <a:r>
              <a:rPr sz="2000" spc="5" dirty="0">
                <a:latin typeface="Times New Roman"/>
                <a:cs typeface="Times New Roman"/>
              </a:rPr>
              <a:t> </a:t>
            </a:r>
            <a:r>
              <a:rPr sz="2000" spc="30" dirty="0">
                <a:latin typeface="Times New Roman"/>
                <a:cs typeface="Times New Roman"/>
              </a:rPr>
              <a:t>international influences.</a:t>
            </a:r>
            <a:endParaRPr sz="2000" dirty="0">
              <a:latin typeface="Times New Roman"/>
              <a:cs typeface="Times New Roman"/>
            </a:endParaRPr>
          </a:p>
          <a:p>
            <a:pPr>
              <a:spcBef>
                <a:spcPts val="11"/>
              </a:spcBef>
            </a:pPr>
            <a:endParaRPr sz="2000" dirty="0">
              <a:latin typeface="Times New Roman"/>
              <a:cs typeface="Times New Roman"/>
            </a:endParaRPr>
          </a:p>
          <a:p>
            <a:pPr marL="12700"/>
            <a:r>
              <a:rPr sz="2000" spc="80" dirty="0">
                <a:latin typeface="Times New Roman"/>
                <a:cs typeface="Times New Roman"/>
              </a:rPr>
              <a:t>Hypotheses:</a:t>
            </a:r>
            <a:r>
              <a:rPr sz="2000" spc="10" dirty="0">
                <a:latin typeface="Times New Roman"/>
                <a:cs typeface="Times New Roman"/>
              </a:rPr>
              <a:t> </a:t>
            </a:r>
            <a:r>
              <a:rPr sz="2000" spc="45" dirty="0">
                <a:latin typeface="Times New Roman"/>
                <a:cs typeface="Times New Roman"/>
              </a:rPr>
              <a:t>Across</a:t>
            </a:r>
            <a:r>
              <a:rPr sz="2000" spc="10" dirty="0">
                <a:latin typeface="Times New Roman"/>
                <a:cs typeface="Times New Roman"/>
              </a:rPr>
              <a:t> </a:t>
            </a:r>
            <a:r>
              <a:rPr sz="2000" spc="-50" dirty="0" smtClean="0">
                <a:latin typeface="Times New Roman"/>
                <a:cs typeface="Times New Roman"/>
              </a:rPr>
              <a:t>9</a:t>
            </a:r>
            <a:r>
              <a:rPr lang="en-US" sz="2000" spc="-50" dirty="0">
                <a:latin typeface="Times New Roman"/>
                <a:cs typeface="Times New Roman"/>
              </a:rPr>
              <a:t>7</a:t>
            </a:r>
            <a:r>
              <a:rPr sz="2000" spc="10" dirty="0" smtClean="0">
                <a:latin typeface="Times New Roman"/>
                <a:cs typeface="Times New Roman"/>
              </a:rPr>
              <a:t> </a:t>
            </a:r>
            <a:r>
              <a:rPr sz="2000" spc="35" dirty="0">
                <a:latin typeface="Times New Roman"/>
                <a:cs typeface="Times New Roman"/>
              </a:rPr>
              <a:t>countries...</a:t>
            </a:r>
            <a:endParaRPr sz="2000" dirty="0">
              <a:latin typeface="Times New Roman"/>
              <a:cs typeface="Times New Roman"/>
            </a:endParaRPr>
          </a:p>
        </p:txBody>
      </p:sp>
      <p:sp>
        <p:nvSpPr>
          <p:cNvPr id="5" name="object 5"/>
          <p:cNvSpPr txBox="1"/>
          <p:nvPr/>
        </p:nvSpPr>
        <p:spPr>
          <a:xfrm>
            <a:off x="841926" y="3196337"/>
            <a:ext cx="155575" cy="276999"/>
          </a:xfrm>
          <a:prstGeom prst="rect">
            <a:avLst/>
          </a:prstGeom>
        </p:spPr>
        <p:txBody>
          <a:bodyPr vert="horz" wrap="square" lIns="0" tIns="0" rIns="0" bIns="0" rtlCol="0">
            <a:spAutoFit/>
          </a:bodyPr>
          <a:lstStyle/>
          <a:p>
            <a:pPr marL="12700"/>
            <a:r>
              <a:rPr spc="-170" dirty="0">
                <a:solidFill>
                  <a:srgbClr val="616161"/>
                </a:solidFill>
                <a:latin typeface="Times New Roman"/>
                <a:cs typeface="Times New Roman"/>
              </a:rPr>
              <a:t>1.</a:t>
            </a:r>
            <a:endParaRPr>
              <a:latin typeface="Times New Roman"/>
              <a:cs typeface="Times New Roman"/>
            </a:endParaRPr>
          </a:p>
        </p:txBody>
      </p:sp>
      <p:sp>
        <p:nvSpPr>
          <p:cNvPr id="6" name="object 6"/>
          <p:cNvSpPr txBox="1"/>
          <p:nvPr/>
        </p:nvSpPr>
        <p:spPr>
          <a:xfrm>
            <a:off x="841926" y="4225036"/>
            <a:ext cx="212725" cy="276999"/>
          </a:xfrm>
          <a:prstGeom prst="rect">
            <a:avLst/>
          </a:prstGeom>
        </p:spPr>
        <p:txBody>
          <a:bodyPr vert="horz" wrap="square" lIns="0" tIns="0" rIns="0" bIns="0" rtlCol="0">
            <a:spAutoFit/>
          </a:bodyPr>
          <a:lstStyle/>
          <a:p>
            <a:pPr marL="12700"/>
            <a:r>
              <a:rPr spc="60" dirty="0">
                <a:solidFill>
                  <a:srgbClr val="616161"/>
                </a:solidFill>
                <a:latin typeface="Times New Roman"/>
                <a:cs typeface="Times New Roman"/>
              </a:rPr>
              <a:t>2.</a:t>
            </a:r>
            <a:endParaRPr>
              <a:latin typeface="Times New Roman"/>
              <a:cs typeface="Times New Roman"/>
            </a:endParaRPr>
          </a:p>
        </p:txBody>
      </p:sp>
      <p:sp>
        <p:nvSpPr>
          <p:cNvPr id="7" name="object 7"/>
          <p:cNvSpPr txBox="1"/>
          <p:nvPr/>
        </p:nvSpPr>
        <p:spPr>
          <a:xfrm>
            <a:off x="349800" y="4876800"/>
            <a:ext cx="7949565" cy="1885131"/>
          </a:xfrm>
          <a:prstGeom prst="rect">
            <a:avLst/>
          </a:prstGeom>
        </p:spPr>
        <p:txBody>
          <a:bodyPr vert="horz" wrap="square" lIns="0" tIns="0" rIns="0" bIns="0" rtlCol="0">
            <a:spAutoFit/>
          </a:bodyPr>
          <a:lstStyle/>
          <a:p>
            <a:pPr marL="12700"/>
            <a:r>
              <a:rPr sz="2000" spc="30" dirty="0">
                <a:latin typeface="Times New Roman"/>
                <a:cs typeface="Times New Roman"/>
              </a:rPr>
              <a:t>And</a:t>
            </a:r>
            <a:r>
              <a:rPr sz="2000" spc="10" dirty="0">
                <a:latin typeface="Times New Roman"/>
                <a:cs typeface="Times New Roman"/>
              </a:rPr>
              <a:t> </a:t>
            </a:r>
            <a:r>
              <a:rPr sz="2000" spc="140" dirty="0">
                <a:latin typeface="Times New Roman"/>
                <a:cs typeface="Times New Roman"/>
              </a:rPr>
              <a:t>a</a:t>
            </a:r>
            <a:r>
              <a:rPr sz="2000" spc="10" dirty="0">
                <a:latin typeface="Times New Roman"/>
                <a:cs typeface="Times New Roman"/>
              </a:rPr>
              <a:t> </a:t>
            </a:r>
            <a:r>
              <a:rPr sz="2000" spc="105" dirty="0">
                <a:latin typeface="Times New Roman"/>
                <a:cs typeface="Times New Roman"/>
              </a:rPr>
              <a:t>research</a:t>
            </a:r>
            <a:r>
              <a:rPr sz="2000" spc="10" dirty="0">
                <a:latin typeface="Times New Roman"/>
                <a:cs typeface="Times New Roman"/>
              </a:rPr>
              <a:t> </a:t>
            </a:r>
            <a:r>
              <a:rPr sz="2000" spc="65" dirty="0">
                <a:latin typeface="Times New Roman"/>
                <a:cs typeface="Times New Roman"/>
              </a:rPr>
              <a:t>question:</a:t>
            </a:r>
            <a:endParaRPr sz="2000" dirty="0">
              <a:latin typeface="Times New Roman"/>
              <a:cs typeface="Times New Roman"/>
            </a:endParaRPr>
          </a:p>
          <a:p>
            <a:pPr marL="12700">
              <a:spcBef>
                <a:spcPts val="340"/>
              </a:spcBef>
            </a:pPr>
            <a:r>
              <a:rPr sz="2000" spc="-30" dirty="0">
                <a:latin typeface="Times New Roman"/>
                <a:cs typeface="Times New Roman"/>
              </a:rPr>
              <a:t>In</a:t>
            </a:r>
            <a:r>
              <a:rPr sz="2000" spc="5" dirty="0">
                <a:latin typeface="Times New Roman"/>
                <a:cs typeface="Times New Roman"/>
              </a:rPr>
              <a:t> </a:t>
            </a:r>
            <a:r>
              <a:rPr sz="2000" spc="95" dirty="0">
                <a:latin typeface="Times New Roman"/>
                <a:cs typeface="Times New Roman"/>
              </a:rPr>
              <a:t>cases</a:t>
            </a:r>
            <a:r>
              <a:rPr sz="2000" spc="5" dirty="0">
                <a:latin typeface="Times New Roman"/>
                <a:cs typeface="Times New Roman"/>
              </a:rPr>
              <a:t> </a:t>
            </a:r>
            <a:r>
              <a:rPr sz="2000" spc="70" dirty="0">
                <a:latin typeface="Times New Roman"/>
                <a:cs typeface="Times New Roman"/>
              </a:rPr>
              <a:t>where</a:t>
            </a:r>
            <a:r>
              <a:rPr sz="2000" spc="5" dirty="0">
                <a:latin typeface="Times New Roman"/>
                <a:cs typeface="Times New Roman"/>
              </a:rPr>
              <a:t> </a:t>
            </a:r>
            <a:r>
              <a:rPr sz="2000" spc="85" dirty="0">
                <a:latin typeface="Times New Roman"/>
                <a:cs typeface="Times New Roman"/>
              </a:rPr>
              <a:t>these</a:t>
            </a:r>
            <a:r>
              <a:rPr sz="2000" spc="5" dirty="0">
                <a:latin typeface="Times New Roman"/>
                <a:cs typeface="Times New Roman"/>
              </a:rPr>
              <a:t> </a:t>
            </a:r>
            <a:r>
              <a:rPr sz="2000" spc="35" dirty="0">
                <a:latin typeface="Times New Roman"/>
                <a:cs typeface="Times New Roman"/>
              </a:rPr>
              <a:t>quantitative</a:t>
            </a:r>
            <a:r>
              <a:rPr sz="2000" spc="5" dirty="0">
                <a:latin typeface="Times New Roman"/>
                <a:cs typeface="Times New Roman"/>
              </a:rPr>
              <a:t> </a:t>
            </a:r>
            <a:r>
              <a:rPr sz="2000" spc="45" dirty="0">
                <a:latin typeface="Times New Roman"/>
                <a:cs typeface="Times New Roman"/>
              </a:rPr>
              <a:t>predictors</a:t>
            </a:r>
            <a:r>
              <a:rPr sz="2000" spc="5" dirty="0">
                <a:latin typeface="Times New Roman"/>
                <a:cs typeface="Times New Roman"/>
              </a:rPr>
              <a:t> </a:t>
            </a:r>
            <a:r>
              <a:rPr sz="2000" spc="10" dirty="0">
                <a:latin typeface="Times New Roman"/>
                <a:cs typeface="Times New Roman"/>
              </a:rPr>
              <a:t>yield</a:t>
            </a:r>
            <a:r>
              <a:rPr sz="2000" spc="5" dirty="0">
                <a:latin typeface="Times New Roman"/>
                <a:cs typeface="Times New Roman"/>
              </a:rPr>
              <a:t> </a:t>
            </a:r>
            <a:r>
              <a:rPr sz="2000" spc="25" dirty="0">
                <a:latin typeface="Times New Roman"/>
                <a:cs typeface="Times New Roman"/>
              </a:rPr>
              <a:t>different</a:t>
            </a:r>
            <a:r>
              <a:rPr sz="2000" spc="5" dirty="0">
                <a:latin typeface="Times New Roman"/>
                <a:cs typeface="Times New Roman"/>
              </a:rPr>
              <a:t> </a:t>
            </a:r>
            <a:r>
              <a:rPr sz="2000" spc="40" dirty="0">
                <a:latin typeface="Times New Roman"/>
                <a:cs typeface="Times New Roman"/>
              </a:rPr>
              <a:t>results</a:t>
            </a:r>
            <a:r>
              <a:rPr sz="2000" spc="5" dirty="0">
                <a:latin typeface="Times New Roman"/>
                <a:cs typeface="Times New Roman"/>
              </a:rPr>
              <a:t> </a:t>
            </a:r>
            <a:r>
              <a:rPr sz="2000" dirty="0">
                <a:latin typeface="Times New Roman"/>
                <a:cs typeface="Times New Roman"/>
              </a:rPr>
              <a:t>for</a:t>
            </a:r>
            <a:r>
              <a:rPr sz="2000" spc="5" dirty="0">
                <a:latin typeface="Times New Roman"/>
                <a:cs typeface="Times New Roman"/>
              </a:rPr>
              <a:t> </a:t>
            </a:r>
            <a:r>
              <a:rPr sz="2000" spc="20" dirty="0">
                <a:latin typeface="Times New Roman"/>
                <a:cs typeface="Times New Roman"/>
              </a:rPr>
              <a:t>CP</a:t>
            </a:r>
            <a:r>
              <a:rPr sz="2000" spc="5" dirty="0">
                <a:latin typeface="Times New Roman"/>
                <a:cs typeface="Times New Roman"/>
              </a:rPr>
              <a:t> </a:t>
            </a:r>
            <a:r>
              <a:rPr sz="2000" spc="80" dirty="0">
                <a:latin typeface="Times New Roman"/>
                <a:cs typeface="Times New Roman"/>
              </a:rPr>
              <a:t>and</a:t>
            </a:r>
            <a:r>
              <a:rPr sz="2000" spc="5" dirty="0">
                <a:latin typeface="Times New Roman"/>
                <a:cs typeface="Times New Roman"/>
              </a:rPr>
              <a:t> </a:t>
            </a:r>
            <a:r>
              <a:rPr sz="2000" spc="-20" dirty="0">
                <a:latin typeface="Times New Roman"/>
                <a:cs typeface="Times New Roman"/>
              </a:rPr>
              <a:t>CD,</a:t>
            </a:r>
            <a:r>
              <a:rPr sz="2000" spc="5" dirty="0">
                <a:latin typeface="Times New Roman"/>
                <a:cs typeface="Times New Roman"/>
              </a:rPr>
              <a:t> </a:t>
            </a:r>
            <a:r>
              <a:rPr sz="2000" spc="45" dirty="0">
                <a:latin typeface="Times New Roman"/>
                <a:cs typeface="Times New Roman"/>
              </a:rPr>
              <a:t>what</a:t>
            </a:r>
            <a:r>
              <a:rPr sz="2000" spc="5" dirty="0">
                <a:latin typeface="Times New Roman"/>
                <a:cs typeface="Times New Roman"/>
              </a:rPr>
              <a:t> </a:t>
            </a:r>
            <a:r>
              <a:rPr sz="2000" spc="55" dirty="0">
                <a:latin typeface="Times New Roman"/>
                <a:cs typeface="Times New Roman"/>
              </a:rPr>
              <a:t>other</a:t>
            </a:r>
            <a:r>
              <a:rPr sz="2000" spc="5" dirty="0">
                <a:latin typeface="Times New Roman"/>
                <a:cs typeface="Times New Roman"/>
              </a:rPr>
              <a:t> </a:t>
            </a:r>
            <a:r>
              <a:rPr sz="2000" b="1" spc="35" dirty="0">
                <a:latin typeface="Times New Roman"/>
                <a:cs typeface="Times New Roman"/>
              </a:rPr>
              <a:t>contextual</a:t>
            </a:r>
            <a:r>
              <a:rPr sz="2000" b="1" spc="5" dirty="0">
                <a:latin typeface="Times New Roman"/>
                <a:cs typeface="Times New Roman"/>
              </a:rPr>
              <a:t> </a:t>
            </a:r>
            <a:r>
              <a:rPr sz="2000" b="1" spc="40" dirty="0">
                <a:latin typeface="Times New Roman"/>
                <a:cs typeface="Times New Roman"/>
              </a:rPr>
              <a:t>influences</a:t>
            </a:r>
            <a:r>
              <a:rPr sz="2000" b="1" spc="5" dirty="0">
                <a:latin typeface="Times New Roman"/>
                <a:cs typeface="Times New Roman"/>
              </a:rPr>
              <a:t> </a:t>
            </a:r>
            <a:r>
              <a:rPr sz="2000" spc="50" dirty="0" smtClean="0">
                <a:latin typeface="Times New Roman"/>
                <a:cs typeface="Times New Roman"/>
              </a:rPr>
              <a:t>not</a:t>
            </a:r>
            <a:r>
              <a:rPr lang="en-US" sz="2000" spc="50" dirty="0" smtClean="0">
                <a:latin typeface="Times New Roman"/>
                <a:cs typeface="Times New Roman"/>
              </a:rPr>
              <a:t> </a:t>
            </a:r>
            <a:r>
              <a:rPr sz="2000" spc="80" dirty="0" smtClean="0">
                <a:latin typeface="Times New Roman"/>
                <a:cs typeface="Times New Roman"/>
              </a:rPr>
              <a:t>tested</a:t>
            </a:r>
            <a:r>
              <a:rPr sz="2000" spc="5" dirty="0" smtClean="0">
                <a:latin typeface="Times New Roman"/>
                <a:cs typeface="Times New Roman"/>
              </a:rPr>
              <a:t> </a:t>
            </a:r>
            <a:r>
              <a:rPr sz="2000" spc="-5" dirty="0">
                <a:latin typeface="Times New Roman"/>
                <a:cs typeface="Times New Roman"/>
              </a:rPr>
              <a:t>in</a:t>
            </a:r>
            <a:r>
              <a:rPr sz="2000" spc="5" dirty="0">
                <a:latin typeface="Times New Roman"/>
                <a:cs typeface="Times New Roman"/>
              </a:rPr>
              <a:t> my </a:t>
            </a:r>
            <a:r>
              <a:rPr sz="2000" spc="55" dirty="0">
                <a:latin typeface="Times New Roman"/>
                <a:cs typeface="Times New Roman"/>
              </a:rPr>
              <a:t>regression</a:t>
            </a:r>
            <a:r>
              <a:rPr sz="2000" spc="5" dirty="0">
                <a:latin typeface="Times New Roman"/>
                <a:cs typeface="Times New Roman"/>
              </a:rPr>
              <a:t> </a:t>
            </a:r>
            <a:r>
              <a:rPr sz="2000" spc="50" dirty="0">
                <a:latin typeface="Times New Roman"/>
                <a:cs typeface="Times New Roman"/>
              </a:rPr>
              <a:t>model</a:t>
            </a:r>
            <a:r>
              <a:rPr sz="2000" spc="5" dirty="0">
                <a:latin typeface="Times New Roman"/>
                <a:cs typeface="Times New Roman"/>
              </a:rPr>
              <a:t> </a:t>
            </a:r>
            <a:r>
              <a:rPr sz="2000" spc="10" dirty="0">
                <a:latin typeface="Times New Roman"/>
                <a:cs typeface="Times New Roman"/>
              </a:rPr>
              <a:t>(e.g.</a:t>
            </a:r>
            <a:r>
              <a:rPr sz="2000" spc="5" dirty="0">
                <a:latin typeface="Times New Roman"/>
                <a:cs typeface="Times New Roman"/>
              </a:rPr>
              <a:t> </a:t>
            </a:r>
            <a:r>
              <a:rPr sz="2000" spc="45" dirty="0">
                <a:latin typeface="Times New Roman"/>
                <a:cs typeface="Times New Roman"/>
              </a:rPr>
              <a:t>top-down</a:t>
            </a:r>
            <a:r>
              <a:rPr sz="2000" spc="5" dirty="0">
                <a:latin typeface="Times New Roman"/>
                <a:cs typeface="Times New Roman"/>
              </a:rPr>
              <a:t> </a:t>
            </a:r>
            <a:r>
              <a:rPr sz="2000" spc="30" dirty="0">
                <a:latin typeface="Times New Roman"/>
                <a:cs typeface="Times New Roman"/>
              </a:rPr>
              <a:t>international</a:t>
            </a:r>
            <a:r>
              <a:rPr sz="2000" spc="5" dirty="0">
                <a:latin typeface="Times New Roman"/>
                <a:cs typeface="Times New Roman"/>
              </a:rPr>
              <a:t> </a:t>
            </a:r>
            <a:r>
              <a:rPr sz="2000" spc="60" dirty="0">
                <a:latin typeface="Times New Roman"/>
                <a:cs typeface="Times New Roman"/>
              </a:rPr>
              <a:t>development</a:t>
            </a:r>
            <a:r>
              <a:rPr sz="2000" spc="5" dirty="0">
                <a:latin typeface="Times New Roman"/>
                <a:cs typeface="Times New Roman"/>
              </a:rPr>
              <a:t> </a:t>
            </a:r>
            <a:r>
              <a:rPr sz="2000" spc="20" dirty="0">
                <a:latin typeface="Times New Roman"/>
                <a:cs typeface="Times New Roman"/>
              </a:rPr>
              <a:t>efforts,</a:t>
            </a:r>
            <a:r>
              <a:rPr sz="2000" spc="5" dirty="0">
                <a:latin typeface="Times New Roman"/>
                <a:cs typeface="Times New Roman"/>
              </a:rPr>
              <a:t> </a:t>
            </a:r>
            <a:r>
              <a:rPr sz="2000" spc="65" dirty="0">
                <a:latin typeface="Times New Roman"/>
                <a:cs typeface="Times New Roman"/>
              </a:rPr>
              <a:t>developments</a:t>
            </a:r>
            <a:r>
              <a:rPr sz="2000" spc="5" dirty="0">
                <a:latin typeface="Times New Roman"/>
                <a:cs typeface="Times New Roman"/>
              </a:rPr>
              <a:t> </a:t>
            </a:r>
            <a:r>
              <a:rPr sz="2000" spc="-5" dirty="0">
                <a:latin typeface="Times New Roman"/>
                <a:cs typeface="Times New Roman"/>
              </a:rPr>
              <a:t>in</a:t>
            </a:r>
            <a:r>
              <a:rPr sz="2000" spc="5" dirty="0">
                <a:latin typeface="Times New Roman"/>
                <a:cs typeface="Times New Roman"/>
              </a:rPr>
              <a:t> </a:t>
            </a:r>
            <a:r>
              <a:rPr sz="2000" spc="55" dirty="0">
                <a:latin typeface="Times New Roman"/>
                <a:cs typeface="Times New Roman"/>
              </a:rPr>
              <a:t>other</a:t>
            </a:r>
            <a:r>
              <a:rPr sz="2000" spc="5" dirty="0">
                <a:latin typeface="Times New Roman"/>
                <a:cs typeface="Times New Roman"/>
              </a:rPr>
              <a:t> </a:t>
            </a:r>
            <a:r>
              <a:rPr sz="2000" spc="25" dirty="0">
                <a:latin typeface="Times New Roman"/>
                <a:cs typeface="Times New Roman"/>
              </a:rPr>
              <a:t>disciplines,</a:t>
            </a:r>
            <a:r>
              <a:rPr sz="2000" spc="5" dirty="0">
                <a:latin typeface="Times New Roman"/>
                <a:cs typeface="Times New Roman"/>
              </a:rPr>
              <a:t> </a:t>
            </a:r>
            <a:r>
              <a:rPr sz="2000" spc="40" dirty="0">
                <a:latin typeface="Times New Roman"/>
                <a:cs typeface="Times New Roman"/>
              </a:rPr>
              <a:t>or</a:t>
            </a:r>
            <a:r>
              <a:rPr sz="2000" spc="20" dirty="0">
                <a:latin typeface="Times New Roman"/>
                <a:cs typeface="Times New Roman"/>
              </a:rPr>
              <a:t> </a:t>
            </a:r>
            <a:r>
              <a:rPr sz="2000" spc="30" dirty="0">
                <a:latin typeface="Times New Roman"/>
                <a:cs typeface="Times New Roman"/>
              </a:rPr>
              <a:t>ideological</a:t>
            </a:r>
            <a:r>
              <a:rPr sz="2000" spc="5" dirty="0">
                <a:latin typeface="Times New Roman"/>
                <a:cs typeface="Times New Roman"/>
              </a:rPr>
              <a:t> </a:t>
            </a:r>
            <a:r>
              <a:rPr sz="2000" spc="35" dirty="0">
                <a:latin typeface="Times New Roman"/>
                <a:cs typeface="Times New Roman"/>
              </a:rPr>
              <a:t>influences</a:t>
            </a:r>
            <a:r>
              <a:rPr sz="2000" spc="5" dirty="0">
                <a:latin typeface="Times New Roman"/>
                <a:cs typeface="Times New Roman"/>
              </a:rPr>
              <a:t> </a:t>
            </a:r>
            <a:r>
              <a:rPr sz="2000" spc="10" dirty="0">
                <a:latin typeface="Times New Roman"/>
                <a:cs typeface="Times New Roman"/>
              </a:rPr>
              <a:t>from</a:t>
            </a:r>
            <a:r>
              <a:rPr sz="2000" spc="5" dirty="0">
                <a:latin typeface="Times New Roman"/>
                <a:cs typeface="Times New Roman"/>
              </a:rPr>
              <a:t> </a:t>
            </a:r>
            <a:r>
              <a:rPr sz="2000" spc="45" dirty="0">
                <a:latin typeface="Times New Roman"/>
                <a:cs typeface="Times New Roman"/>
              </a:rPr>
              <a:t>neighboring</a:t>
            </a:r>
            <a:r>
              <a:rPr sz="2000" spc="5" dirty="0">
                <a:latin typeface="Times New Roman"/>
                <a:cs typeface="Times New Roman"/>
              </a:rPr>
              <a:t> </a:t>
            </a:r>
            <a:r>
              <a:rPr sz="2000" spc="40" dirty="0">
                <a:latin typeface="Times New Roman"/>
                <a:cs typeface="Times New Roman"/>
              </a:rPr>
              <a:t>or</a:t>
            </a:r>
            <a:r>
              <a:rPr sz="2000" spc="5" dirty="0">
                <a:latin typeface="Times New Roman"/>
                <a:cs typeface="Times New Roman"/>
              </a:rPr>
              <a:t> </a:t>
            </a:r>
            <a:r>
              <a:rPr sz="2000" spc="60" dirty="0">
                <a:latin typeface="Times New Roman"/>
                <a:cs typeface="Times New Roman"/>
              </a:rPr>
              <a:t>hegemonic</a:t>
            </a:r>
            <a:r>
              <a:rPr sz="2000" spc="5" dirty="0">
                <a:latin typeface="Times New Roman"/>
                <a:cs typeface="Times New Roman"/>
              </a:rPr>
              <a:t> </a:t>
            </a:r>
            <a:r>
              <a:rPr sz="2000" spc="30" dirty="0">
                <a:latin typeface="Times New Roman"/>
                <a:cs typeface="Times New Roman"/>
              </a:rPr>
              <a:t>countries)</a:t>
            </a:r>
            <a:r>
              <a:rPr sz="2000" spc="5" dirty="0">
                <a:latin typeface="Times New Roman"/>
                <a:cs typeface="Times New Roman"/>
              </a:rPr>
              <a:t> </a:t>
            </a:r>
            <a:r>
              <a:rPr sz="2000" spc="25" dirty="0">
                <a:latin typeface="Times New Roman"/>
                <a:cs typeface="Times New Roman"/>
              </a:rPr>
              <a:t>might</a:t>
            </a:r>
            <a:r>
              <a:rPr sz="2000" spc="5" dirty="0">
                <a:latin typeface="Times New Roman"/>
                <a:cs typeface="Times New Roman"/>
              </a:rPr>
              <a:t> </a:t>
            </a:r>
            <a:r>
              <a:rPr sz="2000" spc="55" dirty="0">
                <a:latin typeface="Times New Roman"/>
                <a:cs typeface="Times New Roman"/>
              </a:rPr>
              <a:t>help</a:t>
            </a:r>
            <a:r>
              <a:rPr sz="2000" spc="5" dirty="0">
                <a:latin typeface="Times New Roman"/>
                <a:cs typeface="Times New Roman"/>
              </a:rPr>
              <a:t> </a:t>
            </a:r>
            <a:r>
              <a:rPr sz="2000" spc="50" dirty="0">
                <a:latin typeface="Times New Roman"/>
                <a:cs typeface="Times New Roman"/>
              </a:rPr>
              <a:t>to</a:t>
            </a:r>
            <a:r>
              <a:rPr sz="2000" spc="5" dirty="0">
                <a:latin typeface="Times New Roman"/>
                <a:cs typeface="Times New Roman"/>
              </a:rPr>
              <a:t> </a:t>
            </a:r>
            <a:r>
              <a:rPr sz="2000" spc="30" dirty="0">
                <a:latin typeface="Times New Roman"/>
                <a:cs typeface="Times New Roman"/>
              </a:rPr>
              <a:t>explain</a:t>
            </a:r>
            <a:r>
              <a:rPr sz="2000" spc="5" dirty="0">
                <a:latin typeface="Times New Roman"/>
                <a:cs typeface="Times New Roman"/>
              </a:rPr>
              <a:t> </a:t>
            </a:r>
            <a:r>
              <a:rPr sz="2000" spc="70" dirty="0">
                <a:latin typeface="Times New Roman"/>
                <a:cs typeface="Times New Roman"/>
              </a:rPr>
              <a:t>the</a:t>
            </a:r>
            <a:r>
              <a:rPr sz="2000" spc="5" dirty="0">
                <a:latin typeface="Times New Roman"/>
                <a:cs typeface="Times New Roman"/>
              </a:rPr>
              <a:t> </a:t>
            </a:r>
            <a:r>
              <a:rPr sz="2000" spc="40" dirty="0">
                <a:latin typeface="Times New Roman"/>
                <a:cs typeface="Times New Roman"/>
              </a:rPr>
              <a:t>differences?</a:t>
            </a:r>
            <a:endParaRPr sz="2000" dirty="0">
              <a:latin typeface="Times New Roman"/>
              <a:cs typeface="Times New Roman"/>
            </a:endParaRPr>
          </a:p>
        </p:txBody>
      </p:sp>
      <p:sp>
        <p:nvSpPr>
          <p:cNvPr id="8" name="object 8"/>
          <p:cNvSpPr/>
          <p:nvPr/>
        </p:nvSpPr>
        <p:spPr>
          <a:xfrm>
            <a:off x="1427499" y="3541224"/>
            <a:ext cx="1436370" cy="365760"/>
          </a:xfrm>
          <a:custGeom>
            <a:avLst/>
            <a:gdLst/>
            <a:ahLst/>
            <a:cxnLst/>
            <a:rect l="l" t="t" r="r" b="b"/>
            <a:pathLst>
              <a:path w="1436370" h="365760">
                <a:moveTo>
                  <a:pt x="0" y="0"/>
                </a:moveTo>
                <a:lnTo>
                  <a:pt x="1436099" y="0"/>
                </a:lnTo>
                <a:lnTo>
                  <a:pt x="1436099" y="365699"/>
                </a:lnTo>
                <a:lnTo>
                  <a:pt x="0" y="365699"/>
                </a:lnTo>
                <a:lnTo>
                  <a:pt x="0" y="0"/>
                </a:lnTo>
                <a:close/>
              </a:path>
            </a:pathLst>
          </a:custGeom>
          <a:solidFill>
            <a:srgbClr val="000000"/>
          </a:solidFill>
        </p:spPr>
        <p:txBody>
          <a:bodyPr wrap="square" lIns="0" tIns="0" rIns="0" bIns="0" rtlCol="0"/>
          <a:lstStyle/>
          <a:p>
            <a:endParaRPr/>
          </a:p>
        </p:txBody>
      </p:sp>
      <p:sp useBgFill="1">
        <p:nvSpPr>
          <p:cNvPr id="9" name="object 9"/>
          <p:cNvSpPr txBox="1"/>
          <p:nvPr/>
        </p:nvSpPr>
        <p:spPr>
          <a:xfrm>
            <a:off x="1427499" y="3541224"/>
            <a:ext cx="1436370" cy="215444"/>
          </a:xfrm>
          <a:prstGeom prst="rect">
            <a:avLst/>
          </a:prstGeom>
          <a:ln w="28574">
            <a:solidFill>
              <a:srgbClr val="63D197"/>
            </a:solidFill>
          </a:ln>
        </p:spPr>
        <p:txBody>
          <a:bodyPr vert="horz" wrap="square" lIns="0" tIns="0" rIns="0" bIns="0" rtlCol="0">
            <a:spAutoFit/>
          </a:bodyPr>
          <a:lstStyle/>
          <a:p>
            <a:pPr marL="208915"/>
            <a:r>
              <a:rPr sz="1400" spc="-45" dirty="0">
                <a:solidFill>
                  <a:srgbClr val="616161"/>
                </a:solidFill>
                <a:latin typeface="Times New Roman"/>
                <a:cs typeface="Times New Roman"/>
              </a:rPr>
              <a:t>Civil</a:t>
            </a:r>
            <a:r>
              <a:rPr sz="1400" spc="10" dirty="0">
                <a:solidFill>
                  <a:srgbClr val="616161"/>
                </a:solidFill>
                <a:latin typeface="Times New Roman"/>
                <a:cs typeface="Times New Roman"/>
              </a:rPr>
              <a:t> </a:t>
            </a:r>
            <a:r>
              <a:rPr sz="1400" spc="35" dirty="0">
                <a:solidFill>
                  <a:srgbClr val="616161"/>
                </a:solidFill>
                <a:latin typeface="Times New Roman"/>
                <a:cs typeface="Times New Roman"/>
              </a:rPr>
              <a:t>liberties</a:t>
            </a:r>
            <a:endParaRPr sz="1400" dirty="0">
              <a:latin typeface="Times New Roman"/>
              <a:cs typeface="Times New Roman"/>
            </a:endParaRPr>
          </a:p>
        </p:txBody>
      </p:sp>
      <p:sp>
        <p:nvSpPr>
          <p:cNvPr id="10" name="object 10"/>
          <p:cNvSpPr/>
          <p:nvPr/>
        </p:nvSpPr>
        <p:spPr>
          <a:xfrm>
            <a:off x="3155600" y="3075900"/>
            <a:ext cx="1436370" cy="365760"/>
          </a:xfrm>
          <a:custGeom>
            <a:avLst/>
            <a:gdLst/>
            <a:ahLst/>
            <a:cxnLst/>
            <a:rect l="l" t="t" r="r" b="b"/>
            <a:pathLst>
              <a:path w="1436370" h="365760">
                <a:moveTo>
                  <a:pt x="0" y="0"/>
                </a:moveTo>
                <a:lnTo>
                  <a:pt x="1436099" y="0"/>
                </a:lnTo>
                <a:lnTo>
                  <a:pt x="1436099" y="365699"/>
                </a:lnTo>
                <a:lnTo>
                  <a:pt x="0" y="365699"/>
                </a:lnTo>
                <a:lnTo>
                  <a:pt x="0" y="0"/>
                </a:lnTo>
                <a:close/>
              </a:path>
            </a:pathLst>
          </a:custGeom>
          <a:solidFill>
            <a:srgbClr val="000000"/>
          </a:solidFill>
        </p:spPr>
        <p:txBody>
          <a:bodyPr wrap="square" lIns="0" tIns="0" rIns="0" bIns="0" rtlCol="0"/>
          <a:lstStyle/>
          <a:p>
            <a:endParaRPr/>
          </a:p>
        </p:txBody>
      </p:sp>
      <p:sp useBgFill="1">
        <p:nvSpPr>
          <p:cNvPr id="11" name="object 11"/>
          <p:cNvSpPr txBox="1"/>
          <p:nvPr/>
        </p:nvSpPr>
        <p:spPr>
          <a:xfrm>
            <a:off x="3155600" y="3075900"/>
            <a:ext cx="1436370" cy="215444"/>
          </a:xfrm>
          <a:prstGeom prst="rect">
            <a:avLst/>
          </a:prstGeom>
          <a:ln w="28574">
            <a:solidFill>
              <a:srgbClr val="63D197"/>
            </a:solidFill>
          </a:ln>
        </p:spPr>
        <p:txBody>
          <a:bodyPr vert="horz" wrap="square" lIns="0" tIns="0" rIns="0" bIns="0" rtlCol="0">
            <a:spAutoFit/>
          </a:bodyPr>
          <a:lstStyle/>
          <a:p>
            <a:pPr algn="ctr">
              <a:lnSpc>
                <a:spcPct val="100000"/>
              </a:lnSpc>
            </a:pPr>
            <a:r>
              <a:rPr sz="1400" spc="-70" dirty="0">
                <a:solidFill>
                  <a:srgbClr val="616161"/>
                </a:solidFill>
                <a:latin typeface="Times New Roman"/>
                <a:cs typeface="Times New Roman"/>
              </a:rPr>
              <a:t>HDI</a:t>
            </a:r>
            <a:endParaRPr sz="1400">
              <a:latin typeface="Times New Roman"/>
              <a:cs typeface="Times New Roman"/>
            </a:endParaRPr>
          </a:p>
        </p:txBody>
      </p:sp>
      <p:sp>
        <p:nvSpPr>
          <p:cNvPr id="12" name="object 12"/>
          <p:cNvSpPr/>
          <p:nvPr/>
        </p:nvSpPr>
        <p:spPr>
          <a:xfrm>
            <a:off x="1427499" y="3075900"/>
            <a:ext cx="1436370" cy="365760"/>
          </a:xfrm>
          <a:custGeom>
            <a:avLst/>
            <a:gdLst/>
            <a:ahLst/>
            <a:cxnLst/>
            <a:rect l="l" t="t" r="r" b="b"/>
            <a:pathLst>
              <a:path w="1436370" h="365760">
                <a:moveTo>
                  <a:pt x="0" y="0"/>
                </a:moveTo>
                <a:lnTo>
                  <a:pt x="1436099" y="0"/>
                </a:lnTo>
                <a:lnTo>
                  <a:pt x="1436099" y="365699"/>
                </a:lnTo>
                <a:lnTo>
                  <a:pt x="0" y="365699"/>
                </a:lnTo>
                <a:lnTo>
                  <a:pt x="0" y="0"/>
                </a:lnTo>
                <a:close/>
              </a:path>
            </a:pathLst>
          </a:custGeom>
          <a:solidFill>
            <a:srgbClr val="000000"/>
          </a:solidFill>
        </p:spPr>
        <p:txBody>
          <a:bodyPr wrap="square" lIns="0" tIns="0" rIns="0" bIns="0" rtlCol="0"/>
          <a:lstStyle/>
          <a:p>
            <a:endParaRPr/>
          </a:p>
        </p:txBody>
      </p:sp>
      <p:sp useBgFill="1">
        <p:nvSpPr>
          <p:cNvPr id="13" name="object 13"/>
          <p:cNvSpPr txBox="1"/>
          <p:nvPr/>
        </p:nvSpPr>
        <p:spPr>
          <a:xfrm>
            <a:off x="1427499" y="3075900"/>
            <a:ext cx="1436370" cy="215444"/>
          </a:xfrm>
          <a:prstGeom prst="rect">
            <a:avLst/>
          </a:prstGeom>
          <a:ln w="28574">
            <a:solidFill>
              <a:srgbClr val="63D197"/>
            </a:solidFill>
          </a:ln>
        </p:spPr>
        <p:txBody>
          <a:bodyPr vert="horz" wrap="square" lIns="0" tIns="0" rIns="0" bIns="0" rtlCol="0">
            <a:spAutoFit/>
          </a:bodyPr>
          <a:lstStyle/>
          <a:p>
            <a:pPr marL="111760"/>
            <a:r>
              <a:rPr sz="1400" spc="40" dirty="0">
                <a:solidFill>
                  <a:srgbClr val="616161"/>
                </a:solidFill>
                <a:latin typeface="Times New Roman"/>
                <a:cs typeface="Times New Roman"/>
              </a:rPr>
              <a:t>Population</a:t>
            </a:r>
            <a:r>
              <a:rPr sz="1400" spc="10" dirty="0">
                <a:solidFill>
                  <a:srgbClr val="616161"/>
                </a:solidFill>
                <a:latin typeface="Times New Roman"/>
                <a:cs typeface="Times New Roman"/>
              </a:rPr>
              <a:t> </a:t>
            </a:r>
            <a:r>
              <a:rPr sz="1400" spc="50" dirty="0">
                <a:solidFill>
                  <a:srgbClr val="616161"/>
                </a:solidFill>
                <a:latin typeface="Times New Roman"/>
                <a:cs typeface="Times New Roman"/>
              </a:rPr>
              <a:t>size</a:t>
            </a:r>
            <a:endParaRPr sz="1400">
              <a:latin typeface="Times New Roman"/>
              <a:cs typeface="Times New Roman"/>
            </a:endParaRPr>
          </a:p>
        </p:txBody>
      </p:sp>
      <p:sp>
        <p:nvSpPr>
          <p:cNvPr id="14" name="object 14"/>
          <p:cNvSpPr/>
          <p:nvPr/>
        </p:nvSpPr>
        <p:spPr>
          <a:xfrm>
            <a:off x="5359001" y="3010225"/>
            <a:ext cx="2874645" cy="668655"/>
          </a:xfrm>
          <a:custGeom>
            <a:avLst/>
            <a:gdLst/>
            <a:ahLst/>
            <a:cxnLst/>
            <a:rect l="l" t="t" r="r" b="b"/>
            <a:pathLst>
              <a:path w="2874645" h="668655">
                <a:moveTo>
                  <a:pt x="0" y="0"/>
                </a:moveTo>
                <a:lnTo>
                  <a:pt x="2874299" y="0"/>
                </a:lnTo>
                <a:lnTo>
                  <a:pt x="2874299" y="668099"/>
                </a:lnTo>
                <a:lnTo>
                  <a:pt x="0" y="668099"/>
                </a:lnTo>
                <a:lnTo>
                  <a:pt x="0" y="0"/>
                </a:lnTo>
                <a:close/>
              </a:path>
            </a:pathLst>
          </a:custGeom>
          <a:noFill/>
        </p:spPr>
        <p:txBody>
          <a:bodyPr wrap="square" lIns="0" tIns="0" rIns="0" bIns="0" rtlCol="0"/>
          <a:lstStyle/>
          <a:p>
            <a:endParaRPr/>
          </a:p>
        </p:txBody>
      </p:sp>
      <p:sp>
        <p:nvSpPr>
          <p:cNvPr id="15" name="object 15"/>
          <p:cNvSpPr txBox="1"/>
          <p:nvPr/>
        </p:nvSpPr>
        <p:spPr>
          <a:xfrm>
            <a:off x="5029200" y="3062484"/>
            <a:ext cx="3556496" cy="276999"/>
          </a:xfrm>
          <a:prstGeom prst="rect">
            <a:avLst/>
          </a:prstGeom>
        </p:spPr>
        <p:txBody>
          <a:bodyPr vert="horz" wrap="square" lIns="0" tIns="0" rIns="0" bIns="0" rtlCol="0">
            <a:spAutoFit/>
          </a:bodyPr>
          <a:lstStyle/>
          <a:p>
            <a:pPr marL="140335" indent="-127635">
              <a:buClr>
                <a:srgbClr val="616161"/>
              </a:buClr>
              <a:buFont typeface="Times New Roman"/>
              <a:buChar char="·"/>
              <a:tabLst>
                <a:tab pos="140970" algn="l"/>
              </a:tabLst>
            </a:pPr>
            <a:r>
              <a:rPr spc="85" dirty="0">
                <a:latin typeface="Times New Roman"/>
                <a:cs typeface="Times New Roman"/>
              </a:rPr>
              <a:t>each</a:t>
            </a:r>
            <a:r>
              <a:rPr spc="5" dirty="0">
                <a:latin typeface="Times New Roman"/>
                <a:cs typeface="Times New Roman"/>
              </a:rPr>
              <a:t> significantly </a:t>
            </a:r>
            <a:r>
              <a:rPr spc="50" dirty="0">
                <a:latin typeface="Times New Roman"/>
                <a:cs typeface="Times New Roman"/>
              </a:rPr>
              <a:t>predicts</a:t>
            </a:r>
            <a:r>
              <a:rPr spc="5" dirty="0">
                <a:latin typeface="Times New Roman"/>
                <a:cs typeface="Times New Roman"/>
              </a:rPr>
              <a:t> </a:t>
            </a:r>
            <a:r>
              <a:rPr spc="-105" dirty="0">
                <a:latin typeface="Times New Roman"/>
                <a:cs typeface="Times New Roman"/>
              </a:rPr>
              <a:t>(</a:t>
            </a:r>
            <a:r>
              <a:rPr i="1" spc="80" dirty="0">
                <a:latin typeface="Times New Roman"/>
                <a:cs typeface="Times New Roman"/>
              </a:rPr>
              <a:t>p</a:t>
            </a:r>
            <a:r>
              <a:rPr i="1" spc="5" dirty="0">
                <a:latin typeface="Times New Roman"/>
                <a:cs typeface="Times New Roman"/>
              </a:rPr>
              <a:t> </a:t>
            </a:r>
            <a:r>
              <a:rPr spc="-85" dirty="0">
                <a:latin typeface="Times New Roman"/>
                <a:cs typeface="Times New Roman"/>
              </a:rPr>
              <a:t>&lt;</a:t>
            </a:r>
            <a:r>
              <a:rPr spc="5" dirty="0">
                <a:latin typeface="Times New Roman"/>
                <a:cs typeface="Times New Roman"/>
              </a:rPr>
              <a:t> </a:t>
            </a:r>
            <a:r>
              <a:rPr spc="25" dirty="0">
                <a:latin typeface="Times New Roman"/>
                <a:cs typeface="Times New Roman"/>
              </a:rPr>
              <a:t>.05)</a:t>
            </a:r>
            <a:endParaRPr dirty="0">
              <a:latin typeface="Times New Roman"/>
              <a:cs typeface="Times New Roman"/>
            </a:endParaRPr>
          </a:p>
        </p:txBody>
      </p:sp>
      <p:sp>
        <p:nvSpPr>
          <p:cNvPr id="16" name="object 16"/>
          <p:cNvSpPr txBox="1"/>
          <p:nvPr/>
        </p:nvSpPr>
        <p:spPr>
          <a:xfrm>
            <a:off x="5068993" y="3498131"/>
            <a:ext cx="3353795" cy="276999"/>
          </a:xfrm>
          <a:prstGeom prst="rect">
            <a:avLst/>
          </a:prstGeom>
        </p:spPr>
        <p:txBody>
          <a:bodyPr vert="horz" wrap="square" lIns="0" tIns="0" rIns="0" bIns="0" rtlCol="0">
            <a:spAutoFit/>
          </a:bodyPr>
          <a:lstStyle/>
          <a:p>
            <a:pPr marL="12700">
              <a:tabLst>
                <a:tab pos="1666239" algn="l"/>
              </a:tabLst>
            </a:pPr>
            <a:r>
              <a:rPr lang="en-US" spc="30" dirty="0" smtClean="0">
                <a:latin typeface="Times New Roman"/>
                <a:cs typeface="Times New Roman"/>
              </a:rPr>
              <a:t>I</a:t>
            </a:r>
            <a:r>
              <a:rPr spc="30" dirty="0" smtClean="0">
                <a:latin typeface="Times New Roman"/>
                <a:cs typeface="Times New Roman"/>
              </a:rPr>
              <a:t>nternational</a:t>
            </a:r>
            <a:r>
              <a:rPr lang="en-US" spc="30" dirty="0">
                <a:latin typeface="Times New Roman"/>
                <a:cs typeface="Times New Roman"/>
              </a:rPr>
              <a:t> </a:t>
            </a:r>
            <a:r>
              <a:rPr lang="en-US" spc="30" dirty="0" smtClean="0">
                <a:latin typeface="Times New Roman"/>
                <a:cs typeface="Times New Roman"/>
              </a:rPr>
              <a:t>    CP     &amp;   CD</a:t>
            </a:r>
            <a:endParaRPr dirty="0">
              <a:latin typeface="Times New Roman"/>
              <a:cs typeface="Times New Roman"/>
            </a:endParaRPr>
          </a:p>
        </p:txBody>
      </p:sp>
      <p:sp>
        <p:nvSpPr>
          <p:cNvPr id="17" name="object 17"/>
          <p:cNvSpPr/>
          <p:nvPr/>
        </p:nvSpPr>
        <p:spPr>
          <a:xfrm>
            <a:off x="3155600" y="3541224"/>
            <a:ext cx="1436370" cy="365760"/>
          </a:xfrm>
          <a:custGeom>
            <a:avLst/>
            <a:gdLst/>
            <a:ahLst/>
            <a:cxnLst/>
            <a:rect l="l" t="t" r="r" b="b"/>
            <a:pathLst>
              <a:path w="1436370" h="365760">
                <a:moveTo>
                  <a:pt x="0" y="0"/>
                </a:moveTo>
                <a:lnTo>
                  <a:pt x="1436099" y="0"/>
                </a:lnTo>
                <a:lnTo>
                  <a:pt x="1436099" y="365699"/>
                </a:lnTo>
                <a:lnTo>
                  <a:pt x="0" y="365699"/>
                </a:lnTo>
                <a:lnTo>
                  <a:pt x="0" y="0"/>
                </a:lnTo>
                <a:close/>
              </a:path>
            </a:pathLst>
          </a:custGeom>
          <a:solidFill>
            <a:srgbClr val="000000"/>
          </a:solidFill>
        </p:spPr>
        <p:txBody>
          <a:bodyPr wrap="square" lIns="0" tIns="0" rIns="0" bIns="0" rtlCol="0"/>
          <a:lstStyle/>
          <a:p>
            <a:endParaRPr/>
          </a:p>
        </p:txBody>
      </p:sp>
      <p:sp useBgFill="1">
        <p:nvSpPr>
          <p:cNvPr id="18" name="object 18"/>
          <p:cNvSpPr txBox="1"/>
          <p:nvPr/>
        </p:nvSpPr>
        <p:spPr>
          <a:xfrm>
            <a:off x="3155600" y="3541224"/>
            <a:ext cx="1436370" cy="215444"/>
          </a:xfrm>
          <a:prstGeom prst="rect">
            <a:avLst/>
          </a:prstGeom>
          <a:ln w="28574">
            <a:solidFill>
              <a:srgbClr val="63D197"/>
            </a:solidFill>
          </a:ln>
        </p:spPr>
        <p:txBody>
          <a:bodyPr vert="horz" wrap="square" lIns="0" tIns="0" rIns="0" bIns="0" rtlCol="0">
            <a:spAutoFit/>
          </a:bodyPr>
          <a:lstStyle/>
          <a:p>
            <a:pPr marL="133350"/>
            <a:r>
              <a:rPr sz="1400" spc="25" dirty="0">
                <a:solidFill>
                  <a:srgbClr val="616161"/>
                </a:solidFill>
                <a:latin typeface="Times New Roman"/>
                <a:cs typeface="Times New Roman"/>
              </a:rPr>
              <a:t>Social</a:t>
            </a:r>
            <a:r>
              <a:rPr sz="1400" spc="10" dirty="0">
                <a:solidFill>
                  <a:srgbClr val="616161"/>
                </a:solidFill>
                <a:latin typeface="Times New Roman"/>
                <a:cs typeface="Times New Roman"/>
              </a:rPr>
              <a:t> </a:t>
            </a:r>
            <a:r>
              <a:rPr sz="1400" spc="20" dirty="0">
                <a:solidFill>
                  <a:srgbClr val="616161"/>
                </a:solidFill>
                <a:latin typeface="Times New Roman"/>
                <a:cs typeface="Times New Roman"/>
              </a:rPr>
              <a:t>activism</a:t>
            </a:r>
            <a:endParaRPr sz="1400">
              <a:latin typeface="Times New Roman"/>
              <a:cs typeface="Times New Roman"/>
            </a:endParaRPr>
          </a:p>
        </p:txBody>
      </p:sp>
      <p:sp>
        <p:nvSpPr>
          <p:cNvPr id="20" name="object 20"/>
          <p:cNvSpPr/>
          <p:nvPr/>
        </p:nvSpPr>
        <p:spPr>
          <a:xfrm>
            <a:off x="6465095" y="3428070"/>
            <a:ext cx="577215" cy="365760"/>
          </a:xfrm>
          <a:custGeom>
            <a:avLst/>
            <a:gdLst/>
            <a:ahLst/>
            <a:cxnLst/>
            <a:rect l="l" t="t" r="r" b="b"/>
            <a:pathLst>
              <a:path w="577215" h="365760">
                <a:moveTo>
                  <a:pt x="0" y="0"/>
                </a:moveTo>
                <a:lnTo>
                  <a:pt x="576599" y="0"/>
                </a:lnTo>
                <a:lnTo>
                  <a:pt x="576599" y="365699"/>
                </a:lnTo>
                <a:lnTo>
                  <a:pt x="0" y="365699"/>
                </a:lnTo>
                <a:lnTo>
                  <a:pt x="0" y="0"/>
                </a:lnTo>
                <a:close/>
              </a:path>
            </a:pathLst>
          </a:custGeom>
          <a:noFill/>
          <a:ln w="28574">
            <a:solidFill>
              <a:srgbClr val="63D197"/>
            </a:solidFill>
          </a:ln>
        </p:spPr>
        <p:txBody>
          <a:bodyPr wrap="square" lIns="0" tIns="0" rIns="0" bIns="0" rtlCol="0"/>
          <a:lstStyle/>
          <a:p>
            <a:endParaRPr/>
          </a:p>
        </p:txBody>
      </p:sp>
      <p:sp>
        <p:nvSpPr>
          <p:cNvPr id="22" name="object 22"/>
          <p:cNvSpPr/>
          <p:nvPr/>
        </p:nvSpPr>
        <p:spPr>
          <a:xfrm>
            <a:off x="7432371" y="3439370"/>
            <a:ext cx="577215" cy="365760"/>
          </a:xfrm>
          <a:custGeom>
            <a:avLst/>
            <a:gdLst/>
            <a:ahLst/>
            <a:cxnLst/>
            <a:rect l="l" t="t" r="r" b="b"/>
            <a:pathLst>
              <a:path w="577215" h="365760">
                <a:moveTo>
                  <a:pt x="0" y="0"/>
                </a:moveTo>
                <a:lnTo>
                  <a:pt x="576599" y="0"/>
                </a:lnTo>
                <a:lnTo>
                  <a:pt x="576599" y="365699"/>
                </a:lnTo>
                <a:lnTo>
                  <a:pt x="0" y="365699"/>
                </a:lnTo>
                <a:lnTo>
                  <a:pt x="0" y="0"/>
                </a:lnTo>
                <a:close/>
              </a:path>
            </a:pathLst>
          </a:custGeom>
          <a:noFill/>
          <a:ln w="28574">
            <a:solidFill>
              <a:srgbClr val="63D197"/>
            </a:solidFill>
          </a:ln>
        </p:spPr>
        <p:txBody>
          <a:bodyPr wrap="square" lIns="0" tIns="0" rIns="0" bIns="0" rtlCol="0"/>
          <a:lstStyle/>
          <a:p>
            <a:endParaRPr/>
          </a:p>
        </p:txBody>
      </p:sp>
      <p:sp>
        <p:nvSpPr>
          <p:cNvPr id="24" name="object 24"/>
          <p:cNvSpPr/>
          <p:nvPr/>
        </p:nvSpPr>
        <p:spPr>
          <a:xfrm>
            <a:off x="1427499" y="4210499"/>
            <a:ext cx="1436370" cy="365760"/>
          </a:xfrm>
          <a:custGeom>
            <a:avLst/>
            <a:gdLst/>
            <a:ahLst/>
            <a:cxnLst/>
            <a:rect l="l" t="t" r="r" b="b"/>
            <a:pathLst>
              <a:path w="1436370" h="365760">
                <a:moveTo>
                  <a:pt x="0" y="0"/>
                </a:moveTo>
                <a:lnTo>
                  <a:pt x="1436099" y="0"/>
                </a:lnTo>
                <a:lnTo>
                  <a:pt x="1436099" y="365699"/>
                </a:lnTo>
                <a:lnTo>
                  <a:pt x="0" y="365699"/>
                </a:lnTo>
                <a:lnTo>
                  <a:pt x="0" y="0"/>
                </a:lnTo>
                <a:close/>
              </a:path>
            </a:pathLst>
          </a:custGeom>
          <a:solidFill>
            <a:srgbClr val="000000"/>
          </a:solidFill>
        </p:spPr>
        <p:txBody>
          <a:bodyPr wrap="square" lIns="0" tIns="0" rIns="0" bIns="0" rtlCol="0"/>
          <a:lstStyle/>
          <a:p>
            <a:endParaRPr/>
          </a:p>
        </p:txBody>
      </p:sp>
      <p:sp useBgFill="1">
        <p:nvSpPr>
          <p:cNvPr id="25" name="object 25"/>
          <p:cNvSpPr txBox="1"/>
          <p:nvPr/>
        </p:nvSpPr>
        <p:spPr>
          <a:xfrm>
            <a:off x="1427499" y="4210499"/>
            <a:ext cx="1436370" cy="215444"/>
          </a:xfrm>
          <a:prstGeom prst="rect">
            <a:avLst/>
          </a:prstGeom>
          <a:ln w="28574">
            <a:solidFill>
              <a:srgbClr val="63D197"/>
            </a:solidFill>
          </a:ln>
        </p:spPr>
        <p:txBody>
          <a:bodyPr vert="horz" wrap="square" lIns="0" tIns="0" rIns="0" bIns="0" rtlCol="0">
            <a:spAutoFit/>
          </a:bodyPr>
          <a:lstStyle/>
          <a:p>
            <a:pPr marL="133350"/>
            <a:r>
              <a:rPr sz="1400" spc="25" dirty="0">
                <a:solidFill>
                  <a:srgbClr val="616161"/>
                </a:solidFill>
                <a:latin typeface="Times New Roman"/>
                <a:cs typeface="Times New Roman"/>
              </a:rPr>
              <a:t>Social</a:t>
            </a:r>
            <a:r>
              <a:rPr sz="1400" spc="10" dirty="0">
                <a:solidFill>
                  <a:srgbClr val="616161"/>
                </a:solidFill>
                <a:latin typeface="Times New Roman"/>
                <a:cs typeface="Times New Roman"/>
              </a:rPr>
              <a:t> </a:t>
            </a:r>
            <a:r>
              <a:rPr sz="1400" spc="20" dirty="0">
                <a:solidFill>
                  <a:srgbClr val="616161"/>
                </a:solidFill>
                <a:latin typeface="Times New Roman"/>
                <a:cs typeface="Times New Roman"/>
              </a:rPr>
              <a:t>activism</a:t>
            </a:r>
            <a:endParaRPr sz="1400">
              <a:latin typeface="Times New Roman"/>
              <a:cs typeface="Times New Roman"/>
            </a:endParaRPr>
          </a:p>
        </p:txBody>
      </p:sp>
      <p:sp>
        <p:nvSpPr>
          <p:cNvPr id="26" name="object 26"/>
          <p:cNvSpPr/>
          <p:nvPr/>
        </p:nvSpPr>
        <p:spPr>
          <a:xfrm>
            <a:off x="3308001" y="3993500"/>
            <a:ext cx="5227955" cy="844550"/>
          </a:xfrm>
          <a:custGeom>
            <a:avLst/>
            <a:gdLst/>
            <a:ahLst/>
            <a:cxnLst/>
            <a:rect l="l" t="t" r="r" b="b"/>
            <a:pathLst>
              <a:path w="5227955" h="844550">
                <a:moveTo>
                  <a:pt x="0" y="0"/>
                </a:moveTo>
                <a:lnTo>
                  <a:pt x="5227799" y="0"/>
                </a:lnTo>
                <a:lnTo>
                  <a:pt x="5227799" y="844499"/>
                </a:lnTo>
                <a:lnTo>
                  <a:pt x="0" y="844499"/>
                </a:lnTo>
                <a:lnTo>
                  <a:pt x="0" y="0"/>
                </a:lnTo>
                <a:close/>
              </a:path>
            </a:pathLst>
          </a:custGeom>
          <a:noFill/>
        </p:spPr>
        <p:txBody>
          <a:bodyPr wrap="square" lIns="0" tIns="0" rIns="0" bIns="0" rtlCol="0"/>
          <a:lstStyle/>
          <a:p>
            <a:endParaRPr/>
          </a:p>
        </p:txBody>
      </p:sp>
      <p:sp>
        <p:nvSpPr>
          <p:cNvPr id="27" name="object 27"/>
          <p:cNvSpPr txBox="1"/>
          <p:nvPr/>
        </p:nvSpPr>
        <p:spPr>
          <a:xfrm>
            <a:off x="3236717" y="4170168"/>
            <a:ext cx="3666111" cy="246221"/>
          </a:xfrm>
          <a:prstGeom prst="rect">
            <a:avLst/>
          </a:prstGeom>
        </p:spPr>
        <p:txBody>
          <a:bodyPr vert="horz" wrap="square" lIns="0" tIns="0" rIns="0" bIns="0" rtlCol="0">
            <a:spAutoFit/>
          </a:bodyPr>
          <a:lstStyle/>
          <a:p>
            <a:pPr marL="140335" indent="-127635">
              <a:buClr>
                <a:srgbClr val="616161"/>
              </a:buClr>
              <a:buFont typeface="Times New Roman"/>
              <a:buChar char="·"/>
              <a:tabLst>
                <a:tab pos="140970" algn="l"/>
              </a:tabLst>
            </a:pPr>
            <a:r>
              <a:rPr sz="1600" spc="60" dirty="0">
                <a:latin typeface="Times New Roman"/>
                <a:cs typeface="Times New Roman"/>
              </a:rPr>
              <a:t>alone</a:t>
            </a:r>
            <a:r>
              <a:rPr sz="1600" spc="5" dirty="0">
                <a:latin typeface="Times New Roman"/>
                <a:cs typeface="Times New Roman"/>
              </a:rPr>
              <a:t> significantly </a:t>
            </a:r>
            <a:r>
              <a:rPr sz="1600" spc="50" dirty="0" smtClean="0">
                <a:latin typeface="Times New Roman"/>
                <a:cs typeface="Times New Roman"/>
              </a:rPr>
              <a:t>predicts</a:t>
            </a:r>
            <a:r>
              <a:rPr lang="en-US" sz="1600" spc="50" dirty="0" smtClean="0">
                <a:latin typeface="Times New Roman"/>
                <a:cs typeface="Times New Roman"/>
              </a:rPr>
              <a:t> </a:t>
            </a:r>
            <a:r>
              <a:rPr sz="1600" spc="30" dirty="0" smtClean="0">
                <a:latin typeface="Times New Roman"/>
                <a:cs typeface="Times New Roman"/>
              </a:rPr>
              <a:t>international</a:t>
            </a:r>
            <a:endParaRPr sz="1600" dirty="0">
              <a:latin typeface="Times New Roman"/>
              <a:cs typeface="Times New Roman"/>
            </a:endParaRPr>
          </a:p>
        </p:txBody>
      </p:sp>
      <p:sp>
        <p:nvSpPr>
          <p:cNvPr id="28" name="object 28"/>
          <p:cNvSpPr txBox="1"/>
          <p:nvPr/>
        </p:nvSpPr>
        <p:spPr>
          <a:xfrm>
            <a:off x="7463210" y="4132734"/>
            <a:ext cx="277495" cy="184666"/>
          </a:xfrm>
          <a:prstGeom prst="rect">
            <a:avLst/>
          </a:prstGeom>
        </p:spPr>
        <p:txBody>
          <a:bodyPr vert="horz" wrap="square" lIns="0" tIns="0" rIns="0" bIns="0" rtlCol="0">
            <a:spAutoFit/>
          </a:bodyPr>
          <a:lstStyle/>
          <a:p>
            <a:pPr marL="12700"/>
            <a:r>
              <a:rPr sz="1200" spc="80" dirty="0">
                <a:solidFill>
                  <a:srgbClr val="616161"/>
                </a:solidFill>
                <a:latin typeface="Times New Roman"/>
                <a:cs typeface="Times New Roman"/>
              </a:rPr>
              <a:t>and</a:t>
            </a:r>
            <a:endParaRPr sz="1200">
              <a:latin typeface="Times New Roman"/>
              <a:cs typeface="Times New Roman"/>
            </a:endParaRPr>
          </a:p>
        </p:txBody>
      </p:sp>
      <p:sp>
        <p:nvSpPr>
          <p:cNvPr id="29" name="object 29"/>
          <p:cNvSpPr txBox="1"/>
          <p:nvPr/>
        </p:nvSpPr>
        <p:spPr>
          <a:xfrm>
            <a:off x="3381024" y="4434240"/>
            <a:ext cx="5448567" cy="276999"/>
          </a:xfrm>
          <a:prstGeom prst="rect">
            <a:avLst/>
          </a:prstGeom>
        </p:spPr>
        <p:txBody>
          <a:bodyPr vert="horz" wrap="square" lIns="0" tIns="0" rIns="0" bIns="0" rtlCol="0">
            <a:spAutoFit/>
          </a:bodyPr>
          <a:lstStyle/>
          <a:p>
            <a:pPr marL="12700"/>
            <a:r>
              <a:rPr b="1" spc="60" dirty="0">
                <a:latin typeface="Times New Roman"/>
                <a:cs typeface="Times New Roman"/>
              </a:rPr>
              <a:t>above</a:t>
            </a:r>
            <a:r>
              <a:rPr b="1" spc="5" dirty="0">
                <a:latin typeface="Times New Roman"/>
                <a:cs typeface="Times New Roman"/>
              </a:rPr>
              <a:t> </a:t>
            </a:r>
            <a:r>
              <a:rPr b="1" spc="30" dirty="0">
                <a:latin typeface="Times New Roman"/>
                <a:cs typeface="Times New Roman"/>
              </a:rPr>
              <a:t>and</a:t>
            </a:r>
            <a:r>
              <a:rPr b="1" spc="5" dirty="0">
                <a:latin typeface="Times New Roman"/>
                <a:cs typeface="Times New Roman"/>
              </a:rPr>
              <a:t> </a:t>
            </a:r>
            <a:r>
              <a:rPr b="1" spc="45" dirty="0">
                <a:latin typeface="Times New Roman"/>
                <a:cs typeface="Times New Roman"/>
              </a:rPr>
              <a:t>beyond</a:t>
            </a:r>
            <a:r>
              <a:rPr b="1" spc="5" dirty="0">
                <a:latin typeface="Times New Roman"/>
                <a:cs typeface="Times New Roman"/>
              </a:rPr>
              <a:t> </a:t>
            </a:r>
            <a:r>
              <a:rPr spc="70" dirty="0">
                <a:latin typeface="Times New Roman"/>
                <a:cs typeface="Times New Roman"/>
              </a:rPr>
              <a:t>the</a:t>
            </a:r>
            <a:r>
              <a:rPr spc="5" dirty="0">
                <a:latin typeface="Times New Roman"/>
                <a:cs typeface="Times New Roman"/>
              </a:rPr>
              <a:t> </a:t>
            </a:r>
            <a:r>
              <a:rPr spc="30" dirty="0">
                <a:latin typeface="Times New Roman"/>
                <a:cs typeface="Times New Roman"/>
              </a:rPr>
              <a:t>influence</a:t>
            </a:r>
            <a:r>
              <a:rPr spc="5" dirty="0">
                <a:latin typeface="Times New Roman"/>
                <a:cs typeface="Times New Roman"/>
              </a:rPr>
              <a:t> </a:t>
            </a:r>
            <a:r>
              <a:rPr spc="10" dirty="0">
                <a:latin typeface="Times New Roman"/>
                <a:cs typeface="Times New Roman"/>
              </a:rPr>
              <a:t>of</a:t>
            </a:r>
            <a:r>
              <a:rPr spc="5" dirty="0">
                <a:latin typeface="Times New Roman"/>
                <a:cs typeface="Times New Roman"/>
              </a:rPr>
              <a:t> </a:t>
            </a:r>
            <a:r>
              <a:rPr spc="70" dirty="0">
                <a:latin typeface="Times New Roman"/>
                <a:cs typeface="Times New Roman"/>
              </a:rPr>
              <a:t>the</a:t>
            </a:r>
            <a:r>
              <a:rPr spc="5" dirty="0">
                <a:latin typeface="Times New Roman"/>
                <a:cs typeface="Times New Roman"/>
              </a:rPr>
              <a:t> </a:t>
            </a:r>
            <a:r>
              <a:rPr spc="55" dirty="0">
                <a:latin typeface="Times New Roman"/>
                <a:cs typeface="Times New Roman"/>
              </a:rPr>
              <a:t>other</a:t>
            </a:r>
            <a:r>
              <a:rPr spc="5" dirty="0">
                <a:latin typeface="Times New Roman"/>
                <a:cs typeface="Times New Roman"/>
              </a:rPr>
              <a:t> </a:t>
            </a:r>
            <a:r>
              <a:rPr spc="45" dirty="0">
                <a:latin typeface="Times New Roman"/>
                <a:cs typeface="Times New Roman"/>
              </a:rPr>
              <a:t>predictors</a:t>
            </a:r>
            <a:endParaRPr>
              <a:latin typeface="Times New Roman"/>
              <a:cs typeface="Times New Roman"/>
            </a:endParaRPr>
          </a:p>
        </p:txBody>
      </p:sp>
      <p:sp>
        <p:nvSpPr>
          <p:cNvPr id="30" name="object 30"/>
          <p:cNvSpPr/>
          <p:nvPr/>
        </p:nvSpPr>
        <p:spPr>
          <a:xfrm>
            <a:off x="6877926" y="3993500"/>
            <a:ext cx="577215" cy="365760"/>
          </a:xfrm>
          <a:custGeom>
            <a:avLst/>
            <a:gdLst/>
            <a:ahLst/>
            <a:cxnLst/>
            <a:rect l="l" t="t" r="r" b="b"/>
            <a:pathLst>
              <a:path w="577215" h="365760">
                <a:moveTo>
                  <a:pt x="0" y="0"/>
                </a:moveTo>
                <a:lnTo>
                  <a:pt x="576599" y="0"/>
                </a:lnTo>
                <a:lnTo>
                  <a:pt x="576599" y="365699"/>
                </a:lnTo>
                <a:lnTo>
                  <a:pt x="0" y="365699"/>
                </a:lnTo>
                <a:lnTo>
                  <a:pt x="0" y="0"/>
                </a:lnTo>
                <a:close/>
              </a:path>
            </a:pathLst>
          </a:custGeom>
        </p:spPr>
        <p:txBody>
          <a:bodyPr wrap="square" lIns="0" tIns="0" rIns="0" bIns="0" rtlCol="0"/>
          <a:lstStyle/>
          <a:p>
            <a:endParaRPr/>
          </a:p>
        </p:txBody>
      </p:sp>
      <p:sp>
        <p:nvSpPr>
          <p:cNvPr id="31" name="object 31"/>
          <p:cNvSpPr/>
          <p:nvPr/>
        </p:nvSpPr>
        <p:spPr>
          <a:xfrm>
            <a:off x="6877925" y="4055218"/>
            <a:ext cx="577215" cy="365760"/>
          </a:xfrm>
          <a:custGeom>
            <a:avLst/>
            <a:gdLst/>
            <a:ahLst/>
            <a:cxnLst/>
            <a:rect l="l" t="t" r="r" b="b"/>
            <a:pathLst>
              <a:path w="577215" h="365760">
                <a:moveTo>
                  <a:pt x="0" y="0"/>
                </a:moveTo>
                <a:lnTo>
                  <a:pt x="576599" y="0"/>
                </a:lnTo>
                <a:lnTo>
                  <a:pt x="576599" y="365699"/>
                </a:lnTo>
                <a:lnTo>
                  <a:pt x="0" y="365699"/>
                </a:lnTo>
                <a:lnTo>
                  <a:pt x="0" y="0"/>
                </a:lnTo>
                <a:close/>
              </a:path>
            </a:pathLst>
          </a:custGeom>
          <a:ln w="28574">
            <a:solidFill>
              <a:srgbClr val="63D197"/>
            </a:solidFill>
          </a:ln>
        </p:spPr>
        <p:txBody>
          <a:bodyPr wrap="square" lIns="0" tIns="0" rIns="0" bIns="0" rtlCol="0"/>
          <a:lstStyle/>
          <a:p>
            <a:endParaRPr/>
          </a:p>
        </p:txBody>
      </p:sp>
      <p:sp useBgFill="1">
        <p:nvSpPr>
          <p:cNvPr id="32" name="object 32"/>
          <p:cNvSpPr/>
          <p:nvPr/>
        </p:nvSpPr>
        <p:spPr>
          <a:xfrm>
            <a:off x="7883001" y="4053840"/>
            <a:ext cx="577215" cy="365760"/>
          </a:xfrm>
          <a:custGeom>
            <a:avLst/>
            <a:gdLst/>
            <a:ahLst/>
            <a:cxnLst/>
            <a:rect l="l" t="t" r="r" b="b"/>
            <a:pathLst>
              <a:path w="577215" h="365760">
                <a:moveTo>
                  <a:pt x="0" y="0"/>
                </a:moveTo>
                <a:lnTo>
                  <a:pt x="576599" y="0"/>
                </a:lnTo>
                <a:lnTo>
                  <a:pt x="576599" y="365699"/>
                </a:lnTo>
                <a:lnTo>
                  <a:pt x="0" y="365699"/>
                </a:lnTo>
                <a:lnTo>
                  <a:pt x="0" y="0"/>
                </a:lnTo>
                <a:close/>
              </a:path>
            </a:pathLst>
          </a:custGeom>
          <a:ln>
            <a:solidFill>
              <a:schemeClr val="bg2">
                <a:lumMod val="75000"/>
              </a:schemeClr>
            </a:solidFill>
          </a:ln>
        </p:spPr>
        <p:txBody>
          <a:bodyPr wrap="square" lIns="0" tIns="0" rIns="0" bIns="0" rtlCol="0"/>
          <a:lstStyle/>
          <a:p>
            <a:endParaRPr/>
          </a:p>
        </p:txBody>
      </p:sp>
      <p:sp>
        <p:nvSpPr>
          <p:cNvPr id="33" name="object 33"/>
          <p:cNvSpPr txBox="1"/>
          <p:nvPr/>
        </p:nvSpPr>
        <p:spPr>
          <a:xfrm>
            <a:off x="7050334" y="4114759"/>
            <a:ext cx="1418590" cy="215444"/>
          </a:xfrm>
          <a:prstGeom prst="rect">
            <a:avLst/>
          </a:prstGeom>
        </p:spPr>
        <p:txBody>
          <a:bodyPr vert="horz" wrap="square" lIns="0" tIns="0" rIns="0" bIns="0" rtlCol="0">
            <a:spAutoFit/>
          </a:bodyPr>
          <a:lstStyle/>
          <a:p>
            <a:pPr marL="12700">
              <a:tabLst>
                <a:tab pos="1007110" algn="l"/>
              </a:tabLst>
            </a:pPr>
            <a:r>
              <a:rPr sz="1400" spc="25" dirty="0">
                <a:solidFill>
                  <a:srgbClr val="616161"/>
                </a:solidFill>
                <a:latin typeface="Times New Roman"/>
                <a:cs typeface="Times New Roman"/>
              </a:rPr>
              <a:t>CP	</a:t>
            </a:r>
            <a:r>
              <a:rPr sz="1400" spc="-10" dirty="0">
                <a:solidFill>
                  <a:srgbClr val="616161"/>
                </a:solidFill>
                <a:latin typeface="Times New Roman"/>
                <a:cs typeface="Times New Roman"/>
              </a:rPr>
              <a:t>CD</a:t>
            </a:r>
            <a:endParaRPr sz="1400" dirty="0">
              <a:latin typeface="Times New Roman"/>
              <a:cs typeface="Times New Roman"/>
            </a:endParaRPr>
          </a:p>
        </p:txBody>
      </p:sp>
    </p:spTree>
    <p:extLst>
      <p:ext uri="{BB962C8B-B14F-4D97-AF65-F5344CB8AC3E}">
        <p14:creationId xmlns:p14="http://schemas.microsoft.com/office/powerpoint/2010/main" val="12695920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63D197"/>
          </a:solidFill>
        </p:spPr>
        <p:txBody>
          <a:bodyPr wrap="square" lIns="0" tIns="0" rIns="0" bIns="0" rtlCol="0"/>
          <a:lstStyle/>
          <a:p>
            <a:endParaRPr/>
          </a:p>
        </p:txBody>
      </p:sp>
      <p:sp>
        <p:nvSpPr>
          <p:cNvPr id="3" name="object 3"/>
          <p:cNvSpPr/>
          <p:nvPr/>
        </p:nvSpPr>
        <p:spPr>
          <a:xfrm>
            <a:off x="490251" y="1383599"/>
            <a:ext cx="8296909" cy="4091304"/>
          </a:xfrm>
          <a:custGeom>
            <a:avLst/>
            <a:gdLst/>
            <a:ahLst/>
            <a:cxnLst/>
            <a:rect l="l" t="t" r="r" b="b"/>
            <a:pathLst>
              <a:path w="8296909" h="4091304">
                <a:moveTo>
                  <a:pt x="0" y="0"/>
                </a:moveTo>
                <a:lnTo>
                  <a:pt x="8296499" y="0"/>
                </a:lnTo>
                <a:lnTo>
                  <a:pt x="8296499" y="4090799"/>
                </a:lnTo>
                <a:lnTo>
                  <a:pt x="0" y="4090799"/>
                </a:lnTo>
                <a:lnTo>
                  <a:pt x="0" y="0"/>
                </a:lnTo>
                <a:close/>
              </a:path>
            </a:pathLst>
          </a:custGeom>
          <a:noFill/>
        </p:spPr>
        <p:txBody>
          <a:bodyPr wrap="square" lIns="0" tIns="0" rIns="0" bIns="0" rtlCol="0"/>
          <a:lstStyle/>
          <a:p>
            <a:endParaRPr/>
          </a:p>
        </p:txBody>
      </p:sp>
      <p:sp>
        <p:nvSpPr>
          <p:cNvPr id="4" name="object 4"/>
          <p:cNvSpPr txBox="1"/>
          <p:nvPr/>
        </p:nvSpPr>
        <p:spPr>
          <a:xfrm>
            <a:off x="563276" y="2807637"/>
            <a:ext cx="6976745" cy="1477328"/>
          </a:xfrm>
          <a:prstGeom prst="rect">
            <a:avLst/>
          </a:prstGeom>
        </p:spPr>
        <p:txBody>
          <a:bodyPr vert="horz" wrap="square" lIns="0" tIns="0" rIns="0" bIns="0" rtlCol="0">
            <a:spAutoFit/>
          </a:bodyPr>
          <a:lstStyle/>
          <a:p>
            <a:pPr marL="12700" marR="5080">
              <a:lnSpc>
                <a:spcPct val="100299"/>
              </a:lnSpc>
            </a:pPr>
            <a:r>
              <a:rPr sz="4800" spc="135" dirty="0">
                <a:solidFill>
                  <a:srgbClr val="202729"/>
                </a:solidFill>
                <a:latin typeface="Times New Roman"/>
                <a:cs typeface="Times New Roman"/>
              </a:rPr>
              <a:t>Part</a:t>
            </a:r>
            <a:r>
              <a:rPr sz="4800" spc="35" dirty="0">
                <a:solidFill>
                  <a:srgbClr val="202729"/>
                </a:solidFill>
                <a:latin typeface="Times New Roman"/>
                <a:cs typeface="Times New Roman"/>
              </a:rPr>
              <a:t> </a:t>
            </a:r>
            <a:r>
              <a:rPr sz="4800" spc="-355" dirty="0">
                <a:solidFill>
                  <a:srgbClr val="202729"/>
                </a:solidFill>
                <a:latin typeface="Times New Roman"/>
                <a:cs typeface="Times New Roman"/>
              </a:rPr>
              <a:t>I:</a:t>
            </a:r>
            <a:r>
              <a:rPr sz="4800" spc="35" dirty="0">
                <a:solidFill>
                  <a:srgbClr val="202729"/>
                </a:solidFill>
                <a:latin typeface="Times New Roman"/>
                <a:cs typeface="Times New Roman"/>
              </a:rPr>
              <a:t> </a:t>
            </a:r>
            <a:r>
              <a:rPr sz="4800" spc="100" dirty="0">
                <a:solidFill>
                  <a:srgbClr val="202729"/>
                </a:solidFill>
                <a:latin typeface="Times New Roman"/>
                <a:cs typeface="Times New Roman"/>
              </a:rPr>
              <a:t>Multiple-Regression</a:t>
            </a:r>
            <a:r>
              <a:rPr sz="4800" spc="60" dirty="0">
                <a:solidFill>
                  <a:srgbClr val="202729"/>
                </a:solidFill>
                <a:latin typeface="Times New Roman"/>
                <a:cs typeface="Times New Roman"/>
              </a:rPr>
              <a:t> Analysis</a:t>
            </a:r>
            <a:r>
              <a:rPr sz="4800" spc="35" dirty="0">
                <a:solidFill>
                  <a:srgbClr val="202729"/>
                </a:solidFill>
                <a:latin typeface="Times New Roman"/>
                <a:cs typeface="Times New Roman"/>
              </a:rPr>
              <a:t> </a:t>
            </a:r>
            <a:r>
              <a:rPr sz="4800" spc="15" dirty="0">
                <a:solidFill>
                  <a:srgbClr val="202729"/>
                </a:solidFill>
                <a:latin typeface="Times New Roman"/>
                <a:cs typeface="Times New Roman"/>
              </a:rPr>
              <a:t>for</a:t>
            </a:r>
            <a:r>
              <a:rPr sz="4800" spc="35" dirty="0">
                <a:solidFill>
                  <a:srgbClr val="202729"/>
                </a:solidFill>
                <a:latin typeface="Times New Roman"/>
                <a:cs typeface="Times New Roman"/>
              </a:rPr>
              <a:t> </a:t>
            </a:r>
            <a:r>
              <a:rPr sz="4800" spc="-170" dirty="0">
                <a:solidFill>
                  <a:srgbClr val="202729"/>
                </a:solidFill>
                <a:latin typeface="Times New Roman"/>
                <a:cs typeface="Times New Roman"/>
              </a:rPr>
              <a:t>91</a:t>
            </a:r>
            <a:r>
              <a:rPr sz="4800" spc="35" dirty="0">
                <a:solidFill>
                  <a:srgbClr val="202729"/>
                </a:solidFill>
                <a:latin typeface="Times New Roman"/>
                <a:cs typeface="Times New Roman"/>
              </a:rPr>
              <a:t> </a:t>
            </a:r>
            <a:r>
              <a:rPr sz="4800" spc="165" dirty="0">
                <a:solidFill>
                  <a:srgbClr val="202729"/>
                </a:solidFill>
                <a:latin typeface="Times New Roman"/>
                <a:cs typeface="Times New Roman"/>
              </a:rPr>
              <a:t>Countries</a:t>
            </a:r>
            <a:endParaRPr sz="4800" dirty="0">
              <a:latin typeface="Times New Roman"/>
              <a:cs typeface="Times New Roman"/>
            </a:endParaRPr>
          </a:p>
        </p:txBody>
      </p:sp>
      <p:sp>
        <p:nvSpPr>
          <p:cNvPr id="5" name="object 5"/>
          <p:cNvSpPr/>
          <p:nvPr/>
        </p:nvSpPr>
        <p:spPr>
          <a:xfrm>
            <a:off x="5715000" y="857250"/>
            <a:ext cx="3429000" cy="949960"/>
          </a:xfrm>
          <a:custGeom>
            <a:avLst/>
            <a:gdLst/>
            <a:ahLst/>
            <a:cxnLst/>
            <a:rect l="l" t="t" r="r" b="b"/>
            <a:pathLst>
              <a:path w="3429000" h="949960">
                <a:moveTo>
                  <a:pt x="0" y="0"/>
                </a:moveTo>
                <a:lnTo>
                  <a:pt x="3428999" y="0"/>
                </a:lnTo>
                <a:lnTo>
                  <a:pt x="3428999" y="949874"/>
                </a:lnTo>
                <a:lnTo>
                  <a:pt x="0" y="949874"/>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5715001" y="857250"/>
            <a:ext cx="3428999" cy="9498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24325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object 2"/>
          <p:cNvSpPr txBox="1"/>
          <p:nvPr/>
        </p:nvSpPr>
        <p:spPr>
          <a:xfrm>
            <a:off x="324400" y="762000"/>
            <a:ext cx="8521065" cy="430887"/>
          </a:xfrm>
          <a:prstGeom prst="rect">
            <a:avLst/>
          </a:prstGeom>
        </p:spPr>
        <p:txBody>
          <a:bodyPr vert="horz" wrap="square" lIns="0" tIns="0" rIns="0" bIns="0" rtlCol="0">
            <a:spAutoFit/>
          </a:bodyPr>
          <a:lstStyle/>
          <a:p>
            <a:pPr marL="85725" algn="ctr"/>
            <a:r>
              <a:rPr sz="2800" spc="70" dirty="0">
                <a:solidFill>
                  <a:srgbClr val="202729"/>
                </a:solidFill>
                <a:latin typeface="Times New Roman"/>
                <a:cs typeface="Times New Roman"/>
              </a:rPr>
              <a:t>Variables</a:t>
            </a:r>
            <a:r>
              <a:rPr sz="2800" spc="20" dirty="0">
                <a:solidFill>
                  <a:srgbClr val="202729"/>
                </a:solidFill>
                <a:latin typeface="Times New Roman"/>
                <a:cs typeface="Times New Roman"/>
              </a:rPr>
              <a:t> </a:t>
            </a:r>
            <a:r>
              <a:rPr sz="2800" spc="185" dirty="0">
                <a:solidFill>
                  <a:srgbClr val="202729"/>
                </a:solidFill>
                <a:latin typeface="Times New Roman"/>
                <a:cs typeface="Times New Roman"/>
              </a:rPr>
              <a:t>and</a:t>
            </a:r>
            <a:r>
              <a:rPr sz="2800" spc="20" dirty="0">
                <a:solidFill>
                  <a:srgbClr val="202729"/>
                </a:solidFill>
                <a:latin typeface="Times New Roman"/>
                <a:cs typeface="Times New Roman"/>
              </a:rPr>
              <a:t> </a:t>
            </a:r>
            <a:r>
              <a:rPr sz="2800" spc="105" dirty="0">
                <a:solidFill>
                  <a:srgbClr val="202729"/>
                </a:solidFill>
                <a:latin typeface="Times New Roman"/>
                <a:cs typeface="Times New Roman"/>
              </a:rPr>
              <a:t>Data</a:t>
            </a:r>
            <a:endParaRPr sz="2800">
              <a:latin typeface="Times New Roman"/>
              <a:cs typeface="Times New Roman"/>
            </a:endParaRPr>
          </a:p>
        </p:txBody>
      </p:sp>
      <p:sp useBgFill="1">
        <p:nvSpPr>
          <p:cNvPr id="3" name="object 3"/>
          <p:cNvSpPr/>
          <p:nvPr/>
        </p:nvSpPr>
        <p:spPr>
          <a:xfrm>
            <a:off x="311700" y="2009726"/>
            <a:ext cx="8521065" cy="3416935"/>
          </a:xfrm>
          <a:custGeom>
            <a:avLst/>
            <a:gdLst/>
            <a:ahLst/>
            <a:cxnLst/>
            <a:rect l="l" t="t" r="r" b="b"/>
            <a:pathLst>
              <a:path w="8521065" h="3416935">
                <a:moveTo>
                  <a:pt x="0" y="0"/>
                </a:moveTo>
                <a:lnTo>
                  <a:pt x="8520599" y="0"/>
                </a:lnTo>
                <a:lnTo>
                  <a:pt x="8520599" y="3416399"/>
                </a:lnTo>
                <a:lnTo>
                  <a:pt x="0" y="3416399"/>
                </a:lnTo>
                <a:lnTo>
                  <a:pt x="0" y="0"/>
                </a:lnTo>
                <a:close/>
              </a:path>
            </a:pathLst>
          </a:custGeom>
        </p:spPr>
        <p:txBody>
          <a:bodyPr wrap="square" lIns="0" tIns="0" rIns="0" bIns="0" rtlCol="0"/>
          <a:lstStyle/>
          <a:p>
            <a:endParaRPr/>
          </a:p>
        </p:txBody>
      </p:sp>
      <p:sp>
        <p:nvSpPr>
          <p:cNvPr id="4" name="object 4"/>
          <p:cNvSpPr txBox="1"/>
          <p:nvPr/>
        </p:nvSpPr>
        <p:spPr>
          <a:xfrm>
            <a:off x="311700" y="1752601"/>
            <a:ext cx="8369301" cy="4422557"/>
          </a:xfrm>
          <a:prstGeom prst="rect">
            <a:avLst/>
          </a:prstGeom>
        </p:spPr>
        <p:txBody>
          <a:bodyPr vert="horz" wrap="square" lIns="0" tIns="0" rIns="0" bIns="0" rtlCol="0">
            <a:spAutoFit/>
          </a:bodyPr>
          <a:lstStyle/>
          <a:p>
            <a:pPr marL="12700" marR="264795">
              <a:lnSpc>
                <a:spcPct val="114599"/>
              </a:lnSpc>
            </a:pPr>
            <a:r>
              <a:rPr sz="2000" spc="75" dirty="0">
                <a:latin typeface="Times New Roman"/>
                <a:cs typeface="Times New Roman"/>
              </a:rPr>
              <a:t>Strength</a:t>
            </a:r>
            <a:r>
              <a:rPr sz="2000" spc="10" dirty="0">
                <a:latin typeface="Times New Roman"/>
                <a:cs typeface="Times New Roman"/>
              </a:rPr>
              <a:t> </a:t>
            </a:r>
            <a:r>
              <a:rPr sz="2000" spc="15" dirty="0">
                <a:latin typeface="Times New Roman"/>
                <a:cs typeface="Times New Roman"/>
              </a:rPr>
              <a:t>of</a:t>
            </a:r>
            <a:r>
              <a:rPr sz="2000" spc="10" dirty="0">
                <a:latin typeface="Times New Roman"/>
                <a:cs typeface="Times New Roman"/>
              </a:rPr>
              <a:t> </a:t>
            </a:r>
            <a:r>
              <a:rPr sz="2000" spc="35" dirty="0">
                <a:latin typeface="Times New Roman"/>
                <a:cs typeface="Times New Roman"/>
              </a:rPr>
              <a:t>Community</a:t>
            </a:r>
            <a:r>
              <a:rPr sz="2000" spc="10" dirty="0">
                <a:latin typeface="Times New Roman"/>
                <a:cs typeface="Times New Roman"/>
              </a:rPr>
              <a:t> </a:t>
            </a:r>
            <a:r>
              <a:rPr sz="2000" spc="55" dirty="0">
                <a:latin typeface="Times New Roman"/>
                <a:cs typeface="Times New Roman"/>
              </a:rPr>
              <a:t>Psychology</a:t>
            </a:r>
            <a:r>
              <a:rPr sz="2000" spc="10" dirty="0">
                <a:latin typeface="Times New Roman"/>
                <a:cs typeface="Times New Roman"/>
              </a:rPr>
              <a:t> </a:t>
            </a:r>
            <a:r>
              <a:rPr sz="2000" spc="-60" dirty="0">
                <a:latin typeface="Times New Roman"/>
                <a:cs typeface="Times New Roman"/>
              </a:rPr>
              <a:t>(CP)</a:t>
            </a:r>
            <a:r>
              <a:rPr sz="2000" spc="10" dirty="0">
                <a:latin typeface="Times New Roman"/>
                <a:cs typeface="Times New Roman"/>
              </a:rPr>
              <a:t> </a:t>
            </a:r>
            <a:r>
              <a:rPr sz="2000" spc="120" dirty="0">
                <a:latin typeface="Times New Roman"/>
                <a:cs typeface="Times New Roman"/>
              </a:rPr>
              <a:t>and</a:t>
            </a:r>
            <a:r>
              <a:rPr sz="2000" spc="10" dirty="0">
                <a:latin typeface="Times New Roman"/>
                <a:cs typeface="Times New Roman"/>
              </a:rPr>
              <a:t> </a:t>
            </a:r>
            <a:r>
              <a:rPr sz="2000" spc="35" dirty="0">
                <a:latin typeface="Times New Roman"/>
                <a:cs typeface="Times New Roman"/>
              </a:rPr>
              <a:t>Community</a:t>
            </a:r>
            <a:r>
              <a:rPr sz="2000" spc="10" dirty="0">
                <a:latin typeface="Times New Roman"/>
                <a:cs typeface="Times New Roman"/>
              </a:rPr>
              <a:t> </a:t>
            </a:r>
            <a:r>
              <a:rPr sz="2000" spc="75" dirty="0">
                <a:latin typeface="Times New Roman"/>
                <a:cs typeface="Times New Roman"/>
              </a:rPr>
              <a:t>Development</a:t>
            </a:r>
            <a:r>
              <a:rPr sz="2000" spc="10" dirty="0">
                <a:latin typeface="Times New Roman"/>
                <a:cs typeface="Times New Roman"/>
              </a:rPr>
              <a:t> </a:t>
            </a:r>
            <a:r>
              <a:rPr sz="2000" spc="-85" dirty="0">
                <a:latin typeface="Times New Roman"/>
                <a:cs typeface="Times New Roman"/>
              </a:rPr>
              <a:t>(CD)</a:t>
            </a:r>
            <a:r>
              <a:rPr sz="2000" spc="10" dirty="0">
                <a:latin typeface="Times New Roman"/>
                <a:cs typeface="Times New Roman"/>
              </a:rPr>
              <a:t> </a:t>
            </a:r>
            <a:r>
              <a:rPr sz="2000" spc="-10" dirty="0">
                <a:latin typeface="Times New Roman"/>
                <a:cs typeface="Times New Roman"/>
              </a:rPr>
              <a:t>in</a:t>
            </a:r>
            <a:r>
              <a:rPr sz="2000" spc="10" dirty="0">
                <a:latin typeface="Times New Roman"/>
                <a:cs typeface="Times New Roman"/>
              </a:rPr>
              <a:t> </a:t>
            </a:r>
            <a:r>
              <a:rPr sz="2000" spc="-65" dirty="0">
                <a:latin typeface="Times New Roman"/>
                <a:cs typeface="Times New Roman"/>
              </a:rPr>
              <a:t>91</a:t>
            </a:r>
            <a:r>
              <a:rPr sz="2000" spc="-35" dirty="0">
                <a:latin typeface="Times New Roman"/>
                <a:cs typeface="Times New Roman"/>
              </a:rPr>
              <a:t> </a:t>
            </a:r>
            <a:r>
              <a:rPr sz="2000" spc="70" dirty="0">
                <a:latin typeface="Times New Roman"/>
                <a:cs typeface="Times New Roman"/>
              </a:rPr>
              <a:t>countries</a:t>
            </a:r>
            <a:endParaRPr sz="2000" dirty="0">
              <a:latin typeface="Times New Roman"/>
              <a:cs typeface="Times New Roman"/>
            </a:endParaRPr>
          </a:p>
          <a:p>
            <a:pPr marL="469900" indent="-352425">
              <a:spcBef>
                <a:spcPts val="1305"/>
              </a:spcBef>
              <a:buClr>
                <a:srgbClr val="616161"/>
              </a:buClr>
              <a:buFont typeface="Times New Roman"/>
              <a:buChar char="●"/>
              <a:tabLst>
                <a:tab pos="469900" algn="l"/>
              </a:tabLst>
            </a:pPr>
            <a:r>
              <a:rPr sz="2000" spc="35" dirty="0">
                <a:latin typeface="Times New Roman"/>
                <a:cs typeface="Times New Roman"/>
              </a:rPr>
              <a:t>Part</a:t>
            </a:r>
            <a:r>
              <a:rPr sz="2000" spc="10" dirty="0">
                <a:latin typeface="Times New Roman"/>
                <a:cs typeface="Times New Roman"/>
              </a:rPr>
              <a:t> of </a:t>
            </a:r>
            <a:r>
              <a:rPr sz="2000" spc="110" dirty="0">
                <a:latin typeface="Times New Roman"/>
                <a:cs typeface="Times New Roman"/>
              </a:rPr>
              <a:t>a</a:t>
            </a:r>
            <a:r>
              <a:rPr sz="2000" spc="10" dirty="0">
                <a:latin typeface="Times New Roman"/>
                <a:cs typeface="Times New Roman"/>
              </a:rPr>
              <a:t> </a:t>
            </a:r>
            <a:r>
              <a:rPr sz="2000" spc="45" dirty="0">
                <a:latin typeface="Times New Roman"/>
                <a:cs typeface="Times New Roman"/>
              </a:rPr>
              <a:t>larger</a:t>
            </a:r>
            <a:r>
              <a:rPr sz="2000" spc="10" dirty="0">
                <a:latin typeface="Times New Roman"/>
                <a:cs typeface="Times New Roman"/>
              </a:rPr>
              <a:t> </a:t>
            </a:r>
            <a:r>
              <a:rPr sz="2000" spc="50" dirty="0">
                <a:latin typeface="Times New Roman"/>
                <a:cs typeface="Times New Roman"/>
              </a:rPr>
              <a:t>project</a:t>
            </a:r>
            <a:r>
              <a:rPr sz="2000" spc="10" dirty="0">
                <a:latin typeface="Times New Roman"/>
                <a:cs typeface="Times New Roman"/>
              </a:rPr>
              <a:t> </a:t>
            </a:r>
            <a:r>
              <a:rPr sz="2000" spc="40" dirty="0">
                <a:latin typeface="Times New Roman"/>
                <a:cs typeface="Times New Roman"/>
              </a:rPr>
              <a:t>tracking</a:t>
            </a:r>
            <a:r>
              <a:rPr sz="2000" spc="10" dirty="0">
                <a:latin typeface="Times New Roman"/>
                <a:cs typeface="Times New Roman"/>
              </a:rPr>
              <a:t> </a:t>
            </a:r>
            <a:r>
              <a:rPr sz="2000" spc="85" dirty="0">
                <a:latin typeface="Times New Roman"/>
                <a:cs typeface="Times New Roman"/>
              </a:rPr>
              <a:t>the</a:t>
            </a:r>
            <a:r>
              <a:rPr sz="2000" spc="10" dirty="0">
                <a:latin typeface="Times New Roman"/>
                <a:cs typeface="Times New Roman"/>
              </a:rPr>
              <a:t> </a:t>
            </a:r>
            <a:r>
              <a:rPr sz="2000" spc="40" dirty="0">
                <a:latin typeface="Times New Roman"/>
                <a:cs typeface="Times New Roman"/>
              </a:rPr>
              <a:t>global</a:t>
            </a:r>
            <a:r>
              <a:rPr sz="2000" spc="10" dirty="0">
                <a:latin typeface="Times New Roman"/>
                <a:cs typeface="Times New Roman"/>
              </a:rPr>
              <a:t> </a:t>
            </a:r>
            <a:r>
              <a:rPr sz="2000" spc="70" dirty="0">
                <a:latin typeface="Times New Roman"/>
                <a:cs typeface="Times New Roman"/>
              </a:rPr>
              <a:t>development</a:t>
            </a:r>
            <a:r>
              <a:rPr sz="2000" spc="10" dirty="0">
                <a:latin typeface="Times New Roman"/>
                <a:cs typeface="Times New Roman"/>
              </a:rPr>
              <a:t> of </a:t>
            </a:r>
            <a:r>
              <a:rPr lang="en-US" sz="2000" spc="-60" dirty="0">
                <a:latin typeface="Times New Roman"/>
                <a:cs typeface="Times New Roman"/>
              </a:rPr>
              <a:t>applied community </a:t>
            </a:r>
            <a:r>
              <a:rPr lang="en-US" sz="2000" spc="-60" dirty="0" smtClean="0">
                <a:latin typeface="Times New Roman"/>
                <a:cs typeface="Times New Roman"/>
              </a:rPr>
              <a:t>studies</a:t>
            </a:r>
            <a:endParaRPr sz="2000" dirty="0">
              <a:latin typeface="Times New Roman"/>
              <a:cs typeface="Times New Roman"/>
            </a:endParaRPr>
          </a:p>
          <a:p>
            <a:pPr marL="469900" marR="931544" indent="-352425">
              <a:lnSpc>
                <a:spcPct val="116100"/>
              </a:lnSpc>
              <a:buClr>
                <a:srgbClr val="616161"/>
              </a:buClr>
              <a:buFont typeface="Times New Roman"/>
              <a:buChar char="●"/>
              <a:tabLst>
                <a:tab pos="469900" algn="l"/>
              </a:tabLst>
            </a:pPr>
            <a:r>
              <a:rPr sz="2000" spc="10" dirty="0">
                <a:latin typeface="Times New Roman"/>
                <a:cs typeface="Times New Roman"/>
              </a:rPr>
              <a:t>10-point </a:t>
            </a:r>
            <a:r>
              <a:rPr sz="2000" spc="35" dirty="0">
                <a:latin typeface="Times New Roman"/>
                <a:cs typeface="Times New Roman"/>
              </a:rPr>
              <a:t>rating</a:t>
            </a:r>
            <a:r>
              <a:rPr sz="2000" spc="10" dirty="0">
                <a:latin typeface="Times New Roman"/>
                <a:cs typeface="Times New Roman"/>
              </a:rPr>
              <a:t> </a:t>
            </a:r>
            <a:r>
              <a:rPr sz="2000" spc="70" dirty="0">
                <a:latin typeface="Times New Roman"/>
                <a:cs typeface="Times New Roman"/>
              </a:rPr>
              <a:t>scale</a:t>
            </a:r>
            <a:r>
              <a:rPr sz="2000" spc="10" dirty="0">
                <a:latin typeface="Times New Roman"/>
                <a:cs typeface="Times New Roman"/>
              </a:rPr>
              <a:t> </a:t>
            </a:r>
            <a:r>
              <a:rPr sz="2000" spc="110" dirty="0">
                <a:latin typeface="Times New Roman"/>
                <a:cs typeface="Times New Roman"/>
              </a:rPr>
              <a:t>based</a:t>
            </a:r>
            <a:r>
              <a:rPr sz="2000" spc="10" dirty="0">
                <a:latin typeface="Times New Roman"/>
                <a:cs typeface="Times New Roman"/>
              </a:rPr>
              <a:t> </a:t>
            </a:r>
            <a:r>
              <a:rPr sz="2000" spc="25" dirty="0">
                <a:latin typeface="Times New Roman"/>
                <a:cs typeface="Times New Roman"/>
              </a:rPr>
              <a:t>on:</a:t>
            </a:r>
            <a:r>
              <a:rPr sz="2000" spc="10" dirty="0">
                <a:latin typeface="Times New Roman"/>
                <a:cs typeface="Times New Roman"/>
              </a:rPr>
              <a:t> </a:t>
            </a:r>
            <a:r>
              <a:rPr sz="2000" spc="50" dirty="0">
                <a:latin typeface="Times New Roman"/>
                <a:cs typeface="Times New Roman"/>
              </a:rPr>
              <a:t>professional</a:t>
            </a:r>
            <a:r>
              <a:rPr sz="2000" spc="10" dirty="0">
                <a:latin typeface="Times New Roman"/>
                <a:cs typeface="Times New Roman"/>
              </a:rPr>
              <a:t> </a:t>
            </a:r>
            <a:r>
              <a:rPr sz="2000" spc="55" dirty="0">
                <a:latin typeface="Times New Roman"/>
                <a:cs typeface="Times New Roman"/>
              </a:rPr>
              <a:t>org./conference;</a:t>
            </a:r>
            <a:r>
              <a:rPr sz="2000" spc="10" dirty="0">
                <a:latin typeface="Times New Roman"/>
                <a:cs typeface="Times New Roman"/>
              </a:rPr>
              <a:t> </a:t>
            </a:r>
            <a:r>
              <a:rPr sz="2000" spc="-35" dirty="0">
                <a:latin typeface="Times New Roman"/>
                <a:cs typeface="Times New Roman"/>
              </a:rPr>
              <a:t>UG</a:t>
            </a:r>
            <a:r>
              <a:rPr sz="2000" spc="10" dirty="0">
                <a:latin typeface="Times New Roman"/>
                <a:cs typeface="Times New Roman"/>
              </a:rPr>
              <a:t> </a:t>
            </a:r>
            <a:r>
              <a:rPr sz="2000" spc="65" dirty="0">
                <a:latin typeface="Times New Roman"/>
                <a:cs typeface="Times New Roman"/>
              </a:rPr>
              <a:t>courses/programs;</a:t>
            </a:r>
            <a:r>
              <a:rPr sz="2000" spc="10" dirty="0">
                <a:latin typeface="Times New Roman"/>
                <a:cs typeface="Times New Roman"/>
              </a:rPr>
              <a:t> </a:t>
            </a:r>
            <a:r>
              <a:rPr sz="2000" spc="70" dirty="0">
                <a:latin typeface="Times New Roman"/>
                <a:cs typeface="Times New Roman"/>
              </a:rPr>
              <a:t>grad</a:t>
            </a:r>
            <a:r>
              <a:rPr sz="2000" spc="40" dirty="0">
                <a:latin typeface="Times New Roman"/>
                <a:cs typeface="Times New Roman"/>
              </a:rPr>
              <a:t> </a:t>
            </a:r>
            <a:r>
              <a:rPr sz="2000" spc="65" dirty="0">
                <a:latin typeface="Times New Roman"/>
                <a:cs typeface="Times New Roman"/>
              </a:rPr>
              <a:t>courses/programs;</a:t>
            </a:r>
            <a:r>
              <a:rPr sz="2000" spc="10" dirty="0">
                <a:latin typeface="Times New Roman"/>
                <a:cs typeface="Times New Roman"/>
              </a:rPr>
              <a:t> </a:t>
            </a:r>
            <a:r>
              <a:rPr sz="2000" spc="40" dirty="0">
                <a:latin typeface="Times New Roman"/>
                <a:cs typeface="Times New Roman"/>
              </a:rPr>
              <a:t>publications</a:t>
            </a:r>
            <a:endParaRPr sz="2000" dirty="0">
              <a:latin typeface="Times New Roman"/>
              <a:cs typeface="Times New Roman"/>
            </a:endParaRPr>
          </a:p>
          <a:p>
            <a:pPr>
              <a:spcBef>
                <a:spcPts val="46"/>
              </a:spcBef>
              <a:buClr>
                <a:srgbClr val="616161"/>
              </a:buClr>
              <a:buFont typeface="Times New Roman"/>
              <a:buChar char="●"/>
            </a:pPr>
            <a:endParaRPr sz="2000" dirty="0">
              <a:latin typeface="Times New Roman"/>
              <a:cs typeface="Times New Roman"/>
            </a:endParaRPr>
          </a:p>
          <a:p>
            <a:pPr marL="12700"/>
            <a:r>
              <a:rPr sz="2000" spc="35" dirty="0">
                <a:latin typeface="Times New Roman"/>
                <a:cs typeface="Times New Roman"/>
              </a:rPr>
              <a:t>Social</a:t>
            </a:r>
            <a:r>
              <a:rPr sz="2000" spc="10" dirty="0">
                <a:latin typeface="Times New Roman"/>
                <a:cs typeface="Times New Roman"/>
              </a:rPr>
              <a:t> activism: </a:t>
            </a:r>
            <a:r>
              <a:rPr sz="2000" spc="30" dirty="0">
                <a:latin typeface="Times New Roman"/>
                <a:cs typeface="Times New Roman"/>
              </a:rPr>
              <a:t>Global</a:t>
            </a:r>
            <a:r>
              <a:rPr sz="2000" spc="10" dirty="0">
                <a:latin typeface="Times New Roman"/>
                <a:cs typeface="Times New Roman"/>
              </a:rPr>
              <a:t> </a:t>
            </a:r>
            <a:r>
              <a:rPr sz="2000" spc="40" dirty="0">
                <a:latin typeface="Times New Roman"/>
                <a:cs typeface="Times New Roman"/>
              </a:rPr>
              <a:t>Nonviolent</a:t>
            </a:r>
            <a:r>
              <a:rPr sz="2000" spc="10" dirty="0">
                <a:latin typeface="Times New Roman"/>
                <a:cs typeface="Times New Roman"/>
              </a:rPr>
              <a:t> </a:t>
            </a:r>
            <a:r>
              <a:rPr sz="2000" spc="15" dirty="0">
                <a:latin typeface="Times New Roman"/>
                <a:cs typeface="Times New Roman"/>
              </a:rPr>
              <a:t>Action</a:t>
            </a:r>
            <a:r>
              <a:rPr sz="2000" spc="10" dirty="0">
                <a:latin typeface="Times New Roman"/>
                <a:cs typeface="Times New Roman"/>
              </a:rPr>
              <a:t> </a:t>
            </a:r>
            <a:r>
              <a:rPr sz="2000" spc="105" dirty="0">
                <a:latin typeface="Times New Roman"/>
                <a:cs typeface="Times New Roman"/>
              </a:rPr>
              <a:t>Database</a:t>
            </a:r>
            <a:endParaRPr sz="2000" dirty="0">
              <a:latin typeface="Times New Roman"/>
              <a:cs typeface="Times New Roman"/>
            </a:endParaRPr>
          </a:p>
          <a:p>
            <a:pPr>
              <a:spcBef>
                <a:spcPts val="8"/>
              </a:spcBef>
            </a:pPr>
            <a:endParaRPr sz="2000" dirty="0">
              <a:latin typeface="Times New Roman"/>
              <a:cs typeface="Times New Roman"/>
            </a:endParaRPr>
          </a:p>
          <a:p>
            <a:pPr marL="469900" indent="-352425">
              <a:buClr>
                <a:srgbClr val="616161"/>
              </a:buClr>
              <a:buFont typeface="Times New Roman"/>
              <a:buChar char="●"/>
              <a:tabLst>
                <a:tab pos="469900" algn="l"/>
              </a:tabLst>
            </a:pPr>
            <a:r>
              <a:rPr sz="2000" spc="65" dirty="0">
                <a:latin typeface="Times New Roman"/>
                <a:cs typeface="Times New Roman"/>
              </a:rPr>
              <a:t>Frequency </a:t>
            </a:r>
            <a:r>
              <a:rPr sz="2000" spc="20" dirty="0">
                <a:latin typeface="Times New Roman"/>
                <a:cs typeface="Times New Roman"/>
              </a:rPr>
              <a:t> </a:t>
            </a:r>
            <a:r>
              <a:rPr sz="2000" spc="-25" dirty="0">
                <a:latin typeface="Times New Roman"/>
                <a:cs typeface="Times New Roman"/>
              </a:rPr>
              <a:t>x</a:t>
            </a:r>
            <a:r>
              <a:rPr sz="2000" dirty="0">
                <a:latin typeface="Times New Roman"/>
                <a:cs typeface="Times New Roman"/>
              </a:rPr>
              <a:t> </a:t>
            </a:r>
            <a:r>
              <a:rPr sz="2000" spc="20" dirty="0">
                <a:latin typeface="Times New Roman"/>
                <a:cs typeface="Times New Roman"/>
              </a:rPr>
              <a:t> </a:t>
            </a:r>
            <a:r>
              <a:rPr sz="2000" spc="95" dirty="0">
                <a:latin typeface="Times New Roman"/>
                <a:cs typeface="Times New Roman"/>
              </a:rPr>
              <a:t>success</a:t>
            </a:r>
            <a:r>
              <a:rPr sz="2000" spc="10" dirty="0">
                <a:latin typeface="Times New Roman"/>
                <a:cs typeface="Times New Roman"/>
              </a:rPr>
              <a:t> </a:t>
            </a:r>
            <a:r>
              <a:rPr sz="2000" spc="80" dirty="0">
                <a:latin typeface="Times New Roman"/>
                <a:cs typeface="Times New Roman"/>
              </a:rPr>
              <a:t>on</a:t>
            </a:r>
            <a:r>
              <a:rPr sz="2000" spc="10" dirty="0">
                <a:latin typeface="Times New Roman"/>
                <a:cs typeface="Times New Roman"/>
              </a:rPr>
              <a:t> </a:t>
            </a:r>
            <a:r>
              <a:rPr sz="2000" dirty="0">
                <a:latin typeface="Times New Roman"/>
                <a:cs typeface="Times New Roman"/>
              </a:rPr>
              <a:t>10-pt</a:t>
            </a:r>
            <a:r>
              <a:rPr sz="2000" spc="10" dirty="0">
                <a:latin typeface="Times New Roman"/>
                <a:cs typeface="Times New Roman"/>
              </a:rPr>
              <a:t> </a:t>
            </a:r>
            <a:r>
              <a:rPr sz="2000" spc="70" dirty="0">
                <a:latin typeface="Times New Roman"/>
                <a:cs typeface="Times New Roman"/>
              </a:rPr>
              <a:t>scale</a:t>
            </a:r>
            <a:endParaRPr sz="2000" dirty="0">
              <a:latin typeface="Times New Roman"/>
              <a:cs typeface="Times New Roman"/>
            </a:endParaRPr>
          </a:p>
          <a:p>
            <a:pPr>
              <a:spcBef>
                <a:spcPts val="18"/>
              </a:spcBef>
            </a:pPr>
            <a:endParaRPr sz="2000" dirty="0">
              <a:latin typeface="Times New Roman"/>
              <a:cs typeface="Times New Roman"/>
            </a:endParaRPr>
          </a:p>
          <a:p>
            <a:pPr marL="12700" marR="5080">
              <a:lnSpc>
                <a:spcPct val="114599"/>
              </a:lnSpc>
            </a:pPr>
            <a:r>
              <a:rPr sz="2000" spc="60" dirty="0">
                <a:latin typeface="Times New Roman"/>
                <a:cs typeface="Times New Roman"/>
              </a:rPr>
              <a:t>Others:</a:t>
            </a:r>
            <a:r>
              <a:rPr sz="2000" spc="10" dirty="0">
                <a:latin typeface="Times New Roman"/>
                <a:cs typeface="Times New Roman"/>
              </a:rPr>
              <a:t> </a:t>
            </a:r>
            <a:r>
              <a:rPr sz="2000" spc="-60" dirty="0">
                <a:latin typeface="Times New Roman"/>
                <a:cs typeface="Times New Roman"/>
              </a:rPr>
              <a:t>Civil</a:t>
            </a:r>
            <a:r>
              <a:rPr sz="2000" spc="10" dirty="0">
                <a:latin typeface="Times New Roman"/>
                <a:cs typeface="Times New Roman"/>
              </a:rPr>
              <a:t> </a:t>
            </a:r>
            <a:r>
              <a:rPr sz="2000" spc="35" dirty="0">
                <a:latin typeface="Times New Roman"/>
                <a:cs typeface="Times New Roman"/>
              </a:rPr>
              <a:t>Liberties</a:t>
            </a:r>
            <a:r>
              <a:rPr sz="2000" spc="10" dirty="0">
                <a:latin typeface="Times New Roman"/>
                <a:cs typeface="Times New Roman"/>
              </a:rPr>
              <a:t> </a:t>
            </a:r>
            <a:r>
              <a:rPr sz="2000" spc="-15" dirty="0">
                <a:latin typeface="Times New Roman"/>
                <a:cs typeface="Times New Roman"/>
              </a:rPr>
              <a:t>(7-pt.</a:t>
            </a:r>
            <a:r>
              <a:rPr sz="2000" spc="10" dirty="0">
                <a:latin typeface="Times New Roman"/>
                <a:cs typeface="Times New Roman"/>
              </a:rPr>
              <a:t> </a:t>
            </a:r>
            <a:r>
              <a:rPr sz="2000" spc="75" dirty="0">
                <a:latin typeface="Times New Roman"/>
                <a:cs typeface="Times New Roman"/>
              </a:rPr>
              <a:t>Scale</a:t>
            </a:r>
            <a:r>
              <a:rPr sz="2000" spc="10" dirty="0">
                <a:latin typeface="Times New Roman"/>
                <a:cs typeface="Times New Roman"/>
              </a:rPr>
              <a:t> </a:t>
            </a:r>
            <a:r>
              <a:rPr sz="2000" spc="15" dirty="0">
                <a:latin typeface="Times New Roman"/>
                <a:cs typeface="Times New Roman"/>
              </a:rPr>
              <a:t>from</a:t>
            </a:r>
            <a:r>
              <a:rPr sz="2000" spc="10" dirty="0">
                <a:latin typeface="Times New Roman"/>
                <a:cs typeface="Times New Roman"/>
              </a:rPr>
              <a:t> </a:t>
            </a:r>
            <a:r>
              <a:rPr sz="2000" spc="100" dirty="0">
                <a:latin typeface="Times New Roman"/>
                <a:cs typeface="Times New Roman"/>
              </a:rPr>
              <a:t>Freedom</a:t>
            </a:r>
            <a:r>
              <a:rPr sz="2000" spc="10" dirty="0">
                <a:latin typeface="Times New Roman"/>
                <a:cs typeface="Times New Roman"/>
              </a:rPr>
              <a:t> </a:t>
            </a:r>
            <a:r>
              <a:rPr sz="2000" spc="80" dirty="0">
                <a:latin typeface="Times New Roman"/>
                <a:cs typeface="Times New Roman"/>
              </a:rPr>
              <a:t>House,</a:t>
            </a:r>
            <a:r>
              <a:rPr sz="2000" spc="10" dirty="0">
                <a:latin typeface="Times New Roman"/>
                <a:cs typeface="Times New Roman"/>
              </a:rPr>
              <a:t> </a:t>
            </a:r>
            <a:r>
              <a:rPr sz="2000" dirty="0">
                <a:latin typeface="Times New Roman"/>
                <a:cs typeface="Times New Roman"/>
              </a:rPr>
              <a:t>2015),</a:t>
            </a:r>
            <a:r>
              <a:rPr sz="2000" spc="10" dirty="0">
                <a:latin typeface="Times New Roman"/>
                <a:cs typeface="Times New Roman"/>
              </a:rPr>
              <a:t> </a:t>
            </a:r>
            <a:r>
              <a:rPr sz="2000" spc="50" dirty="0">
                <a:latin typeface="Times New Roman"/>
                <a:cs typeface="Times New Roman"/>
              </a:rPr>
              <a:t>Population</a:t>
            </a:r>
            <a:r>
              <a:rPr sz="2000" spc="10" dirty="0">
                <a:latin typeface="Times New Roman"/>
                <a:cs typeface="Times New Roman"/>
              </a:rPr>
              <a:t> </a:t>
            </a:r>
            <a:r>
              <a:rPr sz="2000" spc="50" dirty="0">
                <a:latin typeface="Times New Roman"/>
                <a:cs typeface="Times New Roman"/>
              </a:rPr>
              <a:t>Size</a:t>
            </a:r>
            <a:r>
              <a:rPr sz="2000" spc="10" dirty="0">
                <a:latin typeface="Times New Roman"/>
                <a:cs typeface="Times New Roman"/>
              </a:rPr>
              <a:t> </a:t>
            </a:r>
            <a:r>
              <a:rPr sz="2000" spc="-114" dirty="0">
                <a:latin typeface="Times New Roman"/>
                <a:cs typeface="Times New Roman"/>
              </a:rPr>
              <a:t>(CIA</a:t>
            </a:r>
            <a:r>
              <a:rPr sz="2000" spc="-55" dirty="0">
                <a:latin typeface="Times New Roman"/>
                <a:cs typeface="Times New Roman"/>
              </a:rPr>
              <a:t> </a:t>
            </a:r>
            <a:r>
              <a:rPr sz="2000" spc="5" dirty="0">
                <a:latin typeface="Times New Roman"/>
                <a:cs typeface="Times New Roman"/>
              </a:rPr>
              <a:t>World</a:t>
            </a:r>
            <a:r>
              <a:rPr sz="2000" spc="10" dirty="0">
                <a:latin typeface="Times New Roman"/>
                <a:cs typeface="Times New Roman"/>
              </a:rPr>
              <a:t> </a:t>
            </a:r>
            <a:r>
              <a:rPr sz="2000" spc="60" dirty="0">
                <a:latin typeface="Times New Roman"/>
                <a:cs typeface="Times New Roman"/>
              </a:rPr>
              <a:t>Factbook,</a:t>
            </a:r>
            <a:r>
              <a:rPr sz="2000" spc="10" dirty="0">
                <a:latin typeface="Times New Roman"/>
                <a:cs typeface="Times New Roman"/>
              </a:rPr>
              <a:t> </a:t>
            </a:r>
            <a:r>
              <a:rPr sz="2000" dirty="0">
                <a:latin typeface="Times New Roman"/>
                <a:cs typeface="Times New Roman"/>
              </a:rPr>
              <a:t>2015),</a:t>
            </a:r>
            <a:r>
              <a:rPr sz="2000" spc="10" dirty="0">
                <a:latin typeface="Times New Roman"/>
                <a:cs typeface="Times New Roman"/>
              </a:rPr>
              <a:t> </a:t>
            </a:r>
            <a:r>
              <a:rPr sz="2000" spc="-40" dirty="0">
                <a:latin typeface="Times New Roman"/>
                <a:cs typeface="Times New Roman"/>
              </a:rPr>
              <a:t>UN</a:t>
            </a:r>
            <a:r>
              <a:rPr sz="2000" spc="10" dirty="0">
                <a:latin typeface="Times New Roman"/>
                <a:cs typeface="Times New Roman"/>
              </a:rPr>
              <a:t> </a:t>
            </a:r>
            <a:r>
              <a:rPr sz="2000" spc="-25" dirty="0">
                <a:latin typeface="Times New Roman"/>
                <a:cs typeface="Times New Roman"/>
              </a:rPr>
              <a:t>(2013)</a:t>
            </a:r>
            <a:r>
              <a:rPr sz="2000" spc="10" dirty="0">
                <a:latin typeface="Times New Roman"/>
                <a:cs typeface="Times New Roman"/>
              </a:rPr>
              <a:t> </a:t>
            </a:r>
            <a:r>
              <a:rPr sz="2000" spc="60" dirty="0">
                <a:latin typeface="Times New Roman"/>
                <a:cs typeface="Times New Roman"/>
              </a:rPr>
              <a:t>Human</a:t>
            </a:r>
            <a:r>
              <a:rPr sz="2000" spc="10" dirty="0">
                <a:latin typeface="Times New Roman"/>
                <a:cs typeface="Times New Roman"/>
              </a:rPr>
              <a:t> </a:t>
            </a:r>
            <a:r>
              <a:rPr sz="2000" spc="75" dirty="0">
                <a:latin typeface="Times New Roman"/>
                <a:cs typeface="Times New Roman"/>
              </a:rPr>
              <a:t>Development</a:t>
            </a:r>
            <a:r>
              <a:rPr sz="2000" spc="10" dirty="0">
                <a:latin typeface="Times New Roman"/>
                <a:cs typeface="Times New Roman"/>
              </a:rPr>
              <a:t> </a:t>
            </a:r>
            <a:r>
              <a:rPr sz="2000" spc="45" dirty="0">
                <a:latin typeface="Times New Roman"/>
                <a:cs typeface="Times New Roman"/>
              </a:rPr>
              <a:t>Index</a:t>
            </a:r>
            <a:endParaRPr sz="2000" dirty="0">
              <a:latin typeface="Times New Roman"/>
              <a:cs typeface="Times New Roman"/>
            </a:endParaRPr>
          </a:p>
        </p:txBody>
      </p:sp>
    </p:spTree>
    <p:extLst>
      <p:ext uri="{BB962C8B-B14F-4D97-AF65-F5344CB8AC3E}">
        <p14:creationId xmlns:p14="http://schemas.microsoft.com/office/powerpoint/2010/main" val="39759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685800" y="393716"/>
            <a:ext cx="7924800" cy="1206484"/>
          </a:xfrm>
          <a:prstGeom prst="rect">
            <a:avLst/>
          </a:prstGeom>
        </p:spPr>
        <p:txBody>
          <a:bodyPr vert="horz" wrap="square" lIns="0" tIns="0" rIns="0" bIns="0" rtlCol="0">
            <a:spAutoFit/>
          </a:bodyPr>
          <a:lstStyle/>
          <a:p>
            <a:pPr marL="19050" marR="5080" indent="-6985">
              <a:lnSpc>
                <a:spcPct val="98000"/>
              </a:lnSpc>
            </a:pPr>
            <a:r>
              <a:rPr lang="en-US" sz="2000" spc="30" dirty="0">
                <a:solidFill>
                  <a:srgbClr val="131116"/>
                </a:solidFill>
                <a:latin typeface="Times New Roman"/>
                <a:cs typeface="Times New Roman"/>
              </a:rPr>
              <a:t>Table</a:t>
            </a:r>
            <a:r>
              <a:rPr lang="en-US" sz="2000" spc="170" dirty="0">
                <a:solidFill>
                  <a:srgbClr val="131116"/>
                </a:solidFill>
                <a:latin typeface="Times New Roman"/>
                <a:cs typeface="Times New Roman"/>
              </a:rPr>
              <a:t> </a:t>
            </a:r>
            <a:r>
              <a:rPr lang="en-US" sz="2000" spc="95" dirty="0" smtClean="0">
                <a:solidFill>
                  <a:srgbClr val="131116"/>
                </a:solidFill>
                <a:latin typeface="Times New Roman"/>
                <a:cs typeface="Times New Roman"/>
              </a:rPr>
              <a:t>1</a:t>
            </a:r>
            <a:r>
              <a:rPr lang="en-US" sz="2000" i="1" spc="5" dirty="0" smtClean="0">
                <a:solidFill>
                  <a:srgbClr val="131116"/>
                </a:solidFill>
                <a:latin typeface="Times New Roman"/>
                <a:cs typeface="Times New Roman"/>
              </a:rPr>
              <a:t>. </a:t>
            </a:r>
            <a:r>
              <a:rPr sz="2000" i="1" spc="5" dirty="0" smtClean="0">
                <a:solidFill>
                  <a:srgbClr val="131116"/>
                </a:solidFill>
                <a:latin typeface="Times New Roman"/>
                <a:cs typeface="Times New Roman"/>
              </a:rPr>
              <a:t>Descriptive</a:t>
            </a:r>
            <a:r>
              <a:rPr sz="2000" i="1" spc="135" dirty="0" smtClean="0">
                <a:solidFill>
                  <a:srgbClr val="131116"/>
                </a:solidFill>
                <a:latin typeface="Times New Roman"/>
                <a:cs typeface="Times New Roman"/>
              </a:rPr>
              <a:t> </a:t>
            </a:r>
            <a:r>
              <a:rPr sz="2000" i="1" spc="5" dirty="0" smtClean="0">
                <a:solidFill>
                  <a:srgbClr val="131116"/>
                </a:solidFill>
                <a:latin typeface="Times New Roman"/>
                <a:cs typeface="Times New Roman"/>
              </a:rPr>
              <a:t>Statisti</a:t>
            </a:r>
            <a:r>
              <a:rPr sz="2000" i="1" spc="35" dirty="0" smtClean="0">
                <a:solidFill>
                  <a:srgbClr val="131116"/>
                </a:solidFill>
                <a:latin typeface="Times New Roman"/>
                <a:cs typeface="Times New Roman"/>
              </a:rPr>
              <a:t>cs:</a:t>
            </a:r>
            <a:r>
              <a:rPr sz="2000" i="1" spc="-11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Estimated</a:t>
            </a:r>
            <a:r>
              <a:rPr sz="2000" i="1" dirty="0" smtClean="0">
                <a:solidFill>
                  <a:srgbClr val="131116"/>
                </a:solidFill>
                <a:latin typeface="Times New Roman"/>
                <a:cs typeface="Times New Roman"/>
              </a:rPr>
              <a:t> </a:t>
            </a:r>
            <a:r>
              <a:rPr sz="2000" i="1" spc="-175"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Strength</a:t>
            </a:r>
            <a:r>
              <a:rPr sz="2000" i="1" spc="7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of</a:t>
            </a:r>
            <a:r>
              <a:rPr sz="2000" i="1" spc="-3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Formalized</a:t>
            </a:r>
            <a:r>
              <a:rPr sz="2000" i="1" dirty="0" smtClean="0">
                <a:solidFill>
                  <a:srgbClr val="131116"/>
                </a:solidFill>
                <a:latin typeface="Times New Roman"/>
                <a:cs typeface="Times New Roman"/>
              </a:rPr>
              <a:t> </a:t>
            </a:r>
            <a:r>
              <a:rPr sz="2000" i="1" spc="-100" dirty="0" smtClean="0">
                <a:solidFill>
                  <a:srgbClr val="131116"/>
                </a:solidFill>
                <a:latin typeface="Times New Roman"/>
                <a:cs typeface="Times New Roman"/>
              </a:rPr>
              <a:t> </a:t>
            </a:r>
            <a:r>
              <a:rPr sz="2000" i="1" spc="5" dirty="0" smtClean="0">
                <a:solidFill>
                  <a:srgbClr val="131116"/>
                </a:solidFill>
                <a:latin typeface="Times New Roman"/>
                <a:cs typeface="Times New Roman"/>
              </a:rPr>
              <a:t>Community</a:t>
            </a:r>
            <a:r>
              <a:rPr sz="2000" i="1" spc="-30" dirty="0" smtClean="0">
                <a:solidFill>
                  <a:srgbClr val="131116"/>
                </a:solidFill>
                <a:latin typeface="Times New Roman"/>
                <a:cs typeface="Times New Roman"/>
              </a:rPr>
              <a:t> </a:t>
            </a:r>
            <a:r>
              <a:rPr sz="2000" i="1" dirty="0" smtClean="0">
                <a:solidFill>
                  <a:srgbClr val="131116"/>
                </a:solidFill>
                <a:latin typeface="Times New Roman"/>
                <a:cs typeface="Times New Roman"/>
              </a:rPr>
              <a:t>Psychology </a:t>
            </a:r>
            <a:r>
              <a:rPr sz="2000" i="1" spc="-110" dirty="0" smtClean="0">
                <a:solidFill>
                  <a:srgbClr val="131116"/>
                </a:solidFill>
                <a:latin typeface="Times New Roman"/>
                <a:cs typeface="Times New Roman"/>
              </a:rPr>
              <a:t> </a:t>
            </a:r>
            <a:r>
              <a:rPr sz="2000" i="1" spc="5" dirty="0" smtClean="0">
                <a:solidFill>
                  <a:srgbClr val="131116"/>
                </a:solidFill>
                <a:latin typeface="Times New Roman"/>
                <a:cs typeface="Times New Roman"/>
              </a:rPr>
              <a:t>(CP)</a:t>
            </a:r>
            <a:r>
              <a:rPr sz="2000" i="1" spc="-9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and</a:t>
            </a:r>
            <a:r>
              <a:rPr sz="2000" i="1" spc="5" dirty="0" smtClean="0">
                <a:solidFill>
                  <a:srgbClr val="131116"/>
                </a:solidFill>
                <a:latin typeface="Times New Roman"/>
                <a:cs typeface="Times New Roman"/>
              </a:rPr>
              <a:t> Community</a:t>
            </a:r>
            <a:r>
              <a:rPr sz="2000" i="1" spc="-3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Development</a:t>
            </a:r>
            <a:r>
              <a:rPr sz="2000" i="1" dirty="0" smtClean="0">
                <a:solidFill>
                  <a:srgbClr val="131116"/>
                </a:solidFill>
                <a:latin typeface="Times New Roman"/>
                <a:cs typeface="Times New Roman"/>
              </a:rPr>
              <a:t> </a:t>
            </a:r>
            <a:r>
              <a:rPr sz="2000" i="1" spc="-50" dirty="0" smtClean="0">
                <a:solidFill>
                  <a:srgbClr val="131116"/>
                </a:solidFill>
                <a:latin typeface="Times New Roman"/>
                <a:cs typeface="Times New Roman"/>
              </a:rPr>
              <a:t> </a:t>
            </a:r>
            <a:r>
              <a:rPr sz="2000" i="1" spc="5" dirty="0" smtClean="0">
                <a:solidFill>
                  <a:srgbClr val="131116"/>
                </a:solidFill>
                <a:latin typeface="Times New Roman"/>
                <a:cs typeface="Times New Roman"/>
              </a:rPr>
              <a:t>(</a:t>
            </a:r>
            <a:r>
              <a:rPr sz="2000" i="1" spc="10" dirty="0" smtClean="0">
                <a:solidFill>
                  <a:srgbClr val="131116"/>
                </a:solidFill>
                <a:latin typeface="Times New Roman"/>
                <a:cs typeface="Times New Roman"/>
              </a:rPr>
              <a:t>CD</a:t>
            </a:r>
            <a:r>
              <a:rPr sz="2000" i="1" spc="5" dirty="0" smtClean="0">
                <a:solidFill>
                  <a:srgbClr val="131116"/>
                </a:solidFill>
                <a:latin typeface="Times New Roman"/>
                <a:cs typeface="Times New Roman"/>
              </a:rPr>
              <a:t>),</a:t>
            </a:r>
            <a:r>
              <a:rPr sz="2000" i="1" spc="-145" dirty="0" smtClean="0">
                <a:solidFill>
                  <a:srgbClr val="131116"/>
                </a:solidFill>
                <a:latin typeface="Times New Roman"/>
                <a:cs typeface="Times New Roman"/>
              </a:rPr>
              <a:t> </a:t>
            </a:r>
            <a:r>
              <a:rPr sz="2000" i="1" spc="30" dirty="0" smtClean="0">
                <a:solidFill>
                  <a:srgbClr val="131116"/>
                </a:solidFill>
                <a:latin typeface="Times New Roman"/>
                <a:cs typeface="Times New Roman"/>
              </a:rPr>
              <a:t>Non</a:t>
            </a:r>
            <a:r>
              <a:rPr sz="2000" i="1" spc="65" dirty="0" smtClean="0">
                <a:solidFill>
                  <a:srgbClr val="131116"/>
                </a:solidFill>
                <a:latin typeface="Times New Roman"/>
                <a:cs typeface="Times New Roman"/>
              </a:rPr>
              <a:t>v</a:t>
            </a:r>
            <a:r>
              <a:rPr sz="2000" i="1" spc="10" dirty="0" smtClean="0">
                <a:solidFill>
                  <a:srgbClr val="131116"/>
                </a:solidFill>
                <a:latin typeface="Times New Roman"/>
                <a:cs typeface="Times New Roman"/>
              </a:rPr>
              <a:t>iolent</a:t>
            </a:r>
            <a:r>
              <a:rPr sz="2000" i="1" spc="-8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Action</a:t>
            </a:r>
            <a:r>
              <a:rPr sz="2000" i="1" spc="120" dirty="0" smtClean="0">
                <a:solidFill>
                  <a:srgbClr val="131116"/>
                </a:solidFill>
                <a:latin typeface="Times New Roman"/>
                <a:cs typeface="Times New Roman"/>
              </a:rPr>
              <a:t> </a:t>
            </a:r>
            <a:r>
              <a:rPr sz="2000" i="1" spc="5" dirty="0" smtClean="0">
                <a:solidFill>
                  <a:srgbClr val="131116"/>
                </a:solidFill>
                <a:latin typeface="Times New Roman"/>
                <a:cs typeface="Times New Roman"/>
              </a:rPr>
              <a:t>Measures,</a:t>
            </a:r>
            <a:r>
              <a:rPr sz="2000" i="1" dirty="0" smtClean="0">
                <a:solidFill>
                  <a:srgbClr val="131116"/>
                </a:solidFill>
                <a:latin typeface="Times New Roman"/>
                <a:cs typeface="Times New Roman"/>
              </a:rPr>
              <a:t> </a:t>
            </a:r>
            <a:r>
              <a:rPr sz="2000" i="1" spc="-180"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Civil</a:t>
            </a:r>
            <a:r>
              <a:rPr sz="2000" i="1" spc="-114" dirty="0" smtClean="0">
                <a:solidFill>
                  <a:srgbClr val="131116"/>
                </a:solidFill>
                <a:latin typeface="Times New Roman"/>
                <a:cs typeface="Times New Roman"/>
              </a:rPr>
              <a:t> </a:t>
            </a:r>
            <a:r>
              <a:rPr sz="2000" i="1" spc="30" dirty="0" smtClean="0">
                <a:solidFill>
                  <a:srgbClr val="131116"/>
                </a:solidFill>
                <a:latin typeface="Times New Roman"/>
                <a:cs typeface="Times New Roman"/>
              </a:rPr>
              <a:t>L</a:t>
            </a:r>
            <a:r>
              <a:rPr sz="2000" i="1" spc="25" dirty="0" smtClean="0">
                <a:solidFill>
                  <a:srgbClr val="131116"/>
                </a:solidFill>
                <a:latin typeface="Times New Roman"/>
                <a:cs typeface="Times New Roman"/>
              </a:rPr>
              <a:t>i</a:t>
            </a:r>
            <a:r>
              <a:rPr sz="2000" i="1" spc="15" dirty="0" smtClean="0">
                <a:solidFill>
                  <a:srgbClr val="131116"/>
                </a:solidFill>
                <a:latin typeface="Times New Roman"/>
                <a:cs typeface="Times New Roman"/>
              </a:rPr>
              <a:t>berties,</a:t>
            </a:r>
            <a:r>
              <a:rPr sz="2000" i="1" spc="-40" dirty="0" smtClean="0">
                <a:solidFill>
                  <a:srgbClr val="131116"/>
                </a:solidFill>
                <a:latin typeface="Times New Roman"/>
                <a:cs typeface="Times New Roman"/>
              </a:rPr>
              <a:t> </a:t>
            </a:r>
            <a:r>
              <a:rPr sz="2000" i="1" spc="-20" dirty="0" smtClean="0">
                <a:solidFill>
                  <a:srgbClr val="131116"/>
                </a:solidFill>
                <a:latin typeface="Times New Roman"/>
                <a:cs typeface="Times New Roman"/>
              </a:rPr>
              <a:t>HDL</a:t>
            </a:r>
            <a:r>
              <a:rPr sz="2000" i="1" spc="155" dirty="0" smtClean="0">
                <a:solidFill>
                  <a:srgbClr val="131116"/>
                </a:solidFill>
                <a:latin typeface="Times New Roman"/>
                <a:cs typeface="Times New Roman"/>
              </a:rPr>
              <a:t> </a:t>
            </a:r>
            <a:r>
              <a:rPr sz="2000" i="1" spc="10" dirty="0" smtClean="0">
                <a:solidFill>
                  <a:srgbClr val="131116"/>
                </a:solidFill>
                <a:latin typeface="Times New Roman"/>
                <a:cs typeface="Times New Roman"/>
              </a:rPr>
              <a:t>and</a:t>
            </a:r>
            <a:r>
              <a:rPr sz="2000" i="1" spc="5" dirty="0" smtClean="0">
                <a:solidFill>
                  <a:srgbClr val="131116"/>
                </a:solidFill>
                <a:latin typeface="Times New Roman"/>
                <a:cs typeface="Times New Roman"/>
              </a:rPr>
              <a:t> </a:t>
            </a:r>
            <a:r>
              <a:rPr sz="2000" i="1" u="sng" dirty="0" smtClean="0">
                <a:solidFill>
                  <a:srgbClr val="131116"/>
                </a:solidFill>
                <a:latin typeface="Times New Roman"/>
                <a:cs typeface="Times New Roman"/>
              </a:rPr>
              <a:t>P</a:t>
            </a:r>
            <a:r>
              <a:rPr sz="2000" i="1" dirty="0" smtClean="0">
                <a:solidFill>
                  <a:srgbClr val="131116"/>
                </a:solidFill>
                <a:latin typeface="Times New Roman"/>
                <a:cs typeface="Times New Roman"/>
              </a:rPr>
              <a:t>opulation</a:t>
            </a:r>
            <a:r>
              <a:rPr sz="2000" i="1" spc="120" dirty="0" smtClean="0">
                <a:solidFill>
                  <a:srgbClr val="131116"/>
                </a:solidFill>
                <a:latin typeface="Times New Roman"/>
                <a:cs typeface="Times New Roman"/>
              </a:rPr>
              <a:t> </a:t>
            </a:r>
            <a:r>
              <a:rPr sz="2000" i="1" spc="5" dirty="0" smtClean="0">
                <a:solidFill>
                  <a:srgbClr val="131116"/>
                </a:solidFill>
                <a:latin typeface="Times New Roman"/>
                <a:cs typeface="Times New Roman"/>
              </a:rPr>
              <a:t>Size</a:t>
            </a:r>
            <a:r>
              <a:rPr sz="2000" i="1" spc="80" dirty="0" smtClean="0">
                <a:solidFill>
                  <a:srgbClr val="131116"/>
                </a:solidFill>
                <a:latin typeface="Times New Roman"/>
                <a:cs typeface="Times New Roman"/>
              </a:rPr>
              <a:t> </a:t>
            </a:r>
            <a:r>
              <a:rPr sz="2000" i="1" spc="15" dirty="0" smtClean="0">
                <a:solidFill>
                  <a:srgbClr val="131116"/>
                </a:solidFill>
                <a:latin typeface="Times New Roman"/>
                <a:cs typeface="Times New Roman"/>
              </a:rPr>
              <a:t>in</a:t>
            </a:r>
            <a:r>
              <a:rPr sz="2000" i="1" spc="-45" dirty="0" smtClean="0">
                <a:solidFill>
                  <a:srgbClr val="131116"/>
                </a:solidFill>
                <a:latin typeface="Times New Roman"/>
                <a:cs typeface="Times New Roman"/>
              </a:rPr>
              <a:t> </a:t>
            </a:r>
            <a:r>
              <a:rPr sz="2000" i="1" spc="35" dirty="0" smtClean="0">
                <a:solidFill>
                  <a:srgbClr val="131116"/>
                </a:solidFill>
                <a:latin typeface="Times New Roman"/>
                <a:cs typeface="Times New Roman"/>
              </a:rPr>
              <a:t>97 </a:t>
            </a:r>
            <a:r>
              <a:rPr sz="2000" i="1" spc="5" dirty="0" smtClean="0">
                <a:solidFill>
                  <a:srgbClr val="131116"/>
                </a:solidFill>
                <a:latin typeface="Times New Roman"/>
                <a:cs typeface="Times New Roman"/>
              </a:rPr>
              <a:t>Countries</a:t>
            </a:r>
            <a:endParaRPr sz="2000" dirty="0">
              <a:latin typeface="Times New Roman"/>
              <a:cs typeface="Times New Roman"/>
            </a:endParaRPr>
          </a:p>
        </p:txBody>
      </p:sp>
      <p:sp>
        <p:nvSpPr>
          <p:cNvPr id="7" name="object 7"/>
          <p:cNvSpPr txBox="1"/>
          <p:nvPr/>
        </p:nvSpPr>
        <p:spPr>
          <a:xfrm>
            <a:off x="1138766" y="3721306"/>
            <a:ext cx="1753870" cy="727122"/>
          </a:xfrm>
          <a:prstGeom prst="rect">
            <a:avLst/>
          </a:prstGeom>
        </p:spPr>
        <p:txBody>
          <a:bodyPr vert="horz" wrap="square" lIns="0" tIns="0" rIns="0" bIns="0" rtlCol="0">
            <a:spAutoFit/>
          </a:bodyPr>
          <a:lstStyle/>
          <a:p>
            <a:pPr marL="12700" marR="5080" indent="114935">
              <a:lnSpc>
                <a:spcPct val="95400"/>
              </a:lnSpc>
            </a:pPr>
            <a:r>
              <a:rPr sz="1400" spc="25" dirty="0">
                <a:solidFill>
                  <a:srgbClr val="131116"/>
                </a:solidFill>
                <a:latin typeface="Times New Roman"/>
                <a:cs typeface="Times New Roman"/>
              </a:rPr>
              <a:t>cases</a:t>
            </a:r>
            <a:r>
              <a:rPr sz="1400" spc="95" dirty="0">
                <a:solidFill>
                  <a:srgbClr val="131116"/>
                </a:solidFill>
                <a:latin typeface="Times New Roman"/>
                <a:cs typeface="Times New Roman"/>
              </a:rPr>
              <a:t> </a:t>
            </a:r>
            <a:r>
              <a:rPr sz="2100" spc="-125" dirty="0">
                <a:solidFill>
                  <a:srgbClr val="131116"/>
                </a:solidFill>
                <a:latin typeface="Arial"/>
                <a:cs typeface="Arial"/>
              </a:rPr>
              <a:t>*</a:t>
            </a:r>
            <a:r>
              <a:rPr sz="2100" spc="-265" dirty="0">
                <a:solidFill>
                  <a:srgbClr val="131116"/>
                </a:solidFill>
                <a:latin typeface="Arial"/>
                <a:cs typeface="Arial"/>
              </a:rPr>
              <a:t> </a:t>
            </a:r>
            <a:r>
              <a:rPr sz="1400" spc="20" dirty="0">
                <a:solidFill>
                  <a:srgbClr val="131116"/>
                </a:solidFill>
                <a:latin typeface="Times New Roman"/>
                <a:cs typeface="Times New Roman"/>
              </a:rPr>
              <a:t>mean</a:t>
            </a:r>
            <a:r>
              <a:rPr sz="1400" spc="125" dirty="0">
                <a:solidFill>
                  <a:srgbClr val="131116"/>
                </a:solidFill>
                <a:latin typeface="Times New Roman"/>
                <a:cs typeface="Times New Roman"/>
              </a:rPr>
              <a:t> </a:t>
            </a:r>
            <a:r>
              <a:rPr sz="1400" spc="35" dirty="0">
                <a:solidFill>
                  <a:srgbClr val="131116"/>
                </a:solidFill>
                <a:latin typeface="Times New Roman"/>
                <a:cs typeface="Times New Roman"/>
              </a:rPr>
              <a:t>success</a:t>
            </a:r>
            <a:r>
              <a:rPr sz="1400" spc="20" dirty="0">
                <a:solidFill>
                  <a:srgbClr val="131116"/>
                </a:solidFill>
                <a:latin typeface="Times New Roman"/>
                <a:cs typeface="Times New Roman"/>
              </a:rPr>
              <a:t> </a:t>
            </a:r>
            <a:r>
              <a:rPr sz="1400" spc="25" dirty="0">
                <a:solidFill>
                  <a:srgbClr val="131116"/>
                </a:solidFill>
                <a:latin typeface="Times New Roman"/>
                <a:cs typeface="Times New Roman"/>
              </a:rPr>
              <a:t>Adjusted</a:t>
            </a:r>
            <a:r>
              <a:rPr sz="1400" spc="105" dirty="0">
                <a:solidFill>
                  <a:srgbClr val="131116"/>
                </a:solidFill>
                <a:latin typeface="Times New Roman"/>
                <a:cs typeface="Times New Roman"/>
              </a:rPr>
              <a:t> </a:t>
            </a:r>
            <a:r>
              <a:rPr sz="1400" spc="20" dirty="0">
                <a:solidFill>
                  <a:srgbClr val="131116"/>
                </a:solidFill>
                <a:latin typeface="Times New Roman"/>
                <a:cs typeface="Times New Roman"/>
              </a:rPr>
              <a:t>cumulative</a:t>
            </a:r>
            <a:endParaRPr sz="1400">
              <a:latin typeface="Times New Roman"/>
              <a:cs typeface="Times New Roman"/>
            </a:endParaRPr>
          </a:p>
          <a:p>
            <a:pPr marL="127635">
              <a:spcBef>
                <a:spcPts val="25"/>
              </a:spcBef>
            </a:pPr>
            <a:r>
              <a:rPr sz="1400" spc="25" dirty="0">
                <a:solidFill>
                  <a:srgbClr val="131116"/>
                </a:solidFill>
                <a:latin typeface="Times New Roman"/>
                <a:cs typeface="Times New Roman"/>
              </a:rPr>
              <a:t>strength</a:t>
            </a:r>
            <a:endParaRPr sz="1400">
              <a:latin typeface="Times New Roman"/>
              <a:cs typeface="Times New Roman"/>
            </a:endParaRPr>
          </a:p>
        </p:txBody>
      </p:sp>
      <p:sp>
        <p:nvSpPr>
          <p:cNvPr id="8" name="object 8"/>
          <p:cNvSpPr txBox="1"/>
          <p:nvPr/>
        </p:nvSpPr>
        <p:spPr>
          <a:xfrm>
            <a:off x="3875192" y="4010914"/>
            <a:ext cx="219710" cy="215444"/>
          </a:xfrm>
          <a:prstGeom prst="rect">
            <a:avLst/>
          </a:prstGeom>
        </p:spPr>
        <p:txBody>
          <a:bodyPr vert="horz" wrap="square" lIns="0" tIns="0" rIns="0" bIns="0" rtlCol="0">
            <a:spAutoFit/>
          </a:bodyPr>
          <a:lstStyle/>
          <a:p>
            <a:pPr marL="12700"/>
            <a:r>
              <a:rPr sz="1400" spc="60" dirty="0">
                <a:solidFill>
                  <a:srgbClr val="131116"/>
                </a:solidFill>
                <a:latin typeface="Times New Roman"/>
                <a:cs typeface="Times New Roman"/>
              </a:rPr>
              <a:t>95</a:t>
            </a:r>
            <a:endParaRPr sz="1400">
              <a:latin typeface="Times New Roman"/>
              <a:cs typeface="Times New Roman"/>
            </a:endParaRPr>
          </a:p>
        </p:txBody>
      </p:sp>
      <p:sp>
        <p:nvSpPr>
          <p:cNvPr id="9" name="object 9"/>
          <p:cNvSpPr txBox="1"/>
          <p:nvPr/>
        </p:nvSpPr>
        <p:spPr>
          <a:xfrm>
            <a:off x="4803140" y="4004147"/>
            <a:ext cx="749300" cy="215444"/>
          </a:xfrm>
          <a:prstGeom prst="rect">
            <a:avLst/>
          </a:prstGeom>
        </p:spPr>
        <p:txBody>
          <a:bodyPr vert="horz" wrap="square" lIns="0" tIns="0" rIns="0" bIns="0" rtlCol="0">
            <a:spAutoFit/>
          </a:bodyPr>
          <a:lstStyle/>
          <a:p>
            <a:pPr marL="12700"/>
            <a:r>
              <a:rPr sz="1400" spc="75" dirty="0">
                <a:solidFill>
                  <a:srgbClr val="131116"/>
                </a:solidFill>
                <a:latin typeface="Times New Roman"/>
                <a:cs typeface="Times New Roman"/>
              </a:rPr>
              <a:t>0</a:t>
            </a:r>
            <a:r>
              <a:rPr sz="1400" spc="-15" dirty="0">
                <a:solidFill>
                  <a:srgbClr val="131116"/>
                </a:solidFill>
                <a:latin typeface="Times New Roman"/>
                <a:cs typeface="Times New Roman"/>
              </a:rPr>
              <a:t>.</a:t>
            </a:r>
            <a:r>
              <a:rPr sz="1400" spc="35" dirty="0">
                <a:solidFill>
                  <a:srgbClr val="131116"/>
                </a:solidFill>
                <a:latin typeface="Times New Roman"/>
                <a:cs typeface="Times New Roman"/>
              </a:rPr>
              <a:t>69-7.82</a:t>
            </a:r>
            <a:endParaRPr sz="1400">
              <a:latin typeface="Times New Roman"/>
              <a:cs typeface="Times New Roman"/>
            </a:endParaRPr>
          </a:p>
        </p:txBody>
      </p:sp>
      <p:sp>
        <p:nvSpPr>
          <p:cNvPr id="10" name="object 10"/>
          <p:cNvSpPr txBox="1"/>
          <p:nvPr/>
        </p:nvSpPr>
        <p:spPr>
          <a:xfrm>
            <a:off x="6259408" y="4010914"/>
            <a:ext cx="358775" cy="215444"/>
          </a:xfrm>
          <a:prstGeom prst="rect">
            <a:avLst/>
          </a:prstGeom>
        </p:spPr>
        <p:txBody>
          <a:bodyPr vert="horz" wrap="square" lIns="0" tIns="0" rIns="0" bIns="0" rtlCol="0">
            <a:spAutoFit/>
          </a:bodyPr>
          <a:lstStyle/>
          <a:p>
            <a:pPr marL="12700"/>
            <a:r>
              <a:rPr sz="1400" spc="40" dirty="0">
                <a:solidFill>
                  <a:srgbClr val="131116"/>
                </a:solidFill>
                <a:latin typeface="Times New Roman"/>
                <a:cs typeface="Times New Roman"/>
              </a:rPr>
              <a:t>3.40</a:t>
            </a:r>
            <a:endParaRPr sz="1400">
              <a:latin typeface="Times New Roman"/>
              <a:cs typeface="Times New Roman"/>
            </a:endParaRPr>
          </a:p>
        </p:txBody>
      </p:sp>
      <p:sp>
        <p:nvSpPr>
          <p:cNvPr id="11" name="object 11"/>
          <p:cNvSpPr txBox="1"/>
          <p:nvPr/>
        </p:nvSpPr>
        <p:spPr>
          <a:xfrm>
            <a:off x="7539567" y="4010914"/>
            <a:ext cx="351155" cy="215444"/>
          </a:xfrm>
          <a:prstGeom prst="rect">
            <a:avLst/>
          </a:prstGeom>
        </p:spPr>
        <p:txBody>
          <a:bodyPr vert="horz" wrap="square" lIns="0" tIns="0" rIns="0" bIns="0" rtlCol="0">
            <a:spAutoFit/>
          </a:bodyPr>
          <a:lstStyle/>
          <a:p>
            <a:pPr marL="12700"/>
            <a:r>
              <a:rPr sz="1400" spc="55" dirty="0">
                <a:solidFill>
                  <a:srgbClr val="131116"/>
                </a:solidFill>
                <a:latin typeface="Times New Roman"/>
                <a:cs typeface="Times New Roman"/>
              </a:rPr>
              <a:t>1.</a:t>
            </a:r>
            <a:r>
              <a:rPr sz="1400" spc="-55" dirty="0">
                <a:solidFill>
                  <a:srgbClr val="131116"/>
                </a:solidFill>
                <a:latin typeface="Times New Roman"/>
                <a:cs typeface="Times New Roman"/>
              </a:rPr>
              <a:t>1</a:t>
            </a:r>
            <a:r>
              <a:rPr sz="1400" spc="45" dirty="0">
                <a:solidFill>
                  <a:srgbClr val="131116"/>
                </a:solidFill>
                <a:latin typeface="Times New Roman"/>
                <a:cs typeface="Times New Roman"/>
              </a:rPr>
              <a:t>5</a:t>
            </a:r>
            <a:endParaRPr sz="1400">
              <a:latin typeface="Times New Roman"/>
              <a:cs typeface="Times New Roman"/>
            </a:endParaRPr>
          </a:p>
        </p:txBody>
      </p:sp>
      <p:sp>
        <p:nvSpPr>
          <p:cNvPr id="12" name="object 12"/>
          <p:cNvSpPr txBox="1"/>
          <p:nvPr/>
        </p:nvSpPr>
        <p:spPr>
          <a:xfrm>
            <a:off x="1579033" y="5320546"/>
            <a:ext cx="3250565" cy="200055"/>
          </a:xfrm>
          <a:prstGeom prst="rect">
            <a:avLst/>
          </a:prstGeom>
        </p:spPr>
        <p:txBody>
          <a:bodyPr vert="horz" wrap="square" lIns="0" tIns="0" rIns="0" bIns="0" rtlCol="0">
            <a:spAutoFit/>
          </a:bodyPr>
          <a:lstStyle/>
          <a:p>
            <a:pPr marL="12700"/>
            <a:r>
              <a:rPr sz="1300" spc="15" dirty="0">
                <a:solidFill>
                  <a:srgbClr val="131116"/>
                </a:solidFill>
                <a:latin typeface="Times New Roman"/>
                <a:cs typeface="Times New Roman"/>
              </a:rPr>
              <a:t>of</a:t>
            </a:r>
            <a:r>
              <a:rPr sz="1300" spc="-5" dirty="0">
                <a:solidFill>
                  <a:srgbClr val="131116"/>
                </a:solidFill>
                <a:latin typeface="Times New Roman"/>
                <a:cs typeface="Times New Roman"/>
              </a:rPr>
              <a:t> </a:t>
            </a:r>
            <a:r>
              <a:rPr sz="1300" spc="10" dirty="0">
                <a:solidFill>
                  <a:srgbClr val="131116"/>
                </a:solidFill>
                <a:latin typeface="Times New Roman"/>
                <a:cs typeface="Times New Roman"/>
              </a:rPr>
              <a:t>countries</a:t>
            </a:r>
            <a:r>
              <a:rPr sz="1300" spc="105" dirty="0">
                <a:solidFill>
                  <a:srgbClr val="131116"/>
                </a:solidFill>
                <a:latin typeface="Times New Roman"/>
                <a:cs typeface="Times New Roman"/>
              </a:rPr>
              <a:t> </a:t>
            </a:r>
            <a:r>
              <a:rPr sz="1300" spc="15" dirty="0">
                <a:solidFill>
                  <a:srgbClr val="131116"/>
                </a:solidFill>
                <a:latin typeface="Times New Roman"/>
                <a:cs typeface="Times New Roman"/>
              </a:rPr>
              <a:t>for</a:t>
            </a:r>
            <a:r>
              <a:rPr sz="1300" spc="30" dirty="0">
                <a:solidFill>
                  <a:srgbClr val="131116"/>
                </a:solidFill>
                <a:latin typeface="Times New Roman"/>
                <a:cs typeface="Times New Roman"/>
              </a:rPr>
              <a:t> </a:t>
            </a:r>
            <a:r>
              <a:rPr sz="1300" spc="10" dirty="0">
                <a:solidFill>
                  <a:srgbClr val="131116"/>
                </a:solidFill>
                <a:latin typeface="Times New Roman"/>
                <a:cs typeface="Times New Roman"/>
              </a:rPr>
              <a:t>which</a:t>
            </a:r>
            <a:r>
              <a:rPr sz="1300" spc="85" dirty="0">
                <a:solidFill>
                  <a:srgbClr val="131116"/>
                </a:solidFill>
                <a:latin typeface="Times New Roman"/>
                <a:cs typeface="Times New Roman"/>
              </a:rPr>
              <a:t> </a:t>
            </a:r>
            <a:r>
              <a:rPr sz="1300" spc="10" dirty="0">
                <a:solidFill>
                  <a:srgbClr val="131116"/>
                </a:solidFill>
                <a:latin typeface="Times New Roman"/>
                <a:cs typeface="Times New Roman"/>
              </a:rPr>
              <a:t>there</a:t>
            </a:r>
            <a:r>
              <a:rPr sz="1300" spc="95" dirty="0">
                <a:solidFill>
                  <a:srgbClr val="131116"/>
                </a:solidFill>
                <a:latin typeface="Times New Roman"/>
                <a:cs typeface="Times New Roman"/>
              </a:rPr>
              <a:t> </a:t>
            </a:r>
            <a:r>
              <a:rPr sz="1300" spc="20" dirty="0">
                <a:solidFill>
                  <a:srgbClr val="131116"/>
                </a:solidFill>
                <a:latin typeface="Times New Roman"/>
                <a:cs typeface="Times New Roman"/>
              </a:rPr>
              <a:t>was</a:t>
            </a:r>
            <a:r>
              <a:rPr sz="1300" spc="80" dirty="0">
                <a:solidFill>
                  <a:srgbClr val="131116"/>
                </a:solidFill>
                <a:latin typeface="Times New Roman"/>
                <a:cs typeface="Times New Roman"/>
              </a:rPr>
              <a:t> </a:t>
            </a:r>
            <a:r>
              <a:rPr sz="1300" spc="10" dirty="0">
                <a:solidFill>
                  <a:srgbClr val="131116"/>
                </a:solidFill>
                <a:latin typeface="Times New Roman"/>
                <a:cs typeface="Times New Roman"/>
              </a:rPr>
              <a:t>available</a:t>
            </a:r>
            <a:r>
              <a:rPr sz="1300" spc="130" dirty="0">
                <a:solidFill>
                  <a:srgbClr val="131116"/>
                </a:solidFill>
                <a:latin typeface="Times New Roman"/>
                <a:cs typeface="Times New Roman"/>
              </a:rPr>
              <a:t> </a:t>
            </a:r>
            <a:r>
              <a:rPr sz="1300" spc="-15" dirty="0">
                <a:solidFill>
                  <a:srgbClr val="131116"/>
                </a:solidFill>
                <a:latin typeface="Times New Roman"/>
                <a:cs typeface="Times New Roman"/>
              </a:rPr>
              <a:t>data</a:t>
            </a:r>
            <a:endParaRPr sz="1300">
              <a:latin typeface="Times New Roman"/>
              <a:cs typeface="Times New Roman"/>
            </a:endParaRPr>
          </a:p>
        </p:txBody>
      </p:sp>
      <p:graphicFrame>
        <p:nvGraphicFramePr>
          <p:cNvPr id="3" name="object 3"/>
          <p:cNvGraphicFramePr>
            <a:graphicFrameLocks noGrp="1"/>
          </p:cNvGraphicFramePr>
          <p:nvPr>
            <p:extLst>
              <p:ext uri="{D42A27DB-BD31-4B8C-83A1-F6EECF244321}">
                <p14:modId xmlns:p14="http://schemas.microsoft.com/office/powerpoint/2010/main" val="241637186"/>
              </p:ext>
            </p:extLst>
          </p:nvPr>
        </p:nvGraphicFramePr>
        <p:xfrm>
          <a:off x="785706" y="2251415"/>
          <a:ext cx="7538718" cy="1582409"/>
        </p:xfrm>
        <a:graphic>
          <a:graphicData uri="http://schemas.openxmlformats.org/drawingml/2006/table">
            <a:tbl>
              <a:tblPr firstRow="1" bandRow="1">
                <a:tableStyleId>{2D5ABB26-0587-4C30-8999-92F81FD0307C}</a:tableStyleId>
              </a:tblPr>
              <a:tblGrid>
                <a:gridCol w="2718783"/>
                <a:gridCol w="989192"/>
                <a:gridCol w="1343639"/>
                <a:gridCol w="1210850"/>
                <a:gridCol w="1276254"/>
              </a:tblGrid>
              <a:tr h="230103">
                <a:tc>
                  <a:txBody>
                    <a:bodyPr/>
                    <a:lstStyle/>
                    <a:p>
                      <a:pPr marR="90805" algn="ctr">
                        <a:lnSpc>
                          <a:spcPct val="100000"/>
                        </a:lnSpc>
                      </a:pPr>
                      <a:r>
                        <a:rPr sz="1400" dirty="0">
                          <a:solidFill>
                            <a:srgbClr val="131116"/>
                          </a:solidFill>
                          <a:latin typeface="Times New Roman"/>
                          <a:cs typeface="Times New Roman"/>
                        </a:rPr>
                        <a:t>Measure</a:t>
                      </a:r>
                      <a:endParaRPr sz="1400">
                        <a:latin typeface="Times New Roman"/>
                        <a:cs typeface="Times New Roman"/>
                      </a:endParaRPr>
                    </a:p>
                  </a:txBody>
                  <a:tcPr marL="0" marR="0" marT="0" marB="0">
                    <a:lnT w="13546">
                      <a:solidFill>
                        <a:srgbClr val="000000"/>
                      </a:solidFill>
                      <a:prstDash val="solid"/>
                    </a:lnT>
                    <a:lnB w="13546">
                      <a:solidFill>
                        <a:srgbClr val="000000"/>
                      </a:solidFill>
                      <a:prstDash val="solid"/>
                    </a:lnB>
                  </a:tcPr>
                </a:tc>
                <a:tc>
                  <a:txBody>
                    <a:bodyPr/>
                    <a:lstStyle/>
                    <a:p>
                      <a:endParaRPr sz="1400">
                        <a:latin typeface="Times New Roman"/>
                        <a:cs typeface="Times New Roman"/>
                      </a:endParaRPr>
                    </a:p>
                  </a:txBody>
                  <a:tcPr marL="0" marR="0" marT="0" marB="0">
                    <a:lnT w="13546">
                      <a:solidFill>
                        <a:srgbClr val="000000"/>
                      </a:solidFill>
                      <a:prstDash val="solid"/>
                    </a:lnT>
                    <a:lnB w="13546">
                      <a:solidFill>
                        <a:srgbClr val="000000"/>
                      </a:solidFill>
                      <a:prstDash val="solid"/>
                    </a:lnB>
                  </a:tcPr>
                </a:tc>
                <a:tc>
                  <a:txBody>
                    <a:bodyPr/>
                    <a:lstStyle/>
                    <a:p>
                      <a:pPr marL="436880">
                        <a:lnSpc>
                          <a:spcPct val="100000"/>
                        </a:lnSpc>
                      </a:pPr>
                      <a:r>
                        <a:rPr sz="1400" dirty="0">
                          <a:solidFill>
                            <a:srgbClr val="131116"/>
                          </a:solidFill>
                          <a:latin typeface="Times New Roman"/>
                          <a:cs typeface="Times New Roman"/>
                        </a:rPr>
                        <a:t>Range</a:t>
                      </a:r>
                      <a:endParaRPr sz="1400">
                        <a:latin typeface="Times New Roman"/>
                        <a:cs typeface="Times New Roman"/>
                      </a:endParaRPr>
                    </a:p>
                  </a:txBody>
                  <a:tcPr marL="0" marR="0" marT="0" marB="0">
                    <a:lnT w="13546">
                      <a:solidFill>
                        <a:srgbClr val="000000"/>
                      </a:solidFill>
                      <a:prstDash val="solid"/>
                    </a:lnT>
                    <a:lnB w="13546">
                      <a:solidFill>
                        <a:srgbClr val="000000"/>
                      </a:solidFill>
                      <a:prstDash val="solid"/>
                    </a:lnB>
                  </a:tcPr>
                </a:tc>
                <a:tc>
                  <a:txBody>
                    <a:bodyPr/>
                    <a:lstStyle/>
                    <a:p>
                      <a:pPr marL="380365">
                        <a:lnSpc>
                          <a:spcPct val="100000"/>
                        </a:lnSpc>
                      </a:pPr>
                      <a:r>
                        <a:rPr sz="1400" dirty="0">
                          <a:solidFill>
                            <a:srgbClr val="131116"/>
                          </a:solidFill>
                          <a:latin typeface="Times New Roman"/>
                          <a:cs typeface="Times New Roman"/>
                        </a:rPr>
                        <a:t>Mean</a:t>
                      </a:r>
                      <a:endParaRPr sz="1400">
                        <a:latin typeface="Times New Roman"/>
                        <a:cs typeface="Times New Roman"/>
                      </a:endParaRPr>
                    </a:p>
                  </a:txBody>
                  <a:tcPr marL="0" marR="0" marT="0" marB="0">
                    <a:lnT w="13546">
                      <a:solidFill>
                        <a:srgbClr val="000000"/>
                      </a:solidFill>
                      <a:prstDash val="solid"/>
                    </a:lnT>
                    <a:lnB w="13546">
                      <a:solidFill>
                        <a:srgbClr val="000000"/>
                      </a:solidFill>
                      <a:prstDash val="solid"/>
                    </a:lnB>
                  </a:tcPr>
                </a:tc>
                <a:tc>
                  <a:txBody>
                    <a:bodyPr/>
                    <a:lstStyle/>
                    <a:p>
                      <a:pPr marL="44450" algn="ctr">
                        <a:lnSpc>
                          <a:spcPct val="100000"/>
                        </a:lnSpc>
                      </a:pPr>
                      <a:r>
                        <a:rPr sz="1400" dirty="0">
                          <a:solidFill>
                            <a:srgbClr val="131116"/>
                          </a:solidFill>
                          <a:latin typeface="Times New Roman"/>
                          <a:cs typeface="Times New Roman"/>
                        </a:rPr>
                        <a:t>SD</a:t>
                      </a:r>
                      <a:endParaRPr sz="1400">
                        <a:latin typeface="Times New Roman"/>
                        <a:cs typeface="Times New Roman"/>
                      </a:endParaRPr>
                    </a:p>
                  </a:txBody>
                  <a:tcPr marL="0" marR="0" marT="0" marB="0">
                    <a:lnT w="13546">
                      <a:solidFill>
                        <a:srgbClr val="000000"/>
                      </a:solidFill>
                      <a:prstDash val="solid"/>
                    </a:lnT>
                    <a:lnB w="13546">
                      <a:solidFill>
                        <a:srgbClr val="000000"/>
                      </a:solidFill>
                      <a:prstDash val="solid"/>
                    </a:lnB>
                  </a:tcPr>
                </a:tc>
              </a:tr>
              <a:tr h="216534">
                <a:tc>
                  <a:txBody>
                    <a:bodyPr/>
                    <a:lstStyle/>
                    <a:p>
                      <a:pPr marL="87630">
                        <a:lnSpc>
                          <a:spcPct val="100000"/>
                        </a:lnSpc>
                      </a:pPr>
                      <a:r>
                        <a:rPr sz="1400" dirty="0">
                          <a:solidFill>
                            <a:srgbClr val="131116"/>
                          </a:solidFill>
                          <a:latin typeface="Times New Roman"/>
                          <a:cs typeface="Times New Roman"/>
                        </a:rPr>
                        <a:t>Strength</a:t>
                      </a:r>
                      <a:r>
                        <a:rPr sz="1400" spc="55" dirty="0">
                          <a:solidFill>
                            <a:srgbClr val="131116"/>
                          </a:solidFill>
                          <a:latin typeface="Times New Roman"/>
                          <a:cs typeface="Times New Roman"/>
                        </a:rPr>
                        <a:t> </a:t>
                      </a:r>
                      <a:r>
                        <a:rPr sz="1400" dirty="0">
                          <a:solidFill>
                            <a:srgbClr val="131116"/>
                          </a:solidFill>
                          <a:latin typeface="Times New Roman"/>
                          <a:cs typeface="Times New Roman"/>
                        </a:rPr>
                        <a:t>of</a:t>
                      </a:r>
                      <a:r>
                        <a:rPr sz="1400" spc="-10" dirty="0">
                          <a:solidFill>
                            <a:srgbClr val="131116"/>
                          </a:solidFill>
                          <a:latin typeface="Times New Roman"/>
                          <a:cs typeface="Times New Roman"/>
                        </a:rPr>
                        <a:t> </a:t>
                      </a:r>
                      <a:r>
                        <a:rPr sz="1400">
                          <a:solidFill>
                            <a:srgbClr val="131116"/>
                          </a:solidFill>
                          <a:latin typeface="Times New Roman"/>
                          <a:cs typeface="Times New Roman"/>
                        </a:rPr>
                        <a:t>CP</a:t>
                      </a:r>
                      <a:r>
                        <a:rPr sz="1400" spc="-50">
                          <a:solidFill>
                            <a:srgbClr val="131116"/>
                          </a:solidFill>
                          <a:latin typeface="Times New Roman"/>
                          <a:cs typeface="Times New Roman"/>
                        </a:rPr>
                        <a:t> </a:t>
                      </a:r>
                      <a:r>
                        <a:rPr sz="1400" smtClean="0">
                          <a:solidFill>
                            <a:srgbClr val="2A462D"/>
                          </a:solidFill>
                          <a:latin typeface="Times New Roman"/>
                          <a:cs typeface="Times New Roman"/>
                        </a:rPr>
                        <a:t>(</a:t>
                      </a:r>
                      <a:r>
                        <a:rPr lang="en-US" sz="1400" spc="-280" smtClean="0">
                          <a:solidFill>
                            <a:srgbClr val="2A462D"/>
                          </a:solidFill>
                          <a:latin typeface="Times New Roman"/>
                          <a:cs typeface="Times New Roman"/>
                        </a:rPr>
                        <a:t>0-  - </a:t>
                      </a:r>
                      <a:r>
                        <a:rPr sz="1400" smtClean="0">
                          <a:solidFill>
                            <a:srgbClr val="131116"/>
                          </a:solidFill>
                          <a:latin typeface="Times New Roman"/>
                          <a:cs typeface="Times New Roman"/>
                        </a:rPr>
                        <a:t>10</a:t>
                      </a:r>
                      <a:r>
                        <a:rPr sz="1400" dirty="0">
                          <a:solidFill>
                            <a:srgbClr val="131116"/>
                          </a:solidFill>
                          <a:latin typeface="Times New Roman"/>
                          <a:cs typeface="Times New Roman"/>
                        </a:rPr>
                        <a:t>)</a:t>
                      </a:r>
                      <a:endParaRPr sz="1400" dirty="0">
                        <a:latin typeface="Times New Roman"/>
                        <a:cs typeface="Times New Roman"/>
                      </a:endParaRPr>
                    </a:p>
                  </a:txBody>
                  <a:tcPr marL="0" marR="0" marT="0" marB="0">
                    <a:lnT w="13546">
                      <a:solidFill>
                        <a:srgbClr val="000000"/>
                      </a:solidFill>
                      <a:prstDash val="solid"/>
                    </a:lnT>
                  </a:tcPr>
                </a:tc>
                <a:tc>
                  <a:txBody>
                    <a:bodyPr/>
                    <a:lstStyle/>
                    <a:p>
                      <a:pPr marR="19050" algn="ctr">
                        <a:lnSpc>
                          <a:spcPct val="100000"/>
                        </a:lnSpc>
                      </a:pPr>
                      <a:r>
                        <a:rPr sz="1400" dirty="0">
                          <a:solidFill>
                            <a:srgbClr val="131116"/>
                          </a:solidFill>
                          <a:latin typeface="Times New Roman"/>
                          <a:cs typeface="Times New Roman"/>
                        </a:rPr>
                        <a:t>97</a:t>
                      </a:r>
                      <a:endParaRPr sz="1400">
                        <a:latin typeface="Times New Roman"/>
                        <a:cs typeface="Times New Roman"/>
                      </a:endParaRPr>
                    </a:p>
                  </a:txBody>
                  <a:tcPr marL="0" marR="0" marT="0" marB="0">
                    <a:lnT w="13546">
                      <a:solidFill>
                        <a:srgbClr val="000000"/>
                      </a:solidFill>
                      <a:prstDash val="solid"/>
                    </a:lnT>
                  </a:tcPr>
                </a:tc>
                <a:tc>
                  <a:txBody>
                    <a:bodyPr/>
                    <a:lstStyle/>
                    <a:p>
                      <a:pPr marL="31750" algn="ctr">
                        <a:lnSpc>
                          <a:spcPct val="100000"/>
                        </a:lnSpc>
                      </a:pPr>
                      <a:r>
                        <a:rPr sz="1400" dirty="0">
                          <a:solidFill>
                            <a:srgbClr val="131116"/>
                          </a:solidFill>
                          <a:latin typeface="Times New Roman"/>
                          <a:cs typeface="Times New Roman"/>
                        </a:rPr>
                        <a:t>0-</a:t>
                      </a:r>
                      <a:r>
                        <a:rPr sz="1400" spc="-45" dirty="0">
                          <a:solidFill>
                            <a:srgbClr val="131116"/>
                          </a:solidFill>
                          <a:latin typeface="Times New Roman"/>
                          <a:cs typeface="Times New Roman"/>
                        </a:rPr>
                        <a:t>1</a:t>
                      </a:r>
                      <a:r>
                        <a:rPr sz="1400" dirty="0">
                          <a:solidFill>
                            <a:srgbClr val="131116"/>
                          </a:solidFill>
                          <a:latin typeface="Times New Roman"/>
                          <a:cs typeface="Times New Roman"/>
                        </a:rPr>
                        <a:t>0</a:t>
                      </a:r>
                      <a:endParaRPr sz="1400">
                        <a:latin typeface="Times New Roman"/>
                        <a:cs typeface="Times New Roman"/>
                      </a:endParaRPr>
                    </a:p>
                  </a:txBody>
                  <a:tcPr marL="0" marR="0" marT="0" marB="0">
                    <a:lnT w="13546">
                      <a:solidFill>
                        <a:srgbClr val="000000"/>
                      </a:solidFill>
                      <a:prstDash val="solid"/>
                    </a:lnT>
                  </a:tcPr>
                </a:tc>
                <a:tc>
                  <a:txBody>
                    <a:bodyPr/>
                    <a:lstStyle/>
                    <a:p>
                      <a:pPr algn="ctr">
                        <a:lnSpc>
                          <a:spcPct val="100000"/>
                        </a:lnSpc>
                      </a:pPr>
                      <a:r>
                        <a:rPr sz="1400" dirty="0">
                          <a:solidFill>
                            <a:srgbClr val="131116"/>
                          </a:solidFill>
                          <a:latin typeface="Times New Roman"/>
                          <a:cs typeface="Times New Roman"/>
                        </a:rPr>
                        <a:t>3.23</a:t>
                      </a:r>
                      <a:endParaRPr sz="1400">
                        <a:latin typeface="Times New Roman"/>
                        <a:cs typeface="Times New Roman"/>
                      </a:endParaRPr>
                    </a:p>
                  </a:txBody>
                  <a:tcPr marL="0" marR="0" marT="0" marB="0">
                    <a:lnT w="13546">
                      <a:solidFill>
                        <a:srgbClr val="000000"/>
                      </a:solidFill>
                      <a:prstDash val="solid"/>
                    </a:lnT>
                  </a:tcPr>
                </a:tc>
                <a:tc>
                  <a:txBody>
                    <a:bodyPr/>
                    <a:lstStyle/>
                    <a:p>
                      <a:pPr marL="42545" algn="ctr">
                        <a:lnSpc>
                          <a:spcPct val="100000"/>
                        </a:lnSpc>
                      </a:pPr>
                      <a:r>
                        <a:rPr sz="1400" dirty="0">
                          <a:solidFill>
                            <a:srgbClr val="131116"/>
                          </a:solidFill>
                          <a:latin typeface="Times New Roman"/>
                          <a:cs typeface="Times New Roman"/>
                        </a:rPr>
                        <a:t>3</a:t>
                      </a:r>
                      <a:r>
                        <a:rPr sz="1400" spc="-50" dirty="0">
                          <a:solidFill>
                            <a:srgbClr val="131116"/>
                          </a:solidFill>
                          <a:latin typeface="Times New Roman"/>
                          <a:cs typeface="Times New Roman"/>
                        </a:rPr>
                        <a:t>.</a:t>
                      </a:r>
                      <a:r>
                        <a:rPr sz="1400" dirty="0">
                          <a:solidFill>
                            <a:srgbClr val="131116"/>
                          </a:solidFill>
                          <a:latin typeface="Times New Roman"/>
                          <a:cs typeface="Times New Roman"/>
                        </a:rPr>
                        <a:t>36</a:t>
                      </a:r>
                      <a:endParaRPr sz="1400">
                        <a:latin typeface="Times New Roman"/>
                        <a:cs typeface="Times New Roman"/>
                      </a:endParaRPr>
                    </a:p>
                  </a:txBody>
                  <a:tcPr marL="0" marR="0" marT="0" marB="0">
                    <a:lnT w="13546">
                      <a:solidFill>
                        <a:srgbClr val="000000"/>
                      </a:solidFill>
                      <a:prstDash val="solid"/>
                    </a:lnT>
                  </a:tcPr>
                </a:tc>
              </a:tr>
              <a:tr h="223336">
                <a:tc>
                  <a:txBody>
                    <a:bodyPr/>
                    <a:lstStyle/>
                    <a:p>
                      <a:pPr marL="87630">
                        <a:lnSpc>
                          <a:spcPct val="100000"/>
                        </a:lnSpc>
                      </a:pPr>
                      <a:r>
                        <a:rPr sz="1400" dirty="0">
                          <a:solidFill>
                            <a:srgbClr val="131116"/>
                          </a:solidFill>
                          <a:latin typeface="Times New Roman"/>
                          <a:cs typeface="Times New Roman"/>
                        </a:rPr>
                        <a:t>Strength</a:t>
                      </a:r>
                      <a:r>
                        <a:rPr sz="1400" spc="55" dirty="0">
                          <a:solidFill>
                            <a:srgbClr val="131116"/>
                          </a:solidFill>
                          <a:latin typeface="Times New Roman"/>
                          <a:cs typeface="Times New Roman"/>
                        </a:rPr>
                        <a:t> </a:t>
                      </a:r>
                      <a:r>
                        <a:rPr sz="1400" dirty="0">
                          <a:solidFill>
                            <a:srgbClr val="131116"/>
                          </a:solidFill>
                          <a:latin typeface="Times New Roman"/>
                          <a:cs typeface="Times New Roman"/>
                        </a:rPr>
                        <a:t>of</a:t>
                      </a:r>
                      <a:r>
                        <a:rPr sz="1400" spc="-10" dirty="0">
                          <a:solidFill>
                            <a:srgbClr val="131116"/>
                          </a:solidFill>
                          <a:latin typeface="Times New Roman"/>
                          <a:cs typeface="Times New Roman"/>
                        </a:rPr>
                        <a:t> </a:t>
                      </a:r>
                      <a:r>
                        <a:rPr sz="1400" dirty="0">
                          <a:solidFill>
                            <a:srgbClr val="131116"/>
                          </a:solidFill>
                          <a:latin typeface="Times New Roman"/>
                          <a:cs typeface="Times New Roman"/>
                        </a:rPr>
                        <a:t>CD</a:t>
                      </a:r>
                      <a:r>
                        <a:rPr sz="1400" spc="-100" dirty="0">
                          <a:solidFill>
                            <a:srgbClr val="131116"/>
                          </a:solidFill>
                          <a:latin typeface="Times New Roman"/>
                          <a:cs typeface="Times New Roman"/>
                        </a:rPr>
                        <a:t> </a:t>
                      </a:r>
                      <a:r>
                        <a:rPr lang="en-US" sz="1400" spc="0" dirty="0" smtClean="0">
                          <a:solidFill>
                            <a:srgbClr val="2A462D"/>
                          </a:solidFill>
                          <a:latin typeface="Times New Roman"/>
                          <a:cs typeface="Times New Roman"/>
                        </a:rPr>
                        <a:t>(0-</a:t>
                      </a:r>
                      <a:r>
                        <a:rPr sz="1400" spc="85" dirty="0" smtClean="0">
                          <a:solidFill>
                            <a:srgbClr val="131116"/>
                          </a:solidFill>
                          <a:latin typeface="Times New Roman"/>
                          <a:cs typeface="Times New Roman"/>
                        </a:rPr>
                        <a:t>I</a:t>
                      </a:r>
                      <a:r>
                        <a:rPr sz="1400" dirty="0" smtClean="0">
                          <a:solidFill>
                            <a:srgbClr val="131116"/>
                          </a:solidFill>
                          <a:latin typeface="Times New Roman"/>
                          <a:cs typeface="Times New Roman"/>
                        </a:rPr>
                        <a:t>0</a:t>
                      </a:r>
                      <a:r>
                        <a:rPr sz="1400" dirty="0">
                          <a:solidFill>
                            <a:srgbClr val="131116"/>
                          </a:solidFill>
                          <a:latin typeface="Times New Roman"/>
                          <a:cs typeface="Times New Roman"/>
                        </a:rPr>
                        <a:t>)</a:t>
                      </a:r>
                      <a:endParaRPr sz="1400" dirty="0">
                        <a:latin typeface="Times New Roman"/>
                        <a:cs typeface="Times New Roman"/>
                      </a:endParaRPr>
                    </a:p>
                  </a:txBody>
                  <a:tcPr marL="0" marR="0" marT="0" marB="0"/>
                </a:tc>
                <a:tc>
                  <a:txBody>
                    <a:bodyPr/>
                    <a:lstStyle/>
                    <a:p>
                      <a:pPr marR="19050" algn="ctr">
                        <a:lnSpc>
                          <a:spcPct val="100000"/>
                        </a:lnSpc>
                      </a:pPr>
                      <a:r>
                        <a:rPr sz="1400" dirty="0">
                          <a:solidFill>
                            <a:srgbClr val="131116"/>
                          </a:solidFill>
                          <a:latin typeface="Times New Roman"/>
                          <a:cs typeface="Times New Roman"/>
                        </a:rPr>
                        <a:t>97</a:t>
                      </a:r>
                      <a:endParaRPr sz="1400">
                        <a:latin typeface="Times New Roman"/>
                        <a:cs typeface="Times New Roman"/>
                      </a:endParaRPr>
                    </a:p>
                  </a:txBody>
                  <a:tcPr marL="0" marR="0" marT="0" marB="0"/>
                </a:tc>
                <a:tc>
                  <a:txBody>
                    <a:bodyPr/>
                    <a:lstStyle/>
                    <a:p>
                      <a:pPr marL="31750" algn="ctr">
                        <a:lnSpc>
                          <a:spcPct val="100000"/>
                        </a:lnSpc>
                      </a:pPr>
                      <a:r>
                        <a:rPr sz="1400" dirty="0">
                          <a:solidFill>
                            <a:srgbClr val="131116"/>
                          </a:solidFill>
                          <a:latin typeface="Times New Roman"/>
                          <a:cs typeface="Times New Roman"/>
                        </a:rPr>
                        <a:t>0-</a:t>
                      </a:r>
                      <a:r>
                        <a:rPr sz="1400" spc="-45" dirty="0">
                          <a:solidFill>
                            <a:srgbClr val="131116"/>
                          </a:solidFill>
                          <a:latin typeface="Times New Roman"/>
                          <a:cs typeface="Times New Roman"/>
                        </a:rPr>
                        <a:t>1</a:t>
                      </a:r>
                      <a:r>
                        <a:rPr sz="1400" dirty="0">
                          <a:solidFill>
                            <a:srgbClr val="131116"/>
                          </a:solidFill>
                          <a:latin typeface="Times New Roman"/>
                          <a:cs typeface="Times New Roman"/>
                        </a:rPr>
                        <a:t>0</a:t>
                      </a:r>
                      <a:endParaRPr sz="1400">
                        <a:latin typeface="Times New Roman"/>
                        <a:cs typeface="Times New Roman"/>
                      </a:endParaRPr>
                    </a:p>
                  </a:txBody>
                  <a:tcPr marL="0" marR="0" marT="0" marB="0"/>
                </a:tc>
                <a:tc>
                  <a:txBody>
                    <a:bodyPr/>
                    <a:lstStyle/>
                    <a:p>
                      <a:pPr marR="635" algn="ctr">
                        <a:lnSpc>
                          <a:spcPct val="100000"/>
                        </a:lnSpc>
                      </a:pPr>
                      <a:r>
                        <a:rPr sz="1400" dirty="0">
                          <a:solidFill>
                            <a:srgbClr val="131116"/>
                          </a:solidFill>
                          <a:latin typeface="Times New Roman"/>
                          <a:cs typeface="Times New Roman"/>
                        </a:rPr>
                        <a:t>4.38</a:t>
                      </a:r>
                      <a:endParaRPr sz="1400">
                        <a:latin typeface="Times New Roman"/>
                        <a:cs typeface="Times New Roman"/>
                      </a:endParaRPr>
                    </a:p>
                  </a:txBody>
                  <a:tcPr marL="0" marR="0" marT="0" marB="0"/>
                </a:tc>
                <a:tc>
                  <a:txBody>
                    <a:bodyPr/>
                    <a:lstStyle/>
                    <a:p>
                      <a:pPr marL="45720" algn="ctr">
                        <a:lnSpc>
                          <a:spcPct val="100000"/>
                        </a:lnSpc>
                      </a:pPr>
                      <a:r>
                        <a:rPr sz="1400" dirty="0">
                          <a:solidFill>
                            <a:srgbClr val="131116"/>
                          </a:solidFill>
                          <a:latin typeface="Times New Roman"/>
                          <a:cs typeface="Times New Roman"/>
                        </a:rPr>
                        <a:t>3</a:t>
                      </a:r>
                      <a:r>
                        <a:rPr sz="1400" spc="60" dirty="0">
                          <a:solidFill>
                            <a:srgbClr val="131116"/>
                          </a:solidFill>
                          <a:latin typeface="Times New Roman"/>
                          <a:cs typeface="Times New Roman"/>
                        </a:rPr>
                        <a:t>.</a:t>
                      </a:r>
                      <a:r>
                        <a:rPr sz="1400" spc="-265" dirty="0">
                          <a:solidFill>
                            <a:srgbClr val="131116"/>
                          </a:solidFill>
                          <a:latin typeface="Times New Roman"/>
                          <a:cs typeface="Times New Roman"/>
                        </a:rPr>
                        <a:t>1</a:t>
                      </a:r>
                      <a:r>
                        <a:rPr sz="1400" dirty="0">
                          <a:solidFill>
                            <a:srgbClr val="131116"/>
                          </a:solidFill>
                          <a:latin typeface="Times New Roman"/>
                          <a:cs typeface="Times New Roman"/>
                        </a:rPr>
                        <a:t>9</a:t>
                      </a:r>
                      <a:endParaRPr sz="1400">
                        <a:latin typeface="Times New Roman"/>
                        <a:cs typeface="Times New Roman"/>
                      </a:endParaRPr>
                    </a:p>
                  </a:txBody>
                  <a:tcPr marL="0" marR="0" marT="0" marB="0"/>
                </a:tc>
              </a:tr>
              <a:tr h="429752">
                <a:tc>
                  <a:txBody>
                    <a:bodyPr/>
                    <a:lstStyle/>
                    <a:p>
                      <a:pPr marL="74295">
                        <a:lnSpc>
                          <a:spcPts val="1664"/>
                        </a:lnSpc>
                      </a:pPr>
                      <a:r>
                        <a:rPr sz="1400" dirty="0">
                          <a:solidFill>
                            <a:srgbClr val="131116"/>
                          </a:solidFill>
                          <a:latin typeface="Times New Roman"/>
                          <a:cs typeface="Times New Roman"/>
                        </a:rPr>
                        <a:t>Nonviolent </a:t>
                      </a:r>
                      <a:r>
                        <a:rPr sz="1400" spc="-165" dirty="0">
                          <a:solidFill>
                            <a:srgbClr val="131116"/>
                          </a:solidFill>
                          <a:latin typeface="Times New Roman"/>
                          <a:cs typeface="Times New Roman"/>
                        </a:rPr>
                        <a:t> </a:t>
                      </a:r>
                      <a:r>
                        <a:rPr sz="1400" dirty="0">
                          <a:solidFill>
                            <a:srgbClr val="131116"/>
                          </a:solidFill>
                          <a:latin typeface="Times New Roman"/>
                          <a:cs typeface="Times New Roman"/>
                        </a:rPr>
                        <a:t>action</a:t>
                      </a:r>
                      <a:endParaRPr sz="1400">
                        <a:latin typeface="Times New Roman"/>
                        <a:cs typeface="Times New Roman"/>
                      </a:endParaRPr>
                    </a:p>
                    <a:p>
                      <a:pPr marL="365125">
                        <a:lnSpc>
                          <a:spcPts val="1664"/>
                        </a:lnSpc>
                      </a:pPr>
                      <a:r>
                        <a:rPr sz="1400" dirty="0">
                          <a:solidFill>
                            <a:srgbClr val="131116"/>
                          </a:solidFill>
                          <a:latin typeface="Times New Roman"/>
                          <a:cs typeface="Times New Roman"/>
                        </a:rPr>
                        <a:t>Case</a:t>
                      </a:r>
                      <a:r>
                        <a:rPr sz="1400" spc="-35" dirty="0">
                          <a:solidFill>
                            <a:srgbClr val="131116"/>
                          </a:solidFill>
                          <a:latin typeface="Times New Roman"/>
                          <a:cs typeface="Times New Roman"/>
                        </a:rPr>
                        <a:t> </a:t>
                      </a:r>
                      <a:r>
                        <a:rPr sz="1400" dirty="0">
                          <a:solidFill>
                            <a:srgbClr val="131116"/>
                          </a:solidFill>
                          <a:latin typeface="Times New Roman"/>
                          <a:cs typeface="Times New Roman"/>
                        </a:rPr>
                        <a:t>count</a:t>
                      </a:r>
                      <a:r>
                        <a:rPr sz="1400" spc="35" dirty="0">
                          <a:solidFill>
                            <a:srgbClr val="131116"/>
                          </a:solidFill>
                          <a:latin typeface="Times New Roman"/>
                          <a:cs typeface="Times New Roman"/>
                        </a:rPr>
                        <a:t> </a:t>
                      </a:r>
                      <a:r>
                        <a:rPr sz="1400" dirty="0">
                          <a:solidFill>
                            <a:srgbClr val="131116"/>
                          </a:solidFill>
                          <a:latin typeface="Times New Roman"/>
                          <a:cs typeface="Times New Roman"/>
                        </a:rPr>
                        <a:t>(#</a:t>
                      </a:r>
                      <a:r>
                        <a:rPr sz="1400" spc="10" dirty="0">
                          <a:solidFill>
                            <a:srgbClr val="131116"/>
                          </a:solidFill>
                          <a:latin typeface="Times New Roman"/>
                          <a:cs typeface="Times New Roman"/>
                        </a:rPr>
                        <a:t> </a:t>
                      </a:r>
                      <a:r>
                        <a:rPr sz="1400" dirty="0">
                          <a:solidFill>
                            <a:srgbClr val="131116"/>
                          </a:solidFill>
                          <a:latin typeface="Times New Roman"/>
                          <a:cs typeface="Times New Roman"/>
                        </a:rPr>
                        <a:t>of</a:t>
                      </a:r>
                      <a:r>
                        <a:rPr sz="1400" spc="-10" dirty="0">
                          <a:solidFill>
                            <a:srgbClr val="131116"/>
                          </a:solidFill>
                          <a:latin typeface="Times New Roman"/>
                          <a:cs typeface="Times New Roman"/>
                        </a:rPr>
                        <a:t> </a:t>
                      </a:r>
                      <a:r>
                        <a:rPr sz="1400" dirty="0">
                          <a:solidFill>
                            <a:srgbClr val="131116"/>
                          </a:solidFill>
                          <a:latin typeface="Times New Roman"/>
                          <a:cs typeface="Times New Roman"/>
                        </a:rPr>
                        <a:t>cases)</a:t>
                      </a:r>
                      <a:endParaRPr sz="1400">
                        <a:latin typeface="Times New Roman"/>
                        <a:cs typeface="Times New Roman"/>
                      </a:endParaRPr>
                    </a:p>
                  </a:txBody>
                  <a:tcPr marL="0" marR="0" marT="0" marB="0"/>
                </a:tc>
                <a:tc>
                  <a:txBody>
                    <a:bodyPr/>
                    <a:lstStyle/>
                    <a:p>
                      <a:pPr marR="19050" algn="ctr">
                        <a:lnSpc>
                          <a:spcPct val="100000"/>
                        </a:lnSpc>
                      </a:pPr>
                      <a:r>
                        <a:rPr sz="1400" dirty="0">
                          <a:solidFill>
                            <a:srgbClr val="131116"/>
                          </a:solidFill>
                          <a:latin typeface="Times New Roman"/>
                          <a:cs typeface="Times New Roman"/>
                        </a:rPr>
                        <a:t>97</a:t>
                      </a:r>
                      <a:endParaRPr sz="1400">
                        <a:latin typeface="Times New Roman"/>
                        <a:cs typeface="Times New Roman"/>
                      </a:endParaRPr>
                    </a:p>
                  </a:txBody>
                  <a:tcPr marL="0" marR="0" marT="0" marB="0"/>
                </a:tc>
                <a:tc>
                  <a:txBody>
                    <a:bodyPr/>
                    <a:lstStyle/>
                    <a:p>
                      <a:pPr marL="464184">
                        <a:lnSpc>
                          <a:spcPct val="100000"/>
                        </a:lnSpc>
                      </a:pPr>
                      <a:r>
                        <a:rPr sz="1400" dirty="0">
                          <a:solidFill>
                            <a:srgbClr val="131116"/>
                          </a:solidFill>
                          <a:latin typeface="Times New Roman"/>
                          <a:cs typeface="Times New Roman"/>
                        </a:rPr>
                        <a:t>0-360</a:t>
                      </a:r>
                      <a:endParaRPr sz="1400">
                        <a:latin typeface="Times New Roman"/>
                        <a:cs typeface="Times New Roman"/>
                      </a:endParaRPr>
                    </a:p>
                  </a:txBody>
                  <a:tcPr marL="0" marR="0" marT="0" marB="0"/>
                </a:tc>
                <a:tc>
                  <a:txBody>
                    <a:bodyPr/>
                    <a:lstStyle/>
                    <a:p>
                      <a:pPr marL="400685">
                        <a:lnSpc>
                          <a:spcPct val="100000"/>
                        </a:lnSpc>
                      </a:pPr>
                      <a:r>
                        <a:rPr sz="1400" spc="-265" dirty="0">
                          <a:solidFill>
                            <a:srgbClr val="131116"/>
                          </a:solidFill>
                          <a:latin typeface="Times New Roman"/>
                          <a:cs typeface="Times New Roman"/>
                        </a:rPr>
                        <a:t>1</a:t>
                      </a:r>
                      <a:r>
                        <a:rPr sz="1400" dirty="0">
                          <a:solidFill>
                            <a:srgbClr val="131116"/>
                          </a:solidFill>
                          <a:latin typeface="Times New Roman"/>
                          <a:cs typeface="Times New Roman"/>
                        </a:rPr>
                        <a:t>0.20</a:t>
                      </a:r>
                      <a:endParaRPr sz="1400">
                        <a:latin typeface="Times New Roman"/>
                        <a:cs typeface="Times New Roman"/>
                      </a:endParaRPr>
                    </a:p>
                  </a:txBody>
                  <a:tcPr marL="0" marR="0" marT="0" marB="0"/>
                </a:tc>
                <a:tc>
                  <a:txBody>
                    <a:bodyPr/>
                    <a:lstStyle/>
                    <a:p>
                      <a:pPr marL="442595">
                        <a:lnSpc>
                          <a:spcPct val="100000"/>
                        </a:lnSpc>
                      </a:pPr>
                      <a:r>
                        <a:rPr sz="1400" dirty="0">
                          <a:solidFill>
                            <a:srgbClr val="131116"/>
                          </a:solidFill>
                          <a:latin typeface="Times New Roman"/>
                          <a:cs typeface="Times New Roman"/>
                        </a:rPr>
                        <a:t>36</a:t>
                      </a:r>
                      <a:r>
                        <a:rPr sz="1400" spc="-25" dirty="0">
                          <a:solidFill>
                            <a:srgbClr val="131116"/>
                          </a:solidFill>
                          <a:latin typeface="Times New Roman"/>
                          <a:cs typeface="Times New Roman"/>
                        </a:rPr>
                        <a:t>.</a:t>
                      </a:r>
                      <a:r>
                        <a:rPr sz="1400" dirty="0">
                          <a:solidFill>
                            <a:srgbClr val="131116"/>
                          </a:solidFill>
                          <a:latin typeface="Times New Roman"/>
                          <a:cs typeface="Times New Roman"/>
                        </a:rPr>
                        <a:t>71</a:t>
                      </a:r>
                      <a:endParaRPr sz="1400">
                        <a:latin typeface="Times New Roman"/>
                        <a:cs typeface="Times New Roman"/>
                      </a:endParaRPr>
                    </a:p>
                  </a:txBody>
                  <a:tcPr marL="0" marR="0" marT="0" marB="0"/>
                </a:tc>
              </a:tr>
              <a:tr h="216568">
                <a:tc>
                  <a:txBody>
                    <a:bodyPr/>
                    <a:lstStyle/>
                    <a:p>
                      <a:pPr marL="365125">
                        <a:lnSpc>
                          <a:spcPct val="100000"/>
                        </a:lnSpc>
                      </a:pPr>
                      <a:r>
                        <a:rPr sz="1400" dirty="0">
                          <a:solidFill>
                            <a:srgbClr val="131116"/>
                          </a:solidFill>
                          <a:latin typeface="Times New Roman"/>
                          <a:cs typeface="Times New Roman"/>
                        </a:rPr>
                        <a:t>Mean</a:t>
                      </a:r>
                      <a:r>
                        <a:rPr sz="1400" spc="120" dirty="0">
                          <a:solidFill>
                            <a:srgbClr val="131116"/>
                          </a:solidFill>
                          <a:latin typeface="Times New Roman"/>
                          <a:cs typeface="Times New Roman"/>
                        </a:rPr>
                        <a:t> </a:t>
                      </a:r>
                      <a:r>
                        <a:rPr sz="1400" dirty="0">
                          <a:solidFill>
                            <a:srgbClr val="131116"/>
                          </a:solidFill>
                          <a:latin typeface="Times New Roman"/>
                          <a:cs typeface="Times New Roman"/>
                        </a:rPr>
                        <a:t>success</a:t>
                      </a:r>
                      <a:r>
                        <a:rPr sz="1400" spc="45" dirty="0">
                          <a:solidFill>
                            <a:srgbClr val="131116"/>
                          </a:solidFill>
                          <a:latin typeface="Times New Roman"/>
                          <a:cs typeface="Times New Roman"/>
                        </a:rPr>
                        <a:t> </a:t>
                      </a:r>
                      <a:r>
                        <a:rPr sz="1400" dirty="0">
                          <a:solidFill>
                            <a:srgbClr val="131116"/>
                          </a:solidFill>
                          <a:latin typeface="Times New Roman"/>
                          <a:cs typeface="Times New Roman"/>
                        </a:rPr>
                        <a:t>score</a:t>
                      </a:r>
                      <a:r>
                        <a:rPr sz="1400" spc="-95" dirty="0">
                          <a:solidFill>
                            <a:srgbClr val="131116"/>
                          </a:solidFill>
                          <a:latin typeface="Times New Roman"/>
                          <a:cs typeface="Times New Roman"/>
                        </a:rPr>
                        <a:t> </a:t>
                      </a:r>
                      <a:r>
                        <a:rPr sz="1400" dirty="0">
                          <a:solidFill>
                            <a:srgbClr val="2A462D"/>
                          </a:solidFill>
                          <a:latin typeface="Times New Roman"/>
                          <a:cs typeface="Times New Roman"/>
                        </a:rPr>
                        <a:t>(</a:t>
                      </a:r>
                      <a:r>
                        <a:rPr sz="1400" spc="-280" dirty="0">
                          <a:solidFill>
                            <a:srgbClr val="2A462D"/>
                          </a:solidFill>
                          <a:latin typeface="Times New Roman"/>
                          <a:cs typeface="Times New Roman"/>
                        </a:rPr>
                        <a:t>1</a:t>
                      </a:r>
                      <a:r>
                        <a:rPr sz="1400" dirty="0">
                          <a:solidFill>
                            <a:srgbClr val="131116"/>
                          </a:solidFill>
                          <a:latin typeface="Times New Roman"/>
                          <a:cs typeface="Times New Roman"/>
                        </a:rPr>
                        <a:t>10)</a:t>
                      </a:r>
                      <a:endParaRPr sz="1400">
                        <a:latin typeface="Times New Roman"/>
                        <a:cs typeface="Times New Roman"/>
                      </a:endParaRPr>
                    </a:p>
                  </a:txBody>
                  <a:tcPr marL="0" marR="0" marT="0" marB="0"/>
                </a:tc>
                <a:tc>
                  <a:txBody>
                    <a:bodyPr/>
                    <a:lstStyle/>
                    <a:p>
                      <a:pPr marR="20955" algn="ctr">
                        <a:lnSpc>
                          <a:spcPct val="100000"/>
                        </a:lnSpc>
                      </a:pPr>
                      <a:r>
                        <a:rPr sz="1400" dirty="0">
                          <a:solidFill>
                            <a:srgbClr val="131116"/>
                          </a:solidFill>
                          <a:latin typeface="Times New Roman"/>
                          <a:cs typeface="Times New Roman"/>
                        </a:rPr>
                        <a:t>95</a:t>
                      </a:r>
                      <a:endParaRPr sz="1400">
                        <a:latin typeface="Times New Roman"/>
                        <a:cs typeface="Times New Roman"/>
                      </a:endParaRPr>
                    </a:p>
                  </a:txBody>
                  <a:tcPr marL="0" marR="0" marT="0" marB="0"/>
                </a:tc>
                <a:tc>
                  <a:txBody>
                    <a:bodyPr/>
                    <a:lstStyle/>
                    <a:p>
                      <a:pPr marL="24765" algn="ctr">
                        <a:lnSpc>
                          <a:spcPct val="100000"/>
                        </a:lnSpc>
                      </a:pPr>
                      <a:r>
                        <a:rPr sz="1400" dirty="0">
                          <a:solidFill>
                            <a:srgbClr val="131116"/>
                          </a:solidFill>
                          <a:latin typeface="Times New Roman"/>
                          <a:cs typeface="Times New Roman"/>
                        </a:rPr>
                        <a:t>2-</a:t>
                      </a:r>
                      <a:r>
                        <a:rPr sz="1400" spc="-30" dirty="0">
                          <a:solidFill>
                            <a:srgbClr val="131116"/>
                          </a:solidFill>
                          <a:latin typeface="Times New Roman"/>
                          <a:cs typeface="Times New Roman"/>
                        </a:rPr>
                        <a:t>1</a:t>
                      </a:r>
                      <a:r>
                        <a:rPr sz="1400" dirty="0">
                          <a:solidFill>
                            <a:srgbClr val="131116"/>
                          </a:solidFill>
                          <a:latin typeface="Times New Roman"/>
                          <a:cs typeface="Times New Roman"/>
                        </a:rPr>
                        <a:t>0</a:t>
                      </a:r>
                      <a:endParaRPr sz="1400">
                        <a:latin typeface="Times New Roman"/>
                        <a:cs typeface="Times New Roman"/>
                      </a:endParaRPr>
                    </a:p>
                  </a:txBody>
                  <a:tcPr marL="0" marR="0" marT="0" marB="0"/>
                </a:tc>
                <a:tc>
                  <a:txBody>
                    <a:bodyPr/>
                    <a:lstStyle/>
                    <a:p>
                      <a:pPr algn="ctr">
                        <a:lnSpc>
                          <a:spcPct val="100000"/>
                        </a:lnSpc>
                      </a:pPr>
                      <a:r>
                        <a:rPr sz="1400" dirty="0">
                          <a:solidFill>
                            <a:srgbClr val="131116"/>
                          </a:solidFill>
                          <a:latin typeface="Times New Roman"/>
                          <a:cs typeface="Times New Roman"/>
                        </a:rPr>
                        <a:t>6</a:t>
                      </a:r>
                      <a:r>
                        <a:rPr sz="1400" spc="-60" dirty="0">
                          <a:solidFill>
                            <a:srgbClr val="131116"/>
                          </a:solidFill>
                          <a:latin typeface="Times New Roman"/>
                          <a:cs typeface="Times New Roman"/>
                        </a:rPr>
                        <a:t>.</a:t>
                      </a:r>
                      <a:r>
                        <a:rPr sz="1400" dirty="0">
                          <a:solidFill>
                            <a:srgbClr val="131116"/>
                          </a:solidFill>
                          <a:latin typeface="Times New Roman"/>
                          <a:cs typeface="Times New Roman"/>
                        </a:rPr>
                        <a:t>92</a:t>
                      </a:r>
                      <a:endParaRPr sz="1400">
                        <a:latin typeface="Times New Roman"/>
                        <a:cs typeface="Times New Roman"/>
                      </a:endParaRPr>
                    </a:p>
                  </a:txBody>
                  <a:tcPr marL="0" marR="0" marT="0" marB="0"/>
                </a:tc>
                <a:tc>
                  <a:txBody>
                    <a:bodyPr/>
                    <a:lstStyle/>
                    <a:p>
                      <a:pPr marL="67945" algn="ctr">
                        <a:lnSpc>
                          <a:spcPct val="100000"/>
                        </a:lnSpc>
                      </a:pPr>
                      <a:r>
                        <a:rPr sz="1400" dirty="0">
                          <a:solidFill>
                            <a:srgbClr val="131116"/>
                          </a:solidFill>
                          <a:latin typeface="Times New Roman"/>
                          <a:cs typeface="Times New Roman"/>
                        </a:rPr>
                        <a:t>1.60</a:t>
                      </a:r>
                      <a:endParaRPr sz="1400">
                        <a:latin typeface="Times New Roman"/>
                        <a:cs typeface="Times New Roman"/>
                      </a:endParaRPr>
                    </a:p>
                  </a:txBody>
                  <a:tcPr marL="0" marR="0" marT="0" marB="0"/>
                </a:tc>
              </a:tr>
              <a:tr h="264068">
                <a:tc>
                  <a:txBody>
                    <a:bodyPr/>
                    <a:lstStyle/>
                    <a:p>
                      <a:pPr marL="365125">
                        <a:lnSpc>
                          <a:spcPct val="100000"/>
                        </a:lnSpc>
                      </a:pPr>
                      <a:r>
                        <a:rPr sz="1400" dirty="0">
                          <a:solidFill>
                            <a:srgbClr val="131116"/>
                          </a:solidFill>
                          <a:latin typeface="Times New Roman"/>
                          <a:cs typeface="Times New Roman"/>
                        </a:rPr>
                        <a:t>Cumulative</a:t>
                      </a:r>
                      <a:r>
                        <a:rPr sz="1400" spc="105" dirty="0">
                          <a:solidFill>
                            <a:srgbClr val="131116"/>
                          </a:solidFill>
                          <a:latin typeface="Times New Roman"/>
                          <a:cs typeface="Times New Roman"/>
                        </a:rPr>
                        <a:t> </a:t>
                      </a:r>
                      <a:r>
                        <a:rPr sz="1400" dirty="0">
                          <a:solidFill>
                            <a:srgbClr val="131116"/>
                          </a:solidFill>
                          <a:latin typeface="Times New Roman"/>
                          <a:cs typeface="Times New Roman"/>
                        </a:rPr>
                        <a:t>strength:</a:t>
                      </a:r>
                      <a:r>
                        <a:rPr sz="1400" spc="5" dirty="0">
                          <a:solidFill>
                            <a:srgbClr val="131116"/>
                          </a:solidFill>
                          <a:latin typeface="Times New Roman"/>
                          <a:cs typeface="Times New Roman"/>
                        </a:rPr>
                        <a:t> </a:t>
                      </a:r>
                      <a:r>
                        <a:rPr sz="1400" dirty="0">
                          <a:solidFill>
                            <a:srgbClr val="131116"/>
                          </a:solidFill>
                          <a:latin typeface="Times New Roman"/>
                          <a:cs typeface="Times New Roman"/>
                        </a:rPr>
                        <a:t>#</a:t>
                      </a:r>
                      <a:r>
                        <a:rPr sz="1400" spc="30" dirty="0">
                          <a:solidFill>
                            <a:srgbClr val="131116"/>
                          </a:solidFill>
                          <a:latin typeface="Times New Roman"/>
                          <a:cs typeface="Times New Roman"/>
                        </a:rPr>
                        <a:t> </a:t>
                      </a:r>
                      <a:r>
                        <a:rPr sz="1400" dirty="0">
                          <a:solidFill>
                            <a:srgbClr val="131116"/>
                          </a:solidFill>
                          <a:latin typeface="Times New Roman"/>
                          <a:cs typeface="Times New Roman"/>
                        </a:rPr>
                        <a:t>of</a:t>
                      </a:r>
                      <a:endParaRPr sz="1400" dirty="0">
                        <a:latin typeface="Times New Roman"/>
                        <a:cs typeface="Times New Roman"/>
                      </a:endParaRPr>
                    </a:p>
                  </a:txBody>
                  <a:tcPr marL="0" marR="0" marT="0" marB="0"/>
                </a:tc>
                <a:tc>
                  <a:txBody>
                    <a:bodyPr/>
                    <a:lstStyle/>
                    <a:p>
                      <a:pPr marR="20955" algn="ctr">
                        <a:lnSpc>
                          <a:spcPct val="100000"/>
                        </a:lnSpc>
                      </a:pPr>
                      <a:r>
                        <a:rPr sz="1400" dirty="0">
                          <a:solidFill>
                            <a:srgbClr val="131116"/>
                          </a:solidFill>
                          <a:latin typeface="Times New Roman"/>
                          <a:cs typeface="Times New Roman"/>
                        </a:rPr>
                        <a:t>95</a:t>
                      </a:r>
                      <a:endParaRPr sz="1400">
                        <a:latin typeface="Times New Roman"/>
                        <a:cs typeface="Times New Roman"/>
                      </a:endParaRPr>
                    </a:p>
                  </a:txBody>
                  <a:tcPr marL="0" marR="0" marT="0" marB="0"/>
                </a:tc>
                <a:tc>
                  <a:txBody>
                    <a:bodyPr/>
                    <a:lstStyle/>
                    <a:p>
                      <a:pPr marL="409575">
                        <a:lnSpc>
                          <a:spcPct val="100000"/>
                        </a:lnSpc>
                      </a:pPr>
                      <a:r>
                        <a:rPr sz="1400" dirty="0">
                          <a:solidFill>
                            <a:srgbClr val="131116"/>
                          </a:solidFill>
                          <a:latin typeface="Times New Roman"/>
                          <a:cs typeface="Times New Roman"/>
                        </a:rPr>
                        <a:t>2-24</a:t>
                      </a:r>
                      <a:r>
                        <a:rPr sz="1400" spc="-10" dirty="0">
                          <a:solidFill>
                            <a:srgbClr val="131116"/>
                          </a:solidFill>
                          <a:latin typeface="Times New Roman"/>
                          <a:cs typeface="Times New Roman"/>
                        </a:rPr>
                        <a:t>8</a:t>
                      </a:r>
                      <a:r>
                        <a:rPr sz="1400" dirty="0">
                          <a:solidFill>
                            <a:srgbClr val="131116"/>
                          </a:solidFill>
                          <a:latin typeface="Times New Roman"/>
                          <a:cs typeface="Times New Roman"/>
                        </a:rPr>
                        <a:t>3</a:t>
                      </a:r>
                      <a:endParaRPr sz="1400">
                        <a:latin typeface="Times New Roman"/>
                        <a:cs typeface="Times New Roman"/>
                      </a:endParaRPr>
                    </a:p>
                  </a:txBody>
                  <a:tcPr marL="0" marR="0" marT="0" marB="0"/>
                </a:tc>
                <a:tc>
                  <a:txBody>
                    <a:bodyPr/>
                    <a:lstStyle/>
                    <a:p>
                      <a:pPr marL="387350">
                        <a:lnSpc>
                          <a:spcPct val="100000"/>
                        </a:lnSpc>
                      </a:pPr>
                      <a:r>
                        <a:rPr sz="1400" dirty="0">
                          <a:solidFill>
                            <a:srgbClr val="131116"/>
                          </a:solidFill>
                          <a:latin typeface="Times New Roman"/>
                          <a:cs typeface="Times New Roman"/>
                        </a:rPr>
                        <a:t>73.44</a:t>
                      </a:r>
                      <a:endParaRPr sz="1400">
                        <a:latin typeface="Times New Roman"/>
                        <a:cs typeface="Times New Roman"/>
                      </a:endParaRPr>
                    </a:p>
                  </a:txBody>
                  <a:tcPr marL="0" marR="0" marT="0" marB="0"/>
                </a:tc>
                <a:tc>
                  <a:txBody>
                    <a:bodyPr/>
                    <a:lstStyle/>
                    <a:p>
                      <a:pPr marL="395605">
                        <a:lnSpc>
                          <a:spcPct val="100000"/>
                        </a:lnSpc>
                      </a:pPr>
                      <a:r>
                        <a:rPr sz="1400" dirty="0">
                          <a:solidFill>
                            <a:srgbClr val="131116"/>
                          </a:solidFill>
                          <a:latin typeface="Times New Roman"/>
                          <a:cs typeface="Times New Roman"/>
                        </a:rPr>
                        <a:t>256.</a:t>
                      </a:r>
                      <a:r>
                        <a:rPr sz="1400" spc="-229" dirty="0">
                          <a:solidFill>
                            <a:srgbClr val="131116"/>
                          </a:solidFill>
                          <a:latin typeface="Times New Roman"/>
                          <a:cs typeface="Times New Roman"/>
                        </a:rPr>
                        <a:t> </a:t>
                      </a:r>
                      <a:r>
                        <a:rPr sz="1400" spc="-265" dirty="0">
                          <a:solidFill>
                            <a:srgbClr val="131116"/>
                          </a:solidFill>
                          <a:latin typeface="Times New Roman"/>
                          <a:cs typeface="Times New Roman"/>
                        </a:rPr>
                        <a:t>1</a:t>
                      </a:r>
                      <a:r>
                        <a:rPr sz="1400" dirty="0">
                          <a:solidFill>
                            <a:srgbClr val="131116"/>
                          </a:solidFill>
                          <a:latin typeface="Times New Roman"/>
                          <a:cs typeface="Times New Roman"/>
                        </a:rPr>
                        <a:t>0</a:t>
                      </a:r>
                      <a:endParaRPr sz="1400" dirty="0">
                        <a:latin typeface="Times New Roman"/>
                        <a:cs typeface="Times New Roman"/>
                      </a:endParaRPr>
                    </a:p>
                  </a:txBody>
                  <a:tcPr marL="0" marR="0" marT="0" marB="0"/>
                </a:tc>
              </a:tr>
            </a:tbl>
          </a:graphicData>
        </a:graphic>
      </p:graphicFrame>
      <p:graphicFrame>
        <p:nvGraphicFramePr>
          <p:cNvPr id="4" name="object 4"/>
          <p:cNvGraphicFramePr>
            <a:graphicFrameLocks noGrp="1"/>
          </p:cNvGraphicFramePr>
          <p:nvPr/>
        </p:nvGraphicFramePr>
        <p:xfrm>
          <a:off x="785707" y="4443385"/>
          <a:ext cx="7538717" cy="873825"/>
        </p:xfrm>
        <a:graphic>
          <a:graphicData uri="http://schemas.openxmlformats.org/drawingml/2006/table">
            <a:tbl>
              <a:tblPr firstRow="1" bandRow="1">
                <a:tableStyleId>{2D5ABB26-0587-4C30-8999-92F81FD0307C}</a:tableStyleId>
              </a:tblPr>
              <a:tblGrid>
                <a:gridCol w="2792028"/>
                <a:gridCol w="825396"/>
                <a:gridCol w="1551294"/>
                <a:gridCol w="1104741"/>
                <a:gridCol w="1265258"/>
              </a:tblGrid>
              <a:tr h="220703">
                <a:tc>
                  <a:txBody>
                    <a:bodyPr/>
                    <a:lstStyle/>
                    <a:p>
                      <a:pPr marL="81280">
                        <a:lnSpc>
                          <a:spcPct val="100000"/>
                        </a:lnSpc>
                      </a:pPr>
                      <a:r>
                        <a:rPr sz="1400" dirty="0">
                          <a:solidFill>
                            <a:srgbClr val="131116"/>
                          </a:solidFill>
                          <a:latin typeface="Times New Roman"/>
                          <a:cs typeface="Times New Roman"/>
                        </a:rPr>
                        <a:t>Civil</a:t>
                      </a:r>
                      <a:r>
                        <a:rPr sz="1400" spc="45" dirty="0">
                          <a:solidFill>
                            <a:srgbClr val="131116"/>
                          </a:solidFill>
                          <a:latin typeface="Times New Roman"/>
                          <a:cs typeface="Times New Roman"/>
                        </a:rPr>
                        <a:t> </a:t>
                      </a:r>
                      <a:r>
                        <a:rPr sz="1400" dirty="0">
                          <a:solidFill>
                            <a:srgbClr val="131116"/>
                          </a:solidFill>
                          <a:latin typeface="Times New Roman"/>
                          <a:cs typeface="Times New Roman"/>
                        </a:rPr>
                        <a:t>Liberties</a:t>
                      </a:r>
                      <a:endParaRPr sz="1400">
                        <a:latin typeface="Times New Roman"/>
                        <a:cs typeface="Times New Roman"/>
                      </a:endParaRPr>
                    </a:p>
                  </a:txBody>
                  <a:tcPr marL="0" marR="0" marT="0" marB="0"/>
                </a:tc>
                <a:tc>
                  <a:txBody>
                    <a:bodyPr/>
                    <a:lstStyle/>
                    <a:p>
                      <a:pPr algn="ctr">
                        <a:lnSpc>
                          <a:spcPct val="100000"/>
                        </a:lnSpc>
                      </a:pPr>
                      <a:r>
                        <a:rPr sz="1400" dirty="0">
                          <a:solidFill>
                            <a:srgbClr val="131116"/>
                          </a:solidFill>
                          <a:latin typeface="Times New Roman"/>
                          <a:cs typeface="Times New Roman"/>
                        </a:rPr>
                        <a:t>93</a:t>
                      </a:r>
                      <a:endParaRPr sz="1400">
                        <a:latin typeface="Times New Roman"/>
                        <a:cs typeface="Times New Roman"/>
                      </a:endParaRPr>
                    </a:p>
                  </a:txBody>
                  <a:tcPr marL="0" marR="0" marT="0" marB="0"/>
                </a:tc>
                <a:tc>
                  <a:txBody>
                    <a:bodyPr/>
                    <a:lstStyle/>
                    <a:p>
                      <a:pPr marL="33655" algn="ctr">
                        <a:lnSpc>
                          <a:spcPct val="100000"/>
                        </a:lnSpc>
                      </a:pPr>
                      <a:r>
                        <a:rPr sz="1400" dirty="0">
                          <a:solidFill>
                            <a:srgbClr val="131116"/>
                          </a:solidFill>
                          <a:latin typeface="Times New Roman"/>
                          <a:cs typeface="Times New Roman"/>
                        </a:rPr>
                        <a:t>1-7</a:t>
                      </a:r>
                      <a:endParaRPr sz="1400">
                        <a:latin typeface="Times New Roman"/>
                        <a:cs typeface="Times New Roman"/>
                      </a:endParaRPr>
                    </a:p>
                  </a:txBody>
                  <a:tcPr marL="0" marR="0" marT="0" marB="0"/>
                </a:tc>
                <a:tc>
                  <a:txBody>
                    <a:bodyPr/>
                    <a:lstStyle/>
                    <a:p>
                      <a:pPr marL="317500">
                        <a:lnSpc>
                          <a:spcPct val="100000"/>
                        </a:lnSpc>
                      </a:pPr>
                      <a:r>
                        <a:rPr sz="1400" dirty="0">
                          <a:solidFill>
                            <a:srgbClr val="131116"/>
                          </a:solidFill>
                          <a:latin typeface="Times New Roman"/>
                          <a:cs typeface="Times New Roman"/>
                        </a:rPr>
                        <a:t>4</a:t>
                      </a:r>
                      <a:r>
                        <a:rPr sz="1400" spc="-5" dirty="0">
                          <a:solidFill>
                            <a:srgbClr val="131116"/>
                          </a:solidFill>
                          <a:latin typeface="Times New Roman"/>
                          <a:cs typeface="Times New Roman"/>
                        </a:rPr>
                        <a:t>.</a:t>
                      </a:r>
                      <a:r>
                        <a:rPr sz="1400" dirty="0">
                          <a:solidFill>
                            <a:srgbClr val="131116"/>
                          </a:solidFill>
                          <a:latin typeface="Times New Roman"/>
                          <a:cs typeface="Times New Roman"/>
                        </a:rPr>
                        <a:t>38</a:t>
                      </a:r>
                      <a:endParaRPr sz="1400">
                        <a:latin typeface="Times New Roman"/>
                        <a:cs typeface="Times New Roman"/>
                      </a:endParaRPr>
                    </a:p>
                  </a:txBody>
                  <a:tcPr marL="0" marR="0" marT="0" marB="0"/>
                </a:tc>
                <a:tc>
                  <a:txBody>
                    <a:bodyPr/>
                    <a:lstStyle/>
                    <a:p>
                      <a:pPr marL="48260" algn="ctr">
                        <a:lnSpc>
                          <a:spcPct val="100000"/>
                        </a:lnSpc>
                      </a:pPr>
                      <a:r>
                        <a:rPr sz="1400" dirty="0">
                          <a:solidFill>
                            <a:srgbClr val="131116"/>
                          </a:solidFill>
                          <a:latin typeface="Times New Roman"/>
                          <a:cs typeface="Times New Roman"/>
                        </a:rPr>
                        <a:t>1.</a:t>
                      </a:r>
                      <a:r>
                        <a:rPr sz="1400" spc="-185" dirty="0">
                          <a:solidFill>
                            <a:srgbClr val="131116"/>
                          </a:solidFill>
                          <a:latin typeface="Times New Roman"/>
                          <a:cs typeface="Times New Roman"/>
                        </a:rPr>
                        <a:t>8</a:t>
                      </a:r>
                      <a:r>
                        <a:rPr sz="1400" dirty="0">
                          <a:solidFill>
                            <a:srgbClr val="131116"/>
                          </a:solidFill>
                          <a:latin typeface="Times New Roman"/>
                          <a:cs typeface="Times New Roman"/>
                        </a:rPr>
                        <a:t>9</a:t>
                      </a:r>
                      <a:endParaRPr sz="1400">
                        <a:latin typeface="Times New Roman"/>
                        <a:cs typeface="Times New Roman"/>
                      </a:endParaRPr>
                    </a:p>
                  </a:txBody>
                  <a:tcPr marL="0" marR="0" marT="0" marB="0"/>
                </a:tc>
              </a:tr>
              <a:tr h="216568">
                <a:tc>
                  <a:txBody>
                    <a:bodyPr/>
                    <a:lstStyle/>
                    <a:p>
                      <a:pPr marL="81280">
                        <a:lnSpc>
                          <a:spcPct val="100000"/>
                        </a:lnSpc>
                      </a:pPr>
                      <a:r>
                        <a:rPr sz="1400" dirty="0">
                          <a:solidFill>
                            <a:srgbClr val="131116"/>
                          </a:solidFill>
                          <a:latin typeface="Times New Roman"/>
                          <a:cs typeface="Times New Roman"/>
                        </a:rPr>
                        <a:t>HDI</a:t>
                      </a:r>
                      <a:endParaRPr sz="1400">
                        <a:latin typeface="Times New Roman"/>
                        <a:cs typeface="Times New Roman"/>
                      </a:endParaRPr>
                    </a:p>
                  </a:txBody>
                  <a:tcPr marL="0" marR="0" marT="0" marB="0"/>
                </a:tc>
                <a:tc>
                  <a:txBody>
                    <a:bodyPr/>
                    <a:lstStyle/>
                    <a:p>
                      <a:pPr marR="1270" algn="ctr">
                        <a:lnSpc>
                          <a:spcPct val="100000"/>
                        </a:lnSpc>
                      </a:pPr>
                      <a:r>
                        <a:rPr sz="1400" dirty="0">
                          <a:solidFill>
                            <a:srgbClr val="131116"/>
                          </a:solidFill>
                          <a:latin typeface="Times New Roman"/>
                          <a:cs typeface="Times New Roman"/>
                        </a:rPr>
                        <a:t>96</a:t>
                      </a:r>
                      <a:endParaRPr sz="1400">
                        <a:latin typeface="Times New Roman"/>
                        <a:cs typeface="Times New Roman"/>
                      </a:endParaRPr>
                    </a:p>
                  </a:txBody>
                  <a:tcPr marL="0" marR="0" marT="0" marB="0"/>
                </a:tc>
                <a:tc>
                  <a:txBody>
                    <a:bodyPr/>
                    <a:lstStyle/>
                    <a:p>
                      <a:pPr marL="412115">
                        <a:lnSpc>
                          <a:spcPct val="100000"/>
                        </a:lnSpc>
                      </a:pPr>
                      <a:r>
                        <a:rPr sz="1400" dirty="0">
                          <a:solidFill>
                            <a:srgbClr val="131116"/>
                          </a:solidFill>
                          <a:latin typeface="Times New Roman"/>
                          <a:cs typeface="Times New Roman"/>
                        </a:rPr>
                        <a:t>0</a:t>
                      </a:r>
                      <a:r>
                        <a:rPr sz="1400" spc="-50" dirty="0">
                          <a:solidFill>
                            <a:srgbClr val="131116"/>
                          </a:solidFill>
                          <a:latin typeface="Times New Roman"/>
                          <a:cs typeface="Times New Roman"/>
                        </a:rPr>
                        <a:t>.</a:t>
                      </a:r>
                      <a:r>
                        <a:rPr sz="1400" dirty="0">
                          <a:solidFill>
                            <a:srgbClr val="131116"/>
                          </a:solidFill>
                          <a:latin typeface="Times New Roman"/>
                          <a:cs typeface="Times New Roman"/>
                        </a:rPr>
                        <a:t>34-0.94</a:t>
                      </a:r>
                      <a:endParaRPr sz="1400">
                        <a:latin typeface="Times New Roman"/>
                        <a:cs typeface="Times New Roman"/>
                      </a:endParaRPr>
                    </a:p>
                  </a:txBody>
                  <a:tcPr marL="0" marR="0" marT="0" marB="0"/>
                </a:tc>
                <a:tc>
                  <a:txBody>
                    <a:bodyPr/>
                    <a:lstStyle/>
                    <a:p>
                      <a:pPr marL="317500">
                        <a:lnSpc>
                          <a:spcPct val="100000"/>
                        </a:lnSpc>
                      </a:pPr>
                      <a:r>
                        <a:rPr sz="1400" dirty="0">
                          <a:solidFill>
                            <a:srgbClr val="131116"/>
                          </a:solidFill>
                          <a:latin typeface="Times New Roman"/>
                          <a:cs typeface="Times New Roman"/>
                        </a:rPr>
                        <a:t>0</a:t>
                      </a:r>
                      <a:r>
                        <a:rPr sz="1400" spc="-50" dirty="0">
                          <a:solidFill>
                            <a:srgbClr val="131116"/>
                          </a:solidFill>
                          <a:latin typeface="Times New Roman"/>
                          <a:cs typeface="Times New Roman"/>
                        </a:rPr>
                        <a:t>.</a:t>
                      </a:r>
                      <a:r>
                        <a:rPr sz="1400" dirty="0">
                          <a:solidFill>
                            <a:srgbClr val="131116"/>
                          </a:solidFill>
                          <a:latin typeface="Times New Roman"/>
                          <a:cs typeface="Times New Roman"/>
                        </a:rPr>
                        <a:t>68</a:t>
                      </a:r>
                      <a:endParaRPr sz="1400">
                        <a:latin typeface="Times New Roman"/>
                        <a:cs typeface="Times New Roman"/>
                      </a:endParaRPr>
                    </a:p>
                  </a:txBody>
                  <a:tcPr marL="0" marR="0" marT="0" marB="0"/>
                </a:tc>
                <a:tc>
                  <a:txBody>
                    <a:bodyPr/>
                    <a:lstStyle/>
                    <a:p>
                      <a:pPr marL="33655" algn="ctr">
                        <a:lnSpc>
                          <a:spcPct val="100000"/>
                        </a:lnSpc>
                      </a:pPr>
                      <a:r>
                        <a:rPr sz="1400" dirty="0">
                          <a:solidFill>
                            <a:srgbClr val="131116"/>
                          </a:solidFill>
                          <a:latin typeface="Times New Roman"/>
                          <a:cs typeface="Times New Roman"/>
                        </a:rPr>
                        <a:t>0</a:t>
                      </a:r>
                      <a:r>
                        <a:rPr sz="1400" spc="60" dirty="0">
                          <a:solidFill>
                            <a:srgbClr val="131116"/>
                          </a:solidFill>
                          <a:latin typeface="Times New Roman"/>
                          <a:cs typeface="Times New Roman"/>
                        </a:rPr>
                        <a:t>.</a:t>
                      </a:r>
                      <a:r>
                        <a:rPr sz="1400" spc="-265" dirty="0">
                          <a:solidFill>
                            <a:srgbClr val="131116"/>
                          </a:solidFill>
                          <a:latin typeface="Times New Roman"/>
                          <a:cs typeface="Times New Roman"/>
                        </a:rPr>
                        <a:t>1</a:t>
                      </a:r>
                      <a:r>
                        <a:rPr sz="1400" dirty="0">
                          <a:solidFill>
                            <a:srgbClr val="131116"/>
                          </a:solidFill>
                          <a:latin typeface="Times New Roman"/>
                          <a:cs typeface="Times New Roman"/>
                        </a:rPr>
                        <a:t>7</a:t>
                      </a:r>
                      <a:endParaRPr sz="1400">
                        <a:latin typeface="Times New Roman"/>
                        <a:cs typeface="Times New Roman"/>
                      </a:endParaRPr>
                    </a:p>
                  </a:txBody>
                  <a:tcPr marL="0" marR="0" marT="0" marB="0"/>
                </a:tc>
              </a:tr>
              <a:tr h="436554">
                <a:tc>
                  <a:txBody>
                    <a:bodyPr/>
                    <a:lstStyle/>
                    <a:p>
                      <a:pPr marL="81280">
                        <a:lnSpc>
                          <a:spcPct val="100000"/>
                        </a:lnSpc>
                      </a:pPr>
                      <a:r>
                        <a:rPr sz="1400" dirty="0">
                          <a:solidFill>
                            <a:srgbClr val="131116"/>
                          </a:solidFill>
                          <a:latin typeface="Times New Roman"/>
                          <a:cs typeface="Times New Roman"/>
                        </a:rPr>
                        <a:t>Population</a:t>
                      </a:r>
                      <a:r>
                        <a:rPr sz="1400" spc="165" dirty="0">
                          <a:solidFill>
                            <a:srgbClr val="131116"/>
                          </a:solidFill>
                          <a:latin typeface="Times New Roman"/>
                          <a:cs typeface="Times New Roman"/>
                        </a:rPr>
                        <a:t> </a:t>
                      </a:r>
                      <a:r>
                        <a:rPr sz="1400" dirty="0">
                          <a:solidFill>
                            <a:srgbClr val="131116"/>
                          </a:solidFill>
                          <a:latin typeface="Times New Roman"/>
                          <a:cs typeface="Times New Roman"/>
                        </a:rPr>
                        <a:t>Size</a:t>
                      </a:r>
                      <a:r>
                        <a:rPr sz="1400" spc="-25" dirty="0">
                          <a:solidFill>
                            <a:srgbClr val="131116"/>
                          </a:solidFill>
                          <a:latin typeface="Times New Roman"/>
                          <a:cs typeface="Times New Roman"/>
                        </a:rPr>
                        <a:t> </a:t>
                      </a:r>
                      <a:r>
                        <a:rPr sz="1400" dirty="0">
                          <a:solidFill>
                            <a:srgbClr val="131116"/>
                          </a:solidFill>
                          <a:latin typeface="Times New Roman"/>
                          <a:cs typeface="Times New Roman"/>
                        </a:rPr>
                        <a:t>(in</a:t>
                      </a:r>
                      <a:r>
                        <a:rPr sz="1400" spc="150" dirty="0">
                          <a:solidFill>
                            <a:srgbClr val="131116"/>
                          </a:solidFill>
                          <a:latin typeface="Times New Roman"/>
                          <a:cs typeface="Times New Roman"/>
                        </a:rPr>
                        <a:t> </a:t>
                      </a:r>
                      <a:r>
                        <a:rPr sz="1400" dirty="0">
                          <a:solidFill>
                            <a:srgbClr val="01010A"/>
                          </a:solidFill>
                          <a:latin typeface="Times New Roman"/>
                          <a:cs typeface="Times New Roman"/>
                        </a:rPr>
                        <a:t>10</a:t>
                      </a:r>
                      <a:r>
                        <a:rPr sz="1400" spc="-185" dirty="0">
                          <a:solidFill>
                            <a:srgbClr val="01010A"/>
                          </a:solidFill>
                          <a:latin typeface="Times New Roman"/>
                          <a:cs typeface="Times New Roman"/>
                        </a:rPr>
                        <a:t> </a:t>
                      </a:r>
                      <a:r>
                        <a:rPr sz="1400" dirty="0">
                          <a:solidFill>
                            <a:srgbClr val="131116"/>
                          </a:solidFill>
                          <a:latin typeface="Times New Roman"/>
                          <a:cs typeface="Times New Roman"/>
                        </a:rPr>
                        <a:t>millions)</a:t>
                      </a:r>
                      <a:endParaRPr sz="1400" dirty="0">
                        <a:latin typeface="Times New Roman"/>
                        <a:cs typeface="Times New Roman"/>
                      </a:endParaRPr>
                    </a:p>
                  </a:txBody>
                  <a:tcPr marL="0" marR="0" marT="0" marB="0">
                    <a:lnB w="13546">
                      <a:solidFill>
                        <a:srgbClr val="000000"/>
                      </a:solidFill>
                      <a:prstDash val="solid"/>
                    </a:lnB>
                  </a:tcPr>
                </a:tc>
                <a:tc>
                  <a:txBody>
                    <a:bodyPr/>
                    <a:lstStyle/>
                    <a:p>
                      <a:pPr marR="1270" algn="ctr">
                        <a:lnSpc>
                          <a:spcPct val="100000"/>
                        </a:lnSpc>
                      </a:pPr>
                      <a:r>
                        <a:rPr sz="1400" dirty="0">
                          <a:solidFill>
                            <a:srgbClr val="131116"/>
                          </a:solidFill>
                          <a:latin typeface="Times New Roman"/>
                          <a:cs typeface="Times New Roman"/>
                        </a:rPr>
                        <a:t>97</a:t>
                      </a:r>
                      <a:endParaRPr sz="1400">
                        <a:latin typeface="Times New Roman"/>
                        <a:cs typeface="Times New Roman"/>
                      </a:endParaRPr>
                    </a:p>
                  </a:txBody>
                  <a:tcPr marL="0" marR="0" marT="0" marB="0">
                    <a:lnB w="13546">
                      <a:solidFill>
                        <a:srgbClr val="000000"/>
                      </a:solidFill>
                      <a:prstDash val="solid"/>
                    </a:lnB>
                  </a:tcPr>
                </a:tc>
                <a:tc>
                  <a:txBody>
                    <a:bodyPr/>
                    <a:lstStyle/>
                    <a:p>
                      <a:pPr marL="317500">
                        <a:lnSpc>
                          <a:spcPct val="100000"/>
                        </a:lnSpc>
                      </a:pPr>
                      <a:r>
                        <a:rPr sz="1400" dirty="0">
                          <a:solidFill>
                            <a:srgbClr val="131116"/>
                          </a:solidFill>
                          <a:latin typeface="Times New Roman"/>
                          <a:cs typeface="Times New Roman"/>
                        </a:rPr>
                        <a:t>0.29-</a:t>
                      </a:r>
                      <a:r>
                        <a:rPr sz="1400" spc="5" dirty="0">
                          <a:solidFill>
                            <a:srgbClr val="131116"/>
                          </a:solidFill>
                          <a:latin typeface="Times New Roman"/>
                          <a:cs typeface="Times New Roman"/>
                        </a:rPr>
                        <a:t>1</a:t>
                      </a:r>
                      <a:r>
                        <a:rPr sz="1400" dirty="0">
                          <a:solidFill>
                            <a:srgbClr val="131116"/>
                          </a:solidFill>
                          <a:latin typeface="Times New Roman"/>
                          <a:cs typeface="Times New Roman"/>
                        </a:rPr>
                        <a:t>35.57</a:t>
                      </a:r>
                      <a:endParaRPr sz="1400">
                        <a:latin typeface="Times New Roman"/>
                        <a:cs typeface="Times New Roman"/>
                      </a:endParaRPr>
                    </a:p>
                  </a:txBody>
                  <a:tcPr marL="0" marR="0" marT="0" marB="0">
                    <a:lnB w="13546">
                      <a:solidFill>
                        <a:srgbClr val="000000"/>
                      </a:solidFill>
                      <a:prstDash val="solid"/>
                    </a:lnB>
                  </a:tcPr>
                </a:tc>
                <a:tc>
                  <a:txBody>
                    <a:bodyPr/>
                    <a:lstStyle/>
                    <a:p>
                      <a:pPr marL="317500">
                        <a:lnSpc>
                          <a:spcPct val="100000"/>
                        </a:lnSpc>
                      </a:pPr>
                      <a:r>
                        <a:rPr sz="1400" dirty="0">
                          <a:solidFill>
                            <a:srgbClr val="131116"/>
                          </a:solidFill>
                          <a:latin typeface="Times New Roman"/>
                          <a:cs typeface="Times New Roman"/>
                        </a:rPr>
                        <a:t>6</a:t>
                      </a:r>
                      <a:r>
                        <a:rPr sz="1400" spc="-60" dirty="0">
                          <a:solidFill>
                            <a:srgbClr val="131116"/>
                          </a:solidFill>
                          <a:latin typeface="Times New Roman"/>
                          <a:cs typeface="Times New Roman"/>
                        </a:rPr>
                        <a:t>.</a:t>
                      </a:r>
                      <a:r>
                        <a:rPr sz="1400" dirty="0">
                          <a:solidFill>
                            <a:srgbClr val="131116"/>
                          </a:solidFill>
                          <a:latin typeface="Times New Roman"/>
                          <a:cs typeface="Times New Roman"/>
                        </a:rPr>
                        <a:t>97</a:t>
                      </a:r>
                      <a:endParaRPr sz="1400">
                        <a:latin typeface="Times New Roman"/>
                        <a:cs typeface="Times New Roman"/>
                      </a:endParaRPr>
                    </a:p>
                  </a:txBody>
                  <a:tcPr marL="0" marR="0" marT="0" marB="0">
                    <a:lnB w="13546">
                      <a:solidFill>
                        <a:srgbClr val="000000"/>
                      </a:solidFill>
                      <a:prstDash val="solid"/>
                    </a:lnB>
                  </a:tcPr>
                </a:tc>
                <a:tc>
                  <a:txBody>
                    <a:bodyPr/>
                    <a:lstStyle/>
                    <a:p>
                      <a:pPr marL="445134">
                        <a:lnSpc>
                          <a:spcPct val="100000"/>
                        </a:lnSpc>
                      </a:pPr>
                      <a:r>
                        <a:rPr sz="1400" spc="-210" dirty="0">
                          <a:solidFill>
                            <a:srgbClr val="131116"/>
                          </a:solidFill>
                          <a:latin typeface="Times New Roman"/>
                          <a:cs typeface="Times New Roman"/>
                        </a:rPr>
                        <a:t>1</a:t>
                      </a:r>
                      <a:r>
                        <a:rPr sz="1400" dirty="0">
                          <a:solidFill>
                            <a:srgbClr val="131116"/>
                          </a:solidFill>
                          <a:latin typeface="Times New Roman"/>
                          <a:cs typeface="Times New Roman"/>
                        </a:rPr>
                        <a:t>8</a:t>
                      </a:r>
                      <a:r>
                        <a:rPr sz="1400" spc="-80" dirty="0">
                          <a:solidFill>
                            <a:srgbClr val="131116"/>
                          </a:solidFill>
                          <a:latin typeface="Times New Roman"/>
                          <a:cs typeface="Times New Roman"/>
                        </a:rPr>
                        <a:t>.</a:t>
                      </a:r>
                      <a:r>
                        <a:rPr sz="1400" dirty="0">
                          <a:solidFill>
                            <a:srgbClr val="131116"/>
                          </a:solidFill>
                          <a:latin typeface="Times New Roman"/>
                          <a:cs typeface="Times New Roman"/>
                        </a:rPr>
                        <a:t>72</a:t>
                      </a:r>
                      <a:endParaRPr sz="1400" dirty="0">
                        <a:latin typeface="Times New Roman"/>
                        <a:cs typeface="Times New Roman"/>
                      </a:endParaRPr>
                    </a:p>
                  </a:txBody>
                  <a:tcPr marL="0" marR="0" marT="0" marB="0">
                    <a:lnB w="13546">
                      <a:solidFill>
                        <a:srgbClr val="000000"/>
                      </a:solidFill>
                      <a:prstDash val="solid"/>
                    </a:lnB>
                  </a:tcPr>
                </a:tc>
              </a:tr>
            </a:tbl>
          </a:graphicData>
        </a:graphic>
      </p:graphicFrame>
    </p:spTree>
    <p:extLst>
      <p:ext uri="{BB962C8B-B14F-4D97-AF65-F5344CB8AC3E}">
        <p14:creationId xmlns:p14="http://schemas.microsoft.com/office/powerpoint/2010/main" val="2059261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9784" y="2451959"/>
            <a:ext cx="8364855" cy="0"/>
          </a:xfrm>
          <a:custGeom>
            <a:avLst/>
            <a:gdLst/>
            <a:ahLst/>
            <a:cxnLst/>
            <a:rect l="l" t="t" r="r" b="b"/>
            <a:pathLst>
              <a:path w="8364855">
                <a:moveTo>
                  <a:pt x="0" y="0"/>
                </a:moveTo>
                <a:lnTo>
                  <a:pt x="8364511" y="0"/>
                </a:lnTo>
              </a:path>
            </a:pathLst>
          </a:custGeom>
          <a:ln w="14990">
            <a:solidFill>
              <a:srgbClr val="000000"/>
            </a:solidFill>
          </a:ln>
        </p:spPr>
        <p:txBody>
          <a:bodyPr wrap="square" lIns="0" tIns="0" rIns="0" bIns="0" rtlCol="0"/>
          <a:lstStyle/>
          <a:p>
            <a:endParaRPr/>
          </a:p>
        </p:txBody>
      </p:sp>
      <p:sp>
        <p:nvSpPr>
          <p:cNvPr id="3" name="object 3"/>
          <p:cNvSpPr/>
          <p:nvPr/>
        </p:nvSpPr>
        <p:spPr>
          <a:xfrm>
            <a:off x="0" y="5948342"/>
            <a:ext cx="9144000" cy="0"/>
          </a:xfrm>
          <a:custGeom>
            <a:avLst/>
            <a:gdLst/>
            <a:ahLst/>
            <a:cxnLst/>
            <a:rect l="l" t="t" r="r" b="b"/>
            <a:pathLst>
              <a:path w="9144000">
                <a:moveTo>
                  <a:pt x="0" y="0"/>
                </a:moveTo>
                <a:lnTo>
                  <a:pt x="9144000" y="0"/>
                </a:lnTo>
              </a:path>
            </a:pathLst>
          </a:custGeom>
          <a:ln w="104931">
            <a:solidFill>
              <a:srgbClr val="60CF93"/>
            </a:solidFill>
          </a:ln>
        </p:spPr>
        <p:txBody>
          <a:bodyPr wrap="square" lIns="0" tIns="0" rIns="0" bIns="0" rtlCol="0"/>
          <a:lstStyle/>
          <a:p>
            <a:endParaRPr/>
          </a:p>
        </p:txBody>
      </p:sp>
      <p:sp>
        <p:nvSpPr>
          <p:cNvPr id="7" name="object 7"/>
          <p:cNvSpPr txBox="1"/>
          <p:nvPr/>
        </p:nvSpPr>
        <p:spPr>
          <a:xfrm>
            <a:off x="464417" y="2194744"/>
            <a:ext cx="8072755" cy="243656"/>
          </a:xfrm>
          <a:prstGeom prst="rect">
            <a:avLst/>
          </a:prstGeom>
        </p:spPr>
        <p:txBody>
          <a:bodyPr vert="horz" wrap="square" lIns="0" tIns="0" rIns="0" bIns="0" rtlCol="0">
            <a:spAutoFit/>
          </a:bodyPr>
          <a:lstStyle/>
          <a:p>
            <a:pPr marL="3130550">
              <a:lnSpc>
                <a:spcPts val="1910"/>
              </a:lnSpc>
              <a:tabLst>
                <a:tab pos="4022090" algn="l"/>
                <a:tab pos="4928870" algn="l"/>
                <a:tab pos="5873750" algn="l"/>
                <a:tab pos="6825615" algn="l"/>
                <a:tab pos="7769859" algn="l"/>
              </a:tabLst>
            </a:pPr>
            <a:r>
              <a:rPr sz="1650" spc="170" smtClean="0">
                <a:solidFill>
                  <a:srgbClr val="16131A"/>
                </a:solidFill>
                <a:latin typeface="Times New Roman"/>
                <a:cs typeface="Times New Roman"/>
              </a:rPr>
              <a:t>1</a:t>
            </a:r>
            <a:r>
              <a:rPr sz="1650" spc="170" dirty="0">
                <a:solidFill>
                  <a:srgbClr val="16131A"/>
                </a:solidFill>
                <a:latin typeface="Times New Roman"/>
                <a:cs typeface="Times New Roman"/>
              </a:rPr>
              <a:t>	</a:t>
            </a:r>
            <a:r>
              <a:rPr sz="1650" spc="30" dirty="0">
                <a:solidFill>
                  <a:srgbClr val="16131A"/>
                </a:solidFill>
                <a:latin typeface="Times New Roman"/>
                <a:cs typeface="Times New Roman"/>
              </a:rPr>
              <a:t>2	</a:t>
            </a:r>
            <a:r>
              <a:rPr sz="1650" spc="95" dirty="0">
                <a:solidFill>
                  <a:srgbClr val="16131A"/>
                </a:solidFill>
                <a:latin typeface="Times New Roman"/>
                <a:cs typeface="Times New Roman"/>
              </a:rPr>
              <a:t>3	</a:t>
            </a:r>
            <a:r>
              <a:rPr sz="1650" spc="15" dirty="0">
                <a:solidFill>
                  <a:srgbClr val="16131A"/>
                </a:solidFill>
                <a:latin typeface="Times New Roman"/>
                <a:cs typeface="Times New Roman"/>
              </a:rPr>
              <a:t>4	5	</a:t>
            </a:r>
            <a:r>
              <a:rPr sz="1650" spc="70" dirty="0">
                <a:solidFill>
                  <a:srgbClr val="16131A"/>
                </a:solidFill>
                <a:latin typeface="Times New Roman"/>
                <a:cs typeface="Times New Roman"/>
              </a:rPr>
              <a:t>6</a:t>
            </a:r>
            <a:endParaRPr sz="1650" dirty="0">
              <a:latin typeface="Times New Roman"/>
              <a:cs typeface="Times New Roman"/>
            </a:endParaRPr>
          </a:p>
        </p:txBody>
      </p:sp>
      <p:sp>
        <p:nvSpPr>
          <p:cNvPr id="8" name="object 8"/>
          <p:cNvSpPr txBox="1"/>
          <p:nvPr/>
        </p:nvSpPr>
        <p:spPr>
          <a:xfrm>
            <a:off x="466986" y="4832375"/>
            <a:ext cx="8216064" cy="654025"/>
          </a:xfrm>
          <a:prstGeom prst="rect">
            <a:avLst/>
          </a:prstGeom>
        </p:spPr>
        <p:txBody>
          <a:bodyPr vert="horz" wrap="square" lIns="0" tIns="0" rIns="0" bIns="0" rtlCol="0">
            <a:spAutoFit/>
          </a:bodyPr>
          <a:lstStyle/>
          <a:p>
            <a:pPr marL="12700" marR="5080" indent="38100">
              <a:lnSpc>
                <a:spcPts val="1650"/>
              </a:lnSpc>
            </a:pPr>
            <a:r>
              <a:rPr lang="en-US" spc="40">
                <a:solidFill>
                  <a:srgbClr val="16131A"/>
                </a:solidFill>
                <a:latin typeface="Times New Roman"/>
                <a:cs typeface="Times New Roman"/>
              </a:rPr>
              <a:t>n</a:t>
            </a:r>
            <a:r>
              <a:rPr lang="en-US" spc="40" smtClean="0">
                <a:solidFill>
                  <a:srgbClr val="16131A"/>
                </a:solidFill>
                <a:latin typeface="Times New Roman"/>
                <a:cs typeface="Times New Roman"/>
              </a:rPr>
              <a:t> </a:t>
            </a:r>
            <a:r>
              <a:rPr spc="40" smtClean="0">
                <a:solidFill>
                  <a:srgbClr val="16131A"/>
                </a:solidFill>
                <a:latin typeface="Times New Roman"/>
                <a:cs typeface="Times New Roman"/>
              </a:rPr>
              <a:t>of</a:t>
            </a:r>
            <a:r>
              <a:rPr spc="-5" smtClean="0">
                <a:solidFill>
                  <a:srgbClr val="16131A"/>
                </a:solidFill>
                <a:latin typeface="Times New Roman"/>
                <a:cs typeface="Times New Roman"/>
              </a:rPr>
              <a:t> </a:t>
            </a:r>
            <a:r>
              <a:rPr spc="10" dirty="0">
                <a:solidFill>
                  <a:srgbClr val="16131A"/>
                </a:solidFill>
                <a:latin typeface="Times New Roman"/>
                <a:cs typeface="Times New Roman"/>
              </a:rPr>
              <a:t>countries</a:t>
            </a:r>
            <a:r>
              <a:rPr spc="70" dirty="0">
                <a:solidFill>
                  <a:srgbClr val="16131A"/>
                </a:solidFill>
                <a:latin typeface="Times New Roman"/>
                <a:cs typeface="Times New Roman"/>
              </a:rPr>
              <a:t> </a:t>
            </a:r>
            <a:r>
              <a:rPr spc="10" dirty="0">
                <a:solidFill>
                  <a:srgbClr val="16131A"/>
                </a:solidFill>
                <a:latin typeface="Times New Roman"/>
                <a:cs typeface="Times New Roman"/>
              </a:rPr>
              <a:t>ranged</a:t>
            </a:r>
            <a:r>
              <a:rPr spc="120" dirty="0">
                <a:solidFill>
                  <a:srgbClr val="16131A"/>
                </a:solidFill>
                <a:latin typeface="Times New Roman"/>
                <a:cs typeface="Times New Roman"/>
              </a:rPr>
              <a:t> </a:t>
            </a:r>
            <a:r>
              <a:rPr dirty="0">
                <a:solidFill>
                  <a:srgbClr val="16131A"/>
                </a:solidFill>
                <a:latin typeface="Times New Roman"/>
                <a:cs typeface="Times New Roman"/>
              </a:rPr>
              <a:t>from</a:t>
            </a:r>
            <a:r>
              <a:rPr spc="95" dirty="0">
                <a:solidFill>
                  <a:srgbClr val="16131A"/>
                </a:solidFill>
                <a:latin typeface="Times New Roman"/>
                <a:cs typeface="Times New Roman"/>
              </a:rPr>
              <a:t> </a:t>
            </a:r>
            <a:r>
              <a:rPr spc="35" dirty="0">
                <a:solidFill>
                  <a:srgbClr val="16131A"/>
                </a:solidFill>
                <a:latin typeface="Times New Roman"/>
                <a:cs typeface="Times New Roman"/>
              </a:rPr>
              <a:t>91</a:t>
            </a:r>
            <a:r>
              <a:rPr dirty="0">
                <a:solidFill>
                  <a:srgbClr val="16131A"/>
                </a:solidFill>
                <a:latin typeface="Times New Roman"/>
                <a:cs typeface="Times New Roman"/>
              </a:rPr>
              <a:t> </a:t>
            </a:r>
            <a:r>
              <a:rPr spc="10" dirty="0">
                <a:solidFill>
                  <a:srgbClr val="16131A"/>
                </a:solidFill>
                <a:latin typeface="Times New Roman"/>
                <a:cs typeface="Times New Roman"/>
              </a:rPr>
              <a:t>to</a:t>
            </a:r>
            <a:r>
              <a:rPr spc="70" dirty="0">
                <a:solidFill>
                  <a:srgbClr val="16131A"/>
                </a:solidFill>
                <a:latin typeface="Times New Roman"/>
                <a:cs typeface="Times New Roman"/>
              </a:rPr>
              <a:t> </a:t>
            </a:r>
            <a:r>
              <a:rPr dirty="0">
                <a:solidFill>
                  <a:srgbClr val="16131A"/>
                </a:solidFill>
                <a:latin typeface="Times New Roman"/>
                <a:cs typeface="Times New Roman"/>
              </a:rPr>
              <a:t>97</a:t>
            </a:r>
            <a:r>
              <a:rPr spc="75" dirty="0">
                <a:solidFill>
                  <a:srgbClr val="16131A"/>
                </a:solidFill>
                <a:latin typeface="Times New Roman"/>
                <a:cs typeface="Times New Roman"/>
              </a:rPr>
              <a:t> </a:t>
            </a:r>
            <a:r>
              <a:rPr spc="5" dirty="0">
                <a:solidFill>
                  <a:srgbClr val="16131A"/>
                </a:solidFill>
                <a:latin typeface="Times New Roman"/>
                <a:cs typeface="Times New Roman"/>
              </a:rPr>
              <a:t>depending</a:t>
            </a:r>
            <a:r>
              <a:rPr spc="145" dirty="0">
                <a:solidFill>
                  <a:srgbClr val="16131A"/>
                </a:solidFill>
                <a:latin typeface="Times New Roman"/>
                <a:cs typeface="Times New Roman"/>
              </a:rPr>
              <a:t> </a:t>
            </a:r>
            <a:r>
              <a:rPr spc="25" dirty="0">
                <a:solidFill>
                  <a:srgbClr val="16131A"/>
                </a:solidFill>
                <a:latin typeface="Times New Roman"/>
                <a:cs typeface="Times New Roman"/>
              </a:rPr>
              <a:t>on</a:t>
            </a:r>
            <a:r>
              <a:rPr spc="15" dirty="0">
                <a:solidFill>
                  <a:srgbClr val="16131A"/>
                </a:solidFill>
                <a:latin typeface="Times New Roman"/>
                <a:cs typeface="Times New Roman"/>
              </a:rPr>
              <a:t> </a:t>
            </a:r>
            <a:r>
              <a:rPr spc="5" dirty="0">
                <a:solidFill>
                  <a:srgbClr val="16131A"/>
                </a:solidFill>
                <a:latin typeface="Times New Roman"/>
                <a:cs typeface="Times New Roman"/>
              </a:rPr>
              <a:t>missing</a:t>
            </a:r>
            <a:r>
              <a:rPr spc="110" dirty="0">
                <a:solidFill>
                  <a:srgbClr val="16131A"/>
                </a:solidFill>
                <a:latin typeface="Times New Roman"/>
                <a:cs typeface="Times New Roman"/>
              </a:rPr>
              <a:t> </a:t>
            </a:r>
            <a:r>
              <a:rPr spc="10" dirty="0">
                <a:solidFill>
                  <a:srgbClr val="16131A"/>
                </a:solidFill>
                <a:latin typeface="Times New Roman"/>
                <a:cs typeface="Times New Roman"/>
              </a:rPr>
              <a:t>values</a:t>
            </a:r>
            <a:r>
              <a:rPr spc="130" dirty="0">
                <a:solidFill>
                  <a:srgbClr val="16131A"/>
                </a:solidFill>
                <a:latin typeface="Times New Roman"/>
                <a:cs typeface="Times New Roman"/>
              </a:rPr>
              <a:t> </a:t>
            </a:r>
            <a:r>
              <a:rPr dirty="0">
                <a:solidFill>
                  <a:srgbClr val="16131A"/>
                </a:solidFill>
                <a:latin typeface="Times New Roman"/>
                <a:cs typeface="Times New Roman"/>
              </a:rPr>
              <a:t>(see</a:t>
            </a:r>
            <a:r>
              <a:rPr spc="55" dirty="0">
                <a:solidFill>
                  <a:srgbClr val="16131A"/>
                </a:solidFill>
                <a:latin typeface="Times New Roman"/>
                <a:cs typeface="Times New Roman"/>
              </a:rPr>
              <a:t> </a:t>
            </a:r>
            <a:r>
              <a:rPr spc="5" dirty="0">
                <a:solidFill>
                  <a:srgbClr val="16131A"/>
                </a:solidFill>
                <a:latin typeface="Times New Roman"/>
                <a:cs typeface="Times New Roman"/>
              </a:rPr>
              <a:t>Ta</a:t>
            </a:r>
            <a:r>
              <a:rPr spc="65" dirty="0">
                <a:solidFill>
                  <a:srgbClr val="16131A"/>
                </a:solidFill>
                <a:latin typeface="Times New Roman"/>
                <a:cs typeface="Times New Roman"/>
              </a:rPr>
              <a:t>b</a:t>
            </a:r>
            <a:r>
              <a:rPr spc="5" dirty="0">
                <a:solidFill>
                  <a:srgbClr val="333131"/>
                </a:solidFill>
                <a:latin typeface="Times New Roman"/>
                <a:cs typeface="Times New Roman"/>
              </a:rPr>
              <a:t>l</a:t>
            </a:r>
            <a:r>
              <a:rPr spc="30" dirty="0">
                <a:solidFill>
                  <a:srgbClr val="16131A"/>
                </a:solidFill>
                <a:latin typeface="Times New Roman"/>
                <a:cs typeface="Times New Roman"/>
              </a:rPr>
              <a:t>e</a:t>
            </a:r>
            <a:r>
              <a:rPr spc="135" dirty="0">
                <a:solidFill>
                  <a:srgbClr val="16131A"/>
                </a:solidFill>
                <a:latin typeface="Times New Roman"/>
                <a:cs typeface="Times New Roman"/>
              </a:rPr>
              <a:t> </a:t>
            </a:r>
            <a:r>
              <a:rPr spc="50" dirty="0">
                <a:solidFill>
                  <a:srgbClr val="16131A"/>
                </a:solidFill>
                <a:latin typeface="Times New Roman"/>
                <a:cs typeface="Times New Roman"/>
              </a:rPr>
              <a:t>1</a:t>
            </a:r>
            <a:r>
              <a:rPr spc="-135" dirty="0">
                <a:solidFill>
                  <a:srgbClr val="16131A"/>
                </a:solidFill>
                <a:latin typeface="Times New Roman"/>
                <a:cs typeface="Times New Roman"/>
              </a:rPr>
              <a:t> </a:t>
            </a:r>
            <a:r>
              <a:rPr spc="30" dirty="0">
                <a:solidFill>
                  <a:srgbClr val="16131A"/>
                </a:solidFill>
                <a:latin typeface="Times New Roman"/>
                <a:cs typeface="Times New Roman"/>
              </a:rPr>
              <a:t>for</a:t>
            </a:r>
            <a:r>
              <a:rPr spc="25" dirty="0">
                <a:solidFill>
                  <a:srgbClr val="16131A"/>
                </a:solidFill>
                <a:latin typeface="Times New Roman"/>
                <a:cs typeface="Times New Roman"/>
              </a:rPr>
              <a:t> </a:t>
            </a:r>
            <a:r>
              <a:rPr spc="5" dirty="0">
                <a:solidFill>
                  <a:srgbClr val="16131A"/>
                </a:solidFill>
                <a:latin typeface="Times New Roman"/>
                <a:cs typeface="Times New Roman"/>
              </a:rPr>
              <a:t>details)</a:t>
            </a:r>
            <a:r>
              <a:rPr dirty="0">
                <a:solidFill>
                  <a:srgbClr val="16131A"/>
                </a:solidFill>
                <a:latin typeface="Times New Roman"/>
                <a:cs typeface="Times New Roman"/>
              </a:rPr>
              <a:t>;</a:t>
            </a:r>
            <a:r>
              <a:rPr spc="130" dirty="0">
                <a:solidFill>
                  <a:srgbClr val="16131A"/>
                </a:solidFill>
                <a:latin typeface="Times New Roman"/>
                <a:cs typeface="Times New Roman"/>
              </a:rPr>
              <a:t> </a:t>
            </a:r>
            <a:r>
              <a:rPr spc="10" dirty="0">
                <a:solidFill>
                  <a:srgbClr val="16131A"/>
                </a:solidFill>
                <a:latin typeface="Times New Roman"/>
                <a:cs typeface="Times New Roman"/>
              </a:rPr>
              <a:t>significance</a:t>
            </a:r>
            <a:r>
              <a:rPr spc="5" dirty="0">
                <a:solidFill>
                  <a:srgbClr val="16131A"/>
                </a:solidFill>
                <a:latin typeface="Times New Roman"/>
                <a:cs typeface="Times New Roman"/>
              </a:rPr>
              <a:t> levels</a:t>
            </a:r>
            <a:r>
              <a:rPr spc="85" dirty="0">
                <a:solidFill>
                  <a:srgbClr val="16131A"/>
                </a:solidFill>
                <a:latin typeface="Times New Roman"/>
                <a:cs typeface="Times New Roman"/>
              </a:rPr>
              <a:t> </a:t>
            </a:r>
            <a:r>
              <a:rPr spc="30" dirty="0">
                <a:solidFill>
                  <a:srgbClr val="16131A"/>
                </a:solidFill>
                <a:latin typeface="Times New Roman"/>
                <a:cs typeface="Times New Roman"/>
              </a:rPr>
              <a:t>for</a:t>
            </a:r>
            <a:r>
              <a:rPr spc="-30" dirty="0">
                <a:solidFill>
                  <a:srgbClr val="16131A"/>
                </a:solidFill>
                <a:latin typeface="Times New Roman"/>
                <a:cs typeface="Times New Roman"/>
              </a:rPr>
              <a:t> </a:t>
            </a:r>
            <a:r>
              <a:rPr spc="10" dirty="0">
                <a:solidFill>
                  <a:srgbClr val="16131A"/>
                </a:solidFill>
                <a:latin typeface="Times New Roman"/>
                <a:cs typeface="Times New Roman"/>
              </a:rPr>
              <a:t>2-tailed</a:t>
            </a:r>
            <a:r>
              <a:rPr spc="95" dirty="0">
                <a:solidFill>
                  <a:srgbClr val="16131A"/>
                </a:solidFill>
                <a:latin typeface="Times New Roman"/>
                <a:cs typeface="Times New Roman"/>
              </a:rPr>
              <a:t> </a:t>
            </a:r>
            <a:r>
              <a:rPr spc="5" dirty="0">
                <a:solidFill>
                  <a:srgbClr val="16131A"/>
                </a:solidFill>
                <a:latin typeface="Times New Roman"/>
                <a:cs typeface="Times New Roman"/>
              </a:rPr>
              <a:t>t-tests</a:t>
            </a:r>
            <a:r>
              <a:rPr spc="120" dirty="0">
                <a:solidFill>
                  <a:srgbClr val="16131A"/>
                </a:solidFill>
                <a:latin typeface="Times New Roman"/>
                <a:cs typeface="Times New Roman"/>
              </a:rPr>
              <a:t> </a:t>
            </a:r>
            <a:r>
              <a:rPr spc="15" dirty="0">
                <a:solidFill>
                  <a:srgbClr val="16131A"/>
                </a:solidFill>
                <a:latin typeface="Times New Roman"/>
                <a:cs typeface="Times New Roman"/>
              </a:rPr>
              <a:t>are</a:t>
            </a:r>
            <a:r>
              <a:rPr spc="40" dirty="0">
                <a:solidFill>
                  <a:srgbClr val="16131A"/>
                </a:solidFill>
                <a:latin typeface="Times New Roman"/>
                <a:cs typeface="Times New Roman"/>
              </a:rPr>
              <a:t> </a:t>
            </a:r>
            <a:r>
              <a:rPr spc="20" dirty="0">
                <a:solidFill>
                  <a:srgbClr val="16131A"/>
                </a:solidFill>
                <a:latin typeface="Times New Roman"/>
                <a:cs typeface="Times New Roman"/>
              </a:rPr>
              <a:t>as </a:t>
            </a:r>
            <a:r>
              <a:rPr spc="5" dirty="0">
                <a:solidFill>
                  <a:srgbClr val="16131A"/>
                </a:solidFill>
                <a:latin typeface="Times New Roman"/>
                <a:cs typeface="Times New Roman"/>
              </a:rPr>
              <a:t>follows:</a:t>
            </a:r>
            <a:r>
              <a:rPr spc="105" dirty="0">
                <a:solidFill>
                  <a:srgbClr val="16131A"/>
                </a:solidFill>
                <a:latin typeface="Times New Roman"/>
                <a:cs typeface="Times New Roman"/>
              </a:rPr>
              <a:t> </a:t>
            </a:r>
            <a:r>
              <a:rPr i="1" spc="80" dirty="0">
                <a:solidFill>
                  <a:srgbClr val="16131A"/>
                </a:solidFill>
                <a:latin typeface="Arial"/>
                <a:cs typeface="Arial"/>
              </a:rPr>
              <a:t>r</a:t>
            </a:r>
            <a:r>
              <a:rPr i="1" spc="95" dirty="0">
                <a:solidFill>
                  <a:srgbClr val="16131A"/>
                </a:solidFill>
                <a:latin typeface="Arial"/>
                <a:cs typeface="Arial"/>
              </a:rPr>
              <a:t> </a:t>
            </a:r>
            <a:r>
              <a:rPr spc="390" dirty="0">
                <a:solidFill>
                  <a:srgbClr val="333131"/>
                </a:solidFill>
                <a:latin typeface="Arial"/>
                <a:cs typeface="Arial"/>
              </a:rPr>
              <a:t>=</a:t>
            </a:r>
            <a:r>
              <a:rPr spc="-5" dirty="0">
                <a:solidFill>
                  <a:srgbClr val="333131"/>
                </a:solidFill>
                <a:latin typeface="Arial"/>
                <a:cs typeface="Arial"/>
              </a:rPr>
              <a:t> </a:t>
            </a:r>
            <a:r>
              <a:rPr spc="105" dirty="0">
                <a:solidFill>
                  <a:srgbClr val="16131A"/>
                </a:solidFill>
                <a:latin typeface="Times New Roman"/>
                <a:cs typeface="Times New Roman"/>
              </a:rPr>
              <a:t>.</a:t>
            </a:r>
            <a:r>
              <a:rPr spc="-140" dirty="0">
                <a:solidFill>
                  <a:srgbClr val="13233B"/>
                </a:solidFill>
                <a:latin typeface="Times New Roman"/>
                <a:cs typeface="Times New Roman"/>
              </a:rPr>
              <a:t>1</a:t>
            </a:r>
            <a:r>
              <a:rPr spc="50" dirty="0">
                <a:solidFill>
                  <a:srgbClr val="16131A"/>
                </a:solidFill>
                <a:latin typeface="Times New Roman"/>
                <a:cs typeface="Times New Roman"/>
              </a:rPr>
              <a:t>4</a:t>
            </a:r>
            <a:r>
              <a:rPr spc="40" dirty="0">
                <a:solidFill>
                  <a:srgbClr val="16131A"/>
                </a:solidFill>
                <a:latin typeface="Times New Roman"/>
                <a:cs typeface="Times New Roman"/>
              </a:rPr>
              <a:t> </a:t>
            </a:r>
            <a:r>
              <a:rPr i="1" spc="50" dirty="0">
                <a:solidFill>
                  <a:srgbClr val="16131A"/>
                </a:solidFill>
                <a:latin typeface="Arial"/>
                <a:cs typeface="Arial"/>
              </a:rPr>
              <a:t>(p</a:t>
            </a:r>
            <a:r>
              <a:rPr i="1" spc="-90" dirty="0">
                <a:solidFill>
                  <a:srgbClr val="16131A"/>
                </a:solidFill>
                <a:latin typeface="Arial"/>
                <a:cs typeface="Arial"/>
              </a:rPr>
              <a:t> </a:t>
            </a:r>
            <a:r>
              <a:rPr spc="210" dirty="0">
                <a:solidFill>
                  <a:srgbClr val="16131A"/>
                </a:solidFill>
                <a:latin typeface="Arial"/>
                <a:cs typeface="Arial"/>
              </a:rPr>
              <a:t>&lt;</a:t>
            </a:r>
            <a:r>
              <a:rPr spc="-85" dirty="0">
                <a:solidFill>
                  <a:srgbClr val="16131A"/>
                </a:solidFill>
                <a:latin typeface="Arial"/>
                <a:cs typeface="Arial"/>
              </a:rPr>
              <a:t> </a:t>
            </a:r>
            <a:r>
              <a:rPr spc="105" dirty="0">
                <a:solidFill>
                  <a:srgbClr val="16131A"/>
                </a:solidFill>
                <a:latin typeface="Times New Roman"/>
                <a:cs typeface="Times New Roman"/>
              </a:rPr>
              <a:t>.</a:t>
            </a:r>
            <a:r>
              <a:rPr spc="15" dirty="0">
                <a:solidFill>
                  <a:srgbClr val="16131A"/>
                </a:solidFill>
                <a:latin typeface="Times New Roman"/>
                <a:cs typeface="Times New Roman"/>
              </a:rPr>
              <a:t>10)</a:t>
            </a:r>
            <a:r>
              <a:rPr spc="5" dirty="0">
                <a:solidFill>
                  <a:srgbClr val="16131A"/>
                </a:solidFill>
                <a:latin typeface="Times New Roman"/>
                <a:cs typeface="Times New Roman"/>
              </a:rPr>
              <a:t>;</a:t>
            </a:r>
            <a:r>
              <a:rPr spc="-114" dirty="0">
                <a:solidFill>
                  <a:srgbClr val="16131A"/>
                </a:solidFill>
                <a:latin typeface="Times New Roman"/>
                <a:cs typeface="Times New Roman"/>
              </a:rPr>
              <a:t> </a:t>
            </a:r>
            <a:r>
              <a:rPr i="1" spc="80" dirty="0">
                <a:solidFill>
                  <a:srgbClr val="16131A"/>
                </a:solidFill>
                <a:latin typeface="Arial"/>
                <a:cs typeface="Arial"/>
              </a:rPr>
              <a:t>r</a:t>
            </a:r>
            <a:r>
              <a:rPr i="1" spc="155" dirty="0">
                <a:solidFill>
                  <a:srgbClr val="16131A"/>
                </a:solidFill>
                <a:latin typeface="Arial"/>
                <a:cs typeface="Arial"/>
              </a:rPr>
              <a:t> </a:t>
            </a:r>
            <a:r>
              <a:rPr spc="315" dirty="0">
                <a:solidFill>
                  <a:srgbClr val="333131"/>
                </a:solidFill>
                <a:latin typeface="Arial"/>
                <a:cs typeface="Arial"/>
              </a:rPr>
              <a:t>=</a:t>
            </a:r>
            <a:r>
              <a:rPr spc="65" dirty="0">
                <a:solidFill>
                  <a:srgbClr val="333131"/>
                </a:solidFill>
                <a:latin typeface="Arial"/>
                <a:cs typeface="Arial"/>
              </a:rPr>
              <a:t> </a:t>
            </a:r>
            <a:r>
              <a:rPr spc="105" dirty="0">
                <a:solidFill>
                  <a:srgbClr val="333131"/>
                </a:solidFill>
                <a:latin typeface="Times New Roman"/>
                <a:cs typeface="Times New Roman"/>
              </a:rPr>
              <a:t>.</a:t>
            </a:r>
            <a:r>
              <a:rPr spc="5" dirty="0">
                <a:solidFill>
                  <a:srgbClr val="16131A"/>
                </a:solidFill>
                <a:latin typeface="Times New Roman"/>
                <a:cs typeface="Times New Roman"/>
              </a:rPr>
              <a:t>18</a:t>
            </a:r>
            <a:r>
              <a:rPr spc="-60" dirty="0">
                <a:solidFill>
                  <a:srgbClr val="16131A"/>
                </a:solidFill>
                <a:latin typeface="Times New Roman"/>
                <a:cs typeface="Times New Roman"/>
              </a:rPr>
              <a:t> </a:t>
            </a:r>
            <a:r>
              <a:rPr i="1" spc="50" dirty="0">
                <a:solidFill>
                  <a:srgbClr val="16131A"/>
                </a:solidFill>
                <a:latin typeface="Arial"/>
                <a:cs typeface="Arial"/>
              </a:rPr>
              <a:t>(p</a:t>
            </a:r>
            <a:r>
              <a:rPr i="1" spc="-90" dirty="0">
                <a:solidFill>
                  <a:srgbClr val="16131A"/>
                </a:solidFill>
                <a:latin typeface="Arial"/>
                <a:cs typeface="Arial"/>
              </a:rPr>
              <a:t> </a:t>
            </a:r>
            <a:r>
              <a:rPr spc="210" dirty="0">
                <a:solidFill>
                  <a:srgbClr val="16131A"/>
                </a:solidFill>
                <a:latin typeface="Arial"/>
                <a:cs typeface="Arial"/>
              </a:rPr>
              <a:t>&lt;</a:t>
            </a:r>
            <a:r>
              <a:rPr spc="-85" dirty="0">
                <a:solidFill>
                  <a:srgbClr val="16131A"/>
                </a:solidFill>
                <a:latin typeface="Arial"/>
                <a:cs typeface="Arial"/>
              </a:rPr>
              <a:t> </a:t>
            </a:r>
            <a:r>
              <a:rPr spc="-15" dirty="0">
                <a:solidFill>
                  <a:srgbClr val="333131"/>
                </a:solidFill>
                <a:latin typeface="Times New Roman"/>
                <a:cs typeface="Times New Roman"/>
              </a:rPr>
              <a:t>.</a:t>
            </a:r>
            <a:r>
              <a:rPr spc="15" dirty="0">
                <a:solidFill>
                  <a:srgbClr val="16131A"/>
                </a:solidFill>
                <a:latin typeface="Times New Roman"/>
                <a:cs typeface="Times New Roman"/>
              </a:rPr>
              <a:t>05)</a:t>
            </a:r>
            <a:r>
              <a:rPr spc="5" dirty="0">
                <a:solidFill>
                  <a:srgbClr val="16131A"/>
                </a:solidFill>
                <a:latin typeface="Times New Roman"/>
                <a:cs typeface="Times New Roman"/>
              </a:rPr>
              <a:t>; </a:t>
            </a:r>
            <a:r>
              <a:rPr i="1" spc="80" dirty="0">
                <a:solidFill>
                  <a:srgbClr val="16131A"/>
                </a:solidFill>
                <a:latin typeface="Arial"/>
                <a:cs typeface="Arial"/>
              </a:rPr>
              <a:t>r</a:t>
            </a:r>
            <a:r>
              <a:rPr i="1" spc="155" dirty="0">
                <a:solidFill>
                  <a:srgbClr val="16131A"/>
                </a:solidFill>
                <a:latin typeface="Arial"/>
                <a:cs typeface="Arial"/>
              </a:rPr>
              <a:t> </a:t>
            </a:r>
            <a:r>
              <a:rPr spc="315" dirty="0">
                <a:solidFill>
                  <a:srgbClr val="333131"/>
                </a:solidFill>
                <a:latin typeface="Arial"/>
                <a:cs typeface="Arial"/>
              </a:rPr>
              <a:t>=</a:t>
            </a:r>
            <a:r>
              <a:rPr spc="10" dirty="0">
                <a:solidFill>
                  <a:srgbClr val="333131"/>
                </a:solidFill>
                <a:latin typeface="Arial"/>
                <a:cs typeface="Arial"/>
              </a:rPr>
              <a:t> </a:t>
            </a:r>
            <a:r>
              <a:rPr spc="-15" dirty="0">
                <a:solidFill>
                  <a:srgbClr val="16131A"/>
                </a:solidFill>
                <a:latin typeface="Times New Roman"/>
                <a:cs typeface="Times New Roman"/>
              </a:rPr>
              <a:t>.</a:t>
            </a:r>
            <a:r>
              <a:rPr spc="5" dirty="0">
                <a:solidFill>
                  <a:srgbClr val="16131A"/>
                </a:solidFill>
                <a:latin typeface="Times New Roman"/>
                <a:cs typeface="Times New Roman"/>
              </a:rPr>
              <a:t>25</a:t>
            </a:r>
            <a:r>
              <a:rPr spc="60" dirty="0">
                <a:solidFill>
                  <a:srgbClr val="16131A"/>
                </a:solidFill>
                <a:latin typeface="Times New Roman"/>
                <a:cs typeface="Times New Roman"/>
              </a:rPr>
              <a:t> </a:t>
            </a:r>
            <a:r>
              <a:rPr i="1" spc="50" dirty="0">
                <a:solidFill>
                  <a:srgbClr val="16131A"/>
                </a:solidFill>
                <a:latin typeface="Arial"/>
                <a:cs typeface="Arial"/>
              </a:rPr>
              <a:t>(p</a:t>
            </a:r>
            <a:r>
              <a:rPr i="1" spc="-35" dirty="0">
                <a:solidFill>
                  <a:srgbClr val="16131A"/>
                </a:solidFill>
                <a:latin typeface="Arial"/>
                <a:cs typeface="Arial"/>
              </a:rPr>
              <a:t> </a:t>
            </a:r>
            <a:r>
              <a:rPr spc="130" dirty="0">
                <a:solidFill>
                  <a:srgbClr val="16131A"/>
                </a:solidFill>
                <a:latin typeface="Arial"/>
                <a:cs typeface="Arial"/>
              </a:rPr>
              <a:t>&lt;</a:t>
            </a:r>
            <a:r>
              <a:rPr spc="-10" dirty="0">
                <a:solidFill>
                  <a:srgbClr val="16131A"/>
                </a:solidFill>
                <a:latin typeface="Arial"/>
                <a:cs typeface="Arial"/>
              </a:rPr>
              <a:t> </a:t>
            </a:r>
            <a:r>
              <a:rPr spc="-15" dirty="0">
                <a:solidFill>
                  <a:srgbClr val="333131"/>
                </a:solidFill>
                <a:latin typeface="Times New Roman"/>
                <a:cs typeface="Times New Roman"/>
              </a:rPr>
              <a:t>.</a:t>
            </a:r>
            <a:r>
              <a:rPr spc="10" dirty="0">
                <a:solidFill>
                  <a:srgbClr val="16131A"/>
                </a:solidFill>
                <a:latin typeface="Times New Roman"/>
                <a:cs typeface="Times New Roman"/>
              </a:rPr>
              <a:t>01)</a:t>
            </a:r>
            <a:endParaRPr dirty="0">
              <a:latin typeface="Times New Roman"/>
              <a:cs typeface="Times New Roman"/>
            </a:endParaRPr>
          </a:p>
        </p:txBody>
      </p:sp>
      <p:graphicFrame>
        <p:nvGraphicFramePr>
          <p:cNvPr id="4" name="object 4"/>
          <p:cNvGraphicFramePr>
            <a:graphicFrameLocks noGrp="1"/>
          </p:cNvGraphicFramePr>
          <p:nvPr>
            <p:extLst>
              <p:ext uri="{D42A27DB-BD31-4B8C-83A1-F6EECF244321}">
                <p14:modId xmlns:p14="http://schemas.microsoft.com/office/powerpoint/2010/main" val="2108708146"/>
              </p:ext>
            </p:extLst>
          </p:nvPr>
        </p:nvGraphicFramePr>
        <p:xfrm>
          <a:off x="318541" y="2699015"/>
          <a:ext cx="8364509" cy="548640"/>
        </p:xfrm>
        <a:graphic>
          <a:graphicData uri="http://schemas.openxmlformats.org/drawingml/2006/table">
            <a:tbl>
              <a:tblPr firstRow="1" bandRow="1">
                <a:tableStyleId>{2D5ABB26-0587-4C30-8999-92F81FD0307C}</a:tableStyleId>
              </a:tblPr>
              <a:tblGrid>
                <a:gridCol w="2804549"/>
                <a:gridCol w="2033525"/>
                <a:gridCol w="693679"/>
                <a:gridCol w="955812"/>
                <a:gridCol w="939648"/>
                <a:gridCol w="753666"/>
                <a:gridCol w="183630"/>
              </a:tblGrid>
              <a:tr h="250731">
                <a:tc>
                  <a:txBody>
                    <a:bodyPr/>
                    <a:lstStyle/>
                    <a:p>
                      <a:pPr marL="104775">
                        <a:lnSpc>
                          <a:spcPct val="100000"/>
                        </a:lnSpc>
                      </a:pPr>
                      <a:r>
                        <a:rPr sz="1800" spc="-235" dirty="0">
                          <a:solidFill>
                            <a:srgbClr val="16131A"/>
                          </a:solidFill>
                          <a:latin typeface="Times New Roman"/>
                          <a:cs typeface="Times New Roman"/>
                        </a:rPr>
                        <a:t>1</a:t>
                      </a:r>
                      <a:r>
                        <a:rPr sz="1800" dirty="0">
                          <a:solidFill>
                            <a:srgbClr val="16131A"/>
                          </a:solidFill>
                          <a:latin typeface="Times New Roman"/>
                          <a:cs typeface="Times New Roman"/>
                        </a:rPr>
                        <a:t>.</a:t>
                      </a:r>
                      <a:r>
                        <a:rPr sz="1800" spc="-100" dirty="0">
                          <a:solidFill>
                            <a:srgbClr val="16131A"/>
                          </a:solidFill>
                          <a:latin typeface="Times New Roman"/>
                          <a:cs typeface="Times New Roman"/>
                        </a:rPr>
                        <a:t> </a:t>
                      </a:r>
                      <a:r>
                        <a:rPr sz="1800" dirty="0">
                          <a:solidFill>
                            <a:srgbClr val="16131A"/>
                          </a:solidFill>
                          <a:latin typeface="Times New Roman"/>
                          <a:cs typeface="Times New Roman"/>
                        </a:rPr>
                        <a:t>Strength</a:t>
                      </a:r>
                      <a:r>
                        <a:rPr sz="1800" spc="10" dirty="0">
                          <a:solidFill>
                            <a:srgbClr val="16131A"/>
                          </a:solidFill>
                          <a:latin typeface="Times New Roman"/>
                          <a:cs typeface="Times New Roman"/>
                        </a:rPr>
                        <a:t> </a:t>
                      </a:r>
                      <a:r>
                        <a:rPr sz="1800" dirty="0">
                          <a:solidFill>
                            <a:srgbClr val="16131A"/>
                          </a:solidFill>
                          <a:latin typeface="Times New Roman"/>
                          <a:cs typeface="Times New Roman"/>
                        </a:rPr>
                        <a:t>of</a:t>
                      </a:r>
                      <a:r>
                        <a:rPr sz="1800" spc="-15" dirty="0">
                          <a:solidFill>
                            <a:srgbClr val="16131A"/>
                          </a:solidFill>
                          <a:latin typeface="Times New Roman"/>
                          <a:cs typeface="Times New Roman"/>
                        </a:rPr>
                        <a:t> </a:t>
                      </a:r>
                      <a:r>
                        <a:rPr sz="1800" dirty="0">
                          <a:solidFill>
                            <a:srgbClr val="16131A"/>
                          </a:solidFill>
                          <a:latin typeface="Times New Roman"/>
                          <a:cs typeface="Times New Roman"/>
                        </a:rPr>
                        <a:t>CP</a:t>
                      </a:r>
                      <a:endParaRPr sz="1800" dirty="0">
                        <a:latin typeface="Times New Roman"/>
                        <a:cs typeface="Times New Roman"/>
                      </a:endParaRPr>
                    </a:p>
                  </a:txBody>
                  <a:tcPr marL="0" marR="0" marT="0" marB="0">
                    <a:lnT w="22485">
                      <a:solidFill>
                        <a:srgbClr val="A03434"/>
                      </a:solidFill>
                      <a:prstDash val="solid"/>
                    </a:lnT>
                  </a:tcPr>
                </a:tc>
                <a:tc>
                  <a:txBody>
                    <a:bodyPr/>
                    <a:lstStyle/>
                    <a:p>
                      <a:pPr marL="1219835">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52</a:t>
                      </a:r>
                      <a:endParaRPr sz="1800" dirty="0">
                        <a:latin typeface="Times New Roman"/>
                        <a:cs typeface="Times New Roman"/>
                      </a:endParaRPr>
                    </a:p>
                  </a:txBody>
                  <a:tcPr marL="0" marR="0" marT="0" marB="0">
                    <a:lnR w="37475">
                      <a:solidFill>
                        <a:srgbClr val="FB4F4F"/>
                      </a:solidFill>
                      <a:prstDash val="solid"/>
                    </a:lnR>
                    <a:lnT w="22485">
                      <a:solidFill>
                        <a:srgbClr val="A03434"/>
                      </a:solidFill>
                      <a:prstDash val="solid"/>
                    </a:lnT>
                  </a:tcPr>
                </a:tc>
                <a:tc>
                  <a:txBody>
                    <a:bodyPr/>
                    <a:lstStyle/>
                    <a:p>
                      <a:pPr marL="74930">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20</a:t>
                      </a:r>
                      <a:endParaRPr sz="1800">
                        <a:latin typeface="Times New Roman"/>
                        <a:cs typeface="Times New Roman"/>
                      </a:endParaRPr>
                    </a:p>
                  </a:txBody>
                  <a:tcPr marL="0" marR="0" marT="0" marB="0">
                    <a:lnL w="37475">
                      <a:solidFill>
                        <a:srgbClr val="FB4F4F"/>
                      </a:solidFill>
                      <a:prstDash val="solid"/>
                    </a:lnL>
                    <a:lnT w="22485">
                      <a:solidFill>
                        <a:srgbClr val="A03434"/>
                      </a:solidFill>
                      <a:prstDash val="solid"/>
                    </a:lnT>
                  </a:tcPr>
                </a:tc>
                <a:tc>
                  <a:txBody>
                    <a:bodyPr/>
                    <a:lstStyle/>
                    <a:p>
                      <a:pPr marR="3810" algn="ct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52</a:t>
                      </a:r>
                      <a:endParaRPr sz="1800">
                        <a:latin typeface="Times New Roman"/>
                        <a:cs typeface="Times New Roman"/>
                      </a:endParaRPr>
                    </a:p>
                  </a:txBody>
                  <a:tcPr marL="0" marR="0" marT="0" marB="0">
                    <a:lnT w="22485">
                      <a:solidFill>
                        <a:srgbClr val="A03434"/>
                      </a:solidFill>
                      <a:prstDash val="solid"/>
                    </a:lnT>
                  </a:tcPr>
                </a:tc>
                <a:tc>
                  <a:txBody>
                    <a:bodyPr/>
                    <a:lstStyle/>
                    <a:p>
                      <a:pPr marR="4445" algn="ct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54</a:t>
                      </a:r>
                      <a:endParaRPr sz="1800">
                        <a:latin typeface="Times New Roman"/>
                        <a:cs typeface="Times New Roman"/>
                      </a:endParaRPr>
                    </a:p>
                  </a:txBody>
                  <a:tcPr marL="0" marR="0" marT="0" marB="0">
                    <a:lnT w="22485">
                      <a:solidFill>
                        <a:srgbClr val="A03434"/>
                      </a:solidFill>
                      <a:prstDash val="solid"/>
                    </a:lnT>
                  </a:tcPr>
                </a:tc>
                <a:tc>
                  <a:txBody>
                    <a:bodyPr/>
                    <a:lstStyle/>
                    <a:p>
                      <a:pPr marL="344805">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50</a:t>
                      </a:r>
                      <a:endParaRPr sz="1800">
                        <a:latin typeface="Times New Roman"/>
                        <a:cs typeface="Times New Roman"/>
                      </a:endParaRPr>
                    </a:p>
                  </a:txBody>
                  <a:tcPr marL="0" marR="0" marT="0" marB="0">
                    <a:lnR w="37475">
                      <a:solidFill>
                        <a:srgbClr val="FB4F4F"/>
                      </a:solidFill>
                      <a:prstDash val="solid"/>
                    </a:lnR>
                    <a:lnT w="22485">
                      <a:solidFill>
                        <a:srgbClr val="A03434"/>
                      </a:solidFill>
                      <a:prstDash val="solid"/>
                    </a:lnT>
                  </a:tcPr>
                </a:tc>
                <a:tc rowSpan="2">
                  <a:txBody>
                    <a:bodyPr/>
                    <a:lstStyle/>
                    <a:p>
                      <a:endParaRPr sz="1800">
                        <a:latin typeface="Times New Roman"/>
                        <a:cs typeface="Times New Roman"/>
                      </a:endParaRPr>
                    </a:p>
                  </a:txBody>
                  <a:tcPr marL="0" marR="0" marT="0" marB="0">
                    <a:lnL w="37475">
                      <a:solidFill>
                        <a:srgbClr val="FB4F4F"/>
                      </a:solidFill>
                      <a:prstDash val="solid"/>
                    </a:lnL>
                    <a:lnT w="22485">
                      <a:solidFill>
                        <a:srgbClr val="A03434"/>
                      </a:solidFill>
                      <a:prstDash val="solid"/>
                    </a:lnT>
                  </a:tcPr>
                </a:tc>
              </a:tr>
              <a:tr h="243404">
                <a:tc>
                  <a:txBody>
                    <a:bodyPr/>
                    <a:lstStyle/>
                    <a:p>
                      <a:pPr marL="89535">
                        <a:lnSpc>
                          <a:spcPct val="100000"/>
                        </a:lnSpc>
                      </a:pPr>
                      <a:r>
                        <a:rPr sz="1800" dirty="0">
                          <a:solidFill>
                            <a:srgbClr val="16131A"/>
                          </a:solidFill>
                          <a:latin typeface="Times New Roman"/>
                          <a:cs typeface="Times New Roman"/>
                        </a:rPr>
                        <a:t>2.</a:t>
                      </a:r>
                      <a:r>
                        <a:rPr sz="1800" spc="65" dirty="0">
                          <a:solidFill>
                            <a:srgbClr val="16131A"/>
                          </a:solidFill>
                          <a:latin typeface="Times New Roman"/>
                          <a:cs typeface="Times New Roman"/>
                        </a:rPr>
                        <a:t> </a:t>
                      </a:r>
                      <a:r>
                        <a:rPr sz="1800" dirty="0">
                          <a:solidFill>
                            <a:srgbClr val="16131A"/>
                          </a:solidFill>
                          <a:latin typeface="Times New Roman"/>
                          <a:cs typeface="Times New Roman"/>
                        </a:rPr>
                        <a:t>Strength</a:t>
                      </a:r>
                      <a:r>
                        <a:rPr sz="1800" spc="10" dirty="0">
                          <a:solidFill>
                            <a:srgbClr val="16131A"/>
                          </a:solidFill>
                          <a:latin typeface="Times New Roman"/>
                          <a:cs typeface="Times New Roman"/>
                        </a:rPr>
                        <a:t> </a:t>
                      </a:r>
                      <a:r>
                        <a:rPr sz="1800" dirty="0">
                          <a:solidFill>
                            <a:srgbClr val="16131A"/>
                          </a:solidFill>
                          <a:latin typeface="Times New Roman"/>
                          <a:cs typeface="Times New Roman"/>
                        </a:rPr>
                        <a:t>of</a:t>
                      </a:r>
                      <a:r>
                        <a:rPr sz="1800" spc="-15" dirty="0">
                          <a:solidFill>
                            <a:srgbClr val="16131A"/>
                          </a:solidFill>
                          <a:latin typeface="Times New Roman"/>
                          <a:cs typeface="Times New Roman"/>
                        </a:rPr>
                        <a:t> </a:t>
                      </a:r>
                      <a:r>
                        <a:rPr sz="1800" dirty="0">
                          <a:solidFill>
                            <a:srgbClr val="16131A"/>
                          </a:solidFill>
                          <a:latin typeface="Times New Roman"/>
                          <a:cs typeface="Times New Roman"/>
                        </a:rPr>
                        <a:t>CD</a:t>
                      </a:r>
                      <a:endParaRPr sz="1800">
                        <a:latin typeface="Times New Roman"/>
                        <a:cs typeface="Times New Roman"/>
                      </a:endParaRPr>
                    </a:p>
                  </a:txBody>
                  <a:tcPr marL="0" marR="0" marT="0" marB="0"/>
                </a:tc>
                <a:tc>
                  <a:txBody>
                    <a:bodyPr/>
                    <a:lstStyle/>
                    <a:p>
                      <a:endParaRPr sz="1800">
                        <a:latin typeface="Times New Roman"/>
                        <a:cs typeface="Times New Roman"/>
                      </a:endParaRPr>
                    </a:p>
                  </a:txBody>
                  <a:tcPr marL="0" marR="0" marT="0" marB="0">
                    <a:lnR w="37475">
                      <a:solidFill>
                        <a:srgbClr val="FB4F4F"/>
                      </a:solidFill>
                      <a:prstDash val="solid"/>
                    </a:lnR>
                  </a:tcPr>
                </a:tc>
                <a:tc>
                  <a:txBody>
                    <a:bodyPr/>
                    <a:lstStyle/>
                    <a:p>
                      <a:pPr marL="74930">
                        <a:lnSpc>
                          <a:spcPts val="1845"/>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20</a:t>
                      </a:r>
                      <a:endParaRPr sz="1800">
                        <a:latin typeface="Times New Roman"/>
                        <a:cs typeface="Times New Roman"/>
                      </a:endParaRPr>
                    </a:p>
                  </a:txBody>
                  <a:tcPr marL="0" marR="0" marT="0" marB="0">
                    <a:lnL w="37475">
                      <a:solidFill>
                        <a:srgbClr val="FB4F4F"/>
                      </a:solidFill>
                      <a:prstDash val="solid"/>
                    </a:lnL>
                    <a:lnB w="37475">
                      <a:solidFill>
                        <a:srgbClr val="FB4F4F"/>
                      </a:solidFill>
                      <a:prstDash val="solid"/>
                    </a:lnB>
                  </a:tcPr>
                </a:tc>
                <a:tc>
                  <a:txBody>
                    <a:bodyPr/>
                    <a:lstStyle/>
                    <a:p>
                      <a:pPr marL="11430" algn="ctr">
                        <a:lnSpc>
                          <a:spcPts val="1845"/>
                        </a:lnSpc>
                      </a:pPr>
                      <a:r>
                        <a:rPr sz="1800" spc="-70" dirty="0">
                          <a:solidFill>
                            <a:srgbClr val="16131A"/>
                          </a:solidFill>
                          <a:latin typeface="Times New Roman"/>
                          <a:cs typeface="Times New Roman"/>
                        </a:rPr>
                        <a:t>.</a:t>
                      </a:r>
                      <a:r>
                        <a:rPr sz="1800" dirty="0">
                          <a:solidFill>
                            <a:srgbClr val="16131A"/>
                          </a:solidFill>
                          <a:latin typeface="Times New Roman"/>
                          <a:cs typeface="Times New Roman"/>
                        </a:rPr>
                        <a:t>16</a:t>
                      </a:r>
                      <a:endParaRPr sz="1800">
                        <a:latin typeface="Times New Roman"/>
                        <a:cs typeface="Times New Roman"/>
                      </a:endParaRPr>
                    </a:p>
                  </a:txBody>
                  <a:tcPr marL="0" marR="0" marT="0" marB="0">
                    <a:lnB w="37475">
                      <a:solidFill>
                        <a:srgbClr val="FB4F4F"/>
                      </a:solidFill>
                      <a:prstDash val="solid"/>
                    </a:lnB>
                  </a:tcPr>
                </a:tc>
                <a:tc>
                  <a:txBody>
                    <a:bodyPr/>
                    <a:lstStyle/>
                    <a:p>
                      <a:pPr marR="6350" algn="ctr">
                        <a:lnSpc>
                          <a:spcPts val="1845"/>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30</a:t>
                      </a:r>
                      <a:endParaRPr sz="1800">
                        <a:latin typeface="Times New Roman"/>
                        <a:cs typeface="Times New Roman"/>
                      </a:endParaRPr>
                    </a:p>
                  </a:txBody>
                  <a:tcPr marL="0" marR="0" marT="0" marB="0">
                    <a:lnB w="37475">
                      <a:solidFill>
                        <a:srgbClr val="FB4F4F"/>
                      </a:solidFill>
                      <a:prstDash val="solid"/>
                    </a:lnB>
                  </a:tcPr>
                </a:tc>
                <a:tc>
                  <a:txBody>
                    <a:bodyPr/>
                    <a:lstStyle/>
                    <a:p>
                      <a:pPr marL="344805">
                        <a:lnSpc>
                          <a:spcPts val="1845"/>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38</a:t>
                      </a:r>
                      <a:endParaRPr sz="1800" dirty="0">
                        <a:latin typeface="Times New Roman"/>
                        <a:cs typeface="Times New Roman"/>
                      </a:endParaRPr>
                    </a:p>
                  </a:txBody>
                  <a:tcPr marL="0" marR="0" marT="0" marB="0">
                    <a:lnR w="37475">
                      <a:solidFill>
                        <a:srgbClr val="FB4F4F"/>
                      </a:solidFill>
                      <a:prstDash val="solid"/>
                    </a:lnR>
                    <a:lnB w="37475">
                      <a:solidFill>
                        <a:srgbClr val="FB4F4F"/>
                      </a:solidFill>
                      <a:prstDash val="solid"/>
                    </a:lnB>
                  </a:tcPr>
                </a:tc>
                <a:tc vMerge="1">
                  <a:txBody>
                    <a:bodyPr/>
                    <a:lstStyle/>
                    <a:p>
                      <a:endParaRPr/>
                    </a:p>
                  </a:txBody>
                  <a:tcPr marL="0" marR="0" marT="0" marB="0">
                    <a:lnL w="37475">
                      <a:solidFill>
                        <a:srgbClr val="FB4F4F"/>
                      </a:solidFill>
                      <a:prstDash val="solid"/>
                    </a:lnL>
                    <a:lnT w="22485">
                      <a:solidFill>
                        <a:srgbClr val="A03434"/>
                      </a:solidFill>
                      <a:prstDash val="solid"/>
                    </a:lnT>
                  </a:tcPr>
                </a:tc>
              </a:tr>
            </a:tbl>
          </a:graphicData>
        </a:graphic>
      </p:graphicFrame>
      <p:graphicFrame>
        <p:nvGraphicFramePr>
          <p:cNvPr id="5" name="object 5"/>
          <p:cNvGraphicFramePr>
            <a:graphicFrameLocks noGrp="1"/>
          </p:cNvGraphicFramePr>
          <p:nvPr>
            <p:extLst>
              <p:ext uri="{D42A27DB-BD31-4B8C-83A1-F6EECF244321}">
                <p14:modId xmlns:p14="http://schemas.microsoft.com/office/powerpoint/2010/main" val="972718169"/>
              </p:ext>
            </p:extLst>
          </p:nvPr>
        </p:nvGraphicFramePr>
        <p:xfrm>
          <a:off x="329784" y="3276958"/>
          <a:ext cx="8364509" cy="1523642"/>
        </p:xfrm>
        <a:graphic>
          <a:graphicData uri="http://schemas.openxmlformats.org/drawingml/2006/table">
            <a:tbl>
              <a:tblPr firstRow="1" bandRow="1">
                <a:tableStyleId>{2D5ABB26-0587-4C30-8999-92F81FD0307C}</a:tableStyleId>
              </a:tblPr>
              <a:tblGrid>
                <a:gridCol w="4227864"/>
                <a:gridCol w="2252208"/>
                <a:gridCol w="965878"/>
                <a:gridCol w="918559"/>
              </a:tblGrid>
              <a:tr h="289202">
                <a:tc>
                  <a:txBody>
                    <a:bodyPr/>
                    <a:lstStyle/>
                    <a:p>
                      <a:pPr marL="89535">
                        <a:lnSpc>
                          <a:spcPct val="100000"/>
                        </a:lnSpc>
                      </a:pPr>
                      <a:r>
                        <a:rPr sz="1800" dirty="0">
                          <a:solidFill>
                            <a:srgbClr val="16131A"/>
                          </a:solidFill>
                          <a:latin typeface="Times New Roman"/>
                          <a:cs typeface="Times New Roman"/>
                        </a:rPr>
                        <a:t>3.</a:t>
                      </a:r>
                      <a:r>
                        <a:rPr sz="1800" spc="-30" dirty="0">
                          <a:solidFill>
                            <a:srgbClr val="16131A"/>
                          </a:solidFill>
                          <a:latin typeface="Times New Roman"/>
                          <a:cs typeface="Times New Roman"/>
                        </a:rPr>
                        <a:t> </a:t>
                      </a:r>
                      <a:r>
                        <a:rPr sz="1800" dirty="0">
                          <a:solidFill>
                            <a:srgbClr val="16131A"/>
                          </a:solidFill>
                          <a:latin typeface="Times New Roman"/>
                          <a:cs typeface="Times New Roman"/>
                        </a:rPr>
                        <a:t>Population</a:t>
                      </a:r>
                      <a:r>
                        <a:rPr sz="1800" spc="114" dirty="0">
                          <a:solidFill>
                            <a:srgbClr val="16131A"/>
                          </a:solidFill>
                          <a:latin typeface="Times New Roman"/>
                          <a:cs typeface="Times New Roman"/>
                        </a:rPr>
                        <a:t> </a:t>
                      </a:r>
                      <a:r>
                        <a:rPr sz="1800" dirty="0">
                          <a:solidFill>
                            <a:srgbClr val="16131A"/>
                          </a:solidFill>
                          <a:latin typeface="Times New Roman"/>
                          <a:cs typeface="Times New Roman"/>
                        </a:rPr>
                        <a:t>size</a:t>
                      </a:r>
                      <a:endParaRPr sz="1800">
                        <a:latin typeface="Times New Roman"/>
                        <a:cs typeface="Times New Roman"/>
                      </a:endParaRPr>
                    </a:p>
                  </a:txBody>
                  <a:tcPr marL="0" marR="0" marT="0" marB="0"/>
                </a:tc>
                <a:tc>
                  <a:txBody>
                    <a:bodyPr/>
                    <a:lstStyle/>
                    <a:p>
                      <a:pPr marR="287655" algn="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004</a:t>
                      </a:r>
                      <a:endParaRPr sz="1800">
                        <a:latin typeface="Times New Roman"/>
                        <a:cs typeface="Times New Roman"/>
                      </a:endParaRPr>
                    </a:p>
                  </a:txBody>
                  <a:tcPr marL="0" marR="0" marT="0" marB="0"/>
                </a:tc>
                <a:tc>
                  <a:txBody>
                    <a:bodyPr/>
                    <a:lstStyle/>
                    <a:p>
                      <a:pPr marL="295275">
                        <a:lnSpc>
                          <a:spcPct val="100000"/>
                        </a:lnSpc>
                      </a:pPr>
                      <a:r>
                        <a:rPr sz="1800" dirty="0">
                          <a:solidFill>
                            <a:srgbClr val="16131A"/>
                          </a:solidFill>
                          <a:latin typeface="Times New Roman"/>
                          <a:cs typeface="Times New Roman"/>
                        </a:rPr>
                        <a:t>-</a:t>
                      </a:r>
                      <a:r>
                        <a:rPr sz="1800" spc="-75" dirty="0">
                          <a:solidFill>
                            <a:srgbClr val="16131A"/>
                          </a:solidFill>
                          <a:latin typeface="Times New Roman"/>
                          <a:cs typeface="Times New Roman"/>
                        </a:rPr>
                        <a:t>.</a:t>
                      </a:r>
                      <a:r>
                        <a:rPr sz="1800" dirty="0">
                          <a:solidFill>
                            <a:srgbClr val="16131A"/>
                          </a:solidFill>
                          <a:latin typeface="Times New Roman"/>
                          <a:cs typeface="Times New Roman"/>
                        </a:rPr>
                        <a:t>07</a:t>
                      </a:r>
                      <a:endParaRPr sz="1800">
                        <a:latin typeface="Times New Roman"/>
                        <a:cs typeface="Times New Roman"/>
                      </a:endParaRPr>
                    </a:p>
                  </a:txBody>
                  <a:tcPr marL="0" marR="0" marT="0" marB="0"/>
                </a:tc>
                <a:tc>
                  <a:txBody>
                    <a:bodyPr/>
                    <a:lstStyle/>
                    <a:p>
                      <a:pPr algn="ct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35</a:t>
                      </a:r>
                      <a:endParaRPr sz="1800">
                        <a:latin typeface="Times New Roman"/>
                        <a:cs typeface="Times New Roman"/>
                      </a:endParaRPr>
                    </a:p>
                  </a:txBody>
                  <a:tcPr marL="0" marR="0" marT="0" marB="0"/>
                </a:tc>
              </a:tr>
              <a:tr h="239581">
                <a:tc>
                  <a:txBody>
                    <a:bodyPr/>
                    <a:lstStyle/>
                    <a:p>
                      <a:pPr marL="89535">
                        <a:lnSpc>
                          <a:spcPct val="100000"/>
                        </a:lnSpc>
                      </a:pPr>
                      <a:r>
                        <a:rPr sz="1800" dirty="0">
                          <a:solidFill>
                            <a:srgbClr val="16131A"/>
                          </a:solidFill>
                          <a:latin typeface="Times New Roman"/>
                          <a:cs typeface="Times New Roman"/>
                        </a:rPr>
                        <a:t>4.</a:t>
                      </a:r>
                      <a:r>
                        <a:rPr sz="1800" spc="20" dirty="0">
                          <a:solidFill>
                            <a:srgbClr val="16131A"/>
                          </a:solidFill>
                          <a:latin typeface="Times New Roman"/>
                          <a:cs typeface="Times New Roman"/>
                        </a:rPr>
                        <a:t> </a:t>
                      </a:r>
                      <a:r>
                        <a:rPr sz="1800" dirty="0">
                          <a:solidFill>
                            <a:srgbClr val="16131A"/>
                          </a:solidFill>
                          <a:latin typeface="Times New Roman"/>
                          <a:cs typeface="Times New Roman"/>
                        </a:rPr>
                        <a:t>HDI</a:t>
                      </a:r>
                      <a:endParaRPr sz="1800">
                        <a:latin typeface="Times New Roman"/>
                        <a:cs typeface="Times New Roman"/>
                      </a:endParaRPr>
                    </a:p>
                  </a:txBody>
                  <a:tcPr marL="0" marR="0" marT="0" marB="0"/>
                </a:tc>
                <a:tc>
                  <a:txBody>
                    <a:bodyPr/>
                    <a:lstStyle/>
                    <a:p>
                      <a:endParaRPr sz="1800">
                        <a:latin typeface="Times New Roman"/>
                        <a:cs typeface="Times New Roman"/>
                      </a:endParaRPr>
                    </a:p>
                  </a:txBody>
                  <a:tcPr marL="0" marR="0" marT="0" marB="0"/>
                </a:tc>
                <a:tc>
                  <a:txBody>
                    <a:bodyPr/>
                    <a:lstStyle/>
                    <a:p>
                      <a:pPr marR="21590" algn="ct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61</a:t>
                      </a:r>
                      <a:endParaRPr sz="1800">
                        <a:latin typeface="Times New Roman"/>
                        <a:cs typeface="Times New Roman"/>
                      </a:endParaRPr>
                    </a:p>
                  </a:txBody>
                  <a:tcPr marL="0" marR="0" marT="0" marB="0"/>
                </a:tc>
                <a:tc>
                  <a:txBody>
                    <a:bodyPr/>
                    <a:lstStyle/>
                    <a:p>
                      <a:pPr marR="3810" algn="ctr">
                        <a:lnSpc>
                          <a:spcPct val="100000"/>
                        </a:lnSpc>
                      </a:pPr>
                      <a:r>
                        <a:rPr sz="1800" spc="-185" dirty="0">
                          <a:solidFill>
                            <a:srgbClr val="16131A"/>
                          </a:solidFill>
                          <a:latin typeface="Times New Roman"/>
                          <a:cs typeface="Times New Roman"/>
                        </a:rPr>
                        <a:t>.</a:t>
                      </a:r>
                      <a:r>
                        <a:rPr sz="1800" dirty="0">
                          <a:solidFill>
                            <a:srgbClr val="16131A"/>
                          </a:solidFill>
                          <a:latin typeface="Times New Roman"/>
                          <a:cs typeface="Times New Roman"/>
                        </a:rPr>
                        <a:t>37</a:t>
                      </a:r>
                      <a:endParaRPr sz="1800">
                        <a:latin typeface="Times New Roman"/>
                        <a:cs typeface="Times New Roman"/>
                      </a:endParaRPr>
                    </a:p>
                  </a:txBody>
                  <a:tcPr marL="0" marR="0" marT="0" marB="0"/>
                </a:tc>
              </a:tr>
              <a:tr h="239580">
                <a:tc>
                  <a:txBody>
                    <a:bodyPr/>
                    <a:lstStyle/>
                    <a:p>
                      <a:pPr marL="97155">
                        <a:lnSpc>
                          <a:spcPct val="100000"/>
                        </a:lnSpc>
                      </a:pPr>
                      <a:r>
                        <a:rPr sz="1800" dirty="0">
                          <a:solidFill>
                            <a:srgbClr val="16131A"/>
                          </a:solidFill>
                          <a:latin typeface="Times New Roman"/>
                          <a:cs typeface="Times New Roman"/>
                        </a:rPr>
                        <a:t>5.</a:t>
                      </a:r>
                      <a:r>
                        <a:rPr sz="1800" spc="-40" dirty="0">
                          <a:solidFill>
                            <a:srgbClr val="16131A"/>
                          </a:solidFill>
                          <a:latin typeface="Times New Roman"/>
                          <a:cs typeface="Times New Roman"/>
                        </a:rPr>
                        <a:t> </a:t>
                      </a:r>
                      <a:r>
                        <a:rPr sz="1800" dirty="0">
                          <a:solidFill>
                            <a:srgbClr val="16131A"/>
                          </a:solidFill>
                          <a:latin typeface="Times New Roman"/>
                          <a:cs typeface="Times New Roman"/>
                        </a:rPr>
                        <a:t>C</a:t>
                      </a:r>
                      <a:r>
                        <a:rPr sz="1800" spc="-135" dirty="0">
                          <a:solidFill>
                            <a:srgbClr val="16131A"/>
                          </a:solidFill>
                          <a:latin typeface="Times New Roman"/>
                          <a:cs typeface="Times New Roman"/>
                        </a:rPr>
                        <a:t>i</a:t>
                      </a:r>
                      <a:r>
                        <a:rPr sz="1800" dirty="0">
                          <a:solidFill>
                            <a:srgbClr val="16131A"/>
                          </a:solidFill>
                          <a:latin typeface="Times New Roman"/>
                          <a:cs typeface="Times New Roman"/>
                        </a:rPr>
                        <a:t>vil</a:t>
                      </a:r>
                      <a:r>
                        <a:rPr sz="1800" spc="70" dirty="0">
                          <a:solidFill>
                            <a:srgbClr val="16131A"/>
                          </a:solidFill>
                          <a:latin typeface="Times New Roman"/>
                          <a:cs typeface="Times New Roman"/>
                        </a:rPr>
                        <a:t> </a:t>
                      </a:r>
                      <a:r>
                        <a:rPr sz="1800" dirty="0">
                          <a:solidFill>
                            <a:srgbClr val="16131A"/>
                          </a:solidFill>
                          <a:latin typeface="Times New Roman"/>
                          <a:cs typeface="Times New Roman"/>
                        </a:rPr>
                        <a:t>liberties</a:t>
                      </a:r>
                      <a:endParaRPr sz="1800" dirty="0">
                        <a:latin typeface="Times New Roman"/>
                        <a:cs typeface="Times New Roman"/>
                      </a:endParaRPr>
                    </a:p>
                  </a:txBody>
                  <a:tcPr marL="0" marR="0" marT="0" marB="0"/>
                </a:tc>
                <a:tc>
                  <a:txBody>
                    <a:bodyPr/>
                    <a:lstStyle/>
                    <a:p>
                      <a:endParaRPr sz="1800">
                        <a:latin typeface="Times New Roman"/>
                        <a:cs typeface="Times New Roman"/>
                      </a:endParaRPr>
                    </a:p>
                  </a:txBody>
                  <a:tcPr marL="0" marR="0" marT="0" marB="0"/>
                </a:tc>
                <a:tc>
                  <a:txBody>
                    <a:bodyPr/>
                    <a:lstStyle/>
                    <a:p>
                      <a:endParaRPr sz="1800">
                        <a:latin typeface="Times New Roman"/>
                        <a:cs typeface="Times New Roman"/>
                      </a:endParaRPr>
                    </a:p>
                  </a:txBody>
                  <a:tcPr marL="0" marR="0" marT="0" marB="0"/>
                </a:tc>
                <a:tc>
                  <a:txBody>
                    <a:bodyPr/>
                    <a:lstStyle/>
                    <a:p>
                      <a:pPr algn="ctr">
                        <a:lnSpc>
                          <a:spcPct val="100000"/>
                        </a:lnSpc>
                      </a:pPr>
                      <a:r>
                        <a:rPr sz="1800" dirty="0">
                          <a:solidFill>
                            <a:srgbClr val="16131A"/>
                          </a:solidFill>
                          <a:latin typeface="Times New Roman"/>
                          <a:cs typeface="Times New Roman"/>
                        </a:rPr>
                        <a:t>.43</a:t>
                      </a:r>
                      <a:endParaRPr sz="1800">
                        <a:latin typeface="Times New Roman"/>
                        <a:cs typeface="Times New Roman"/>
                      </a:endParaRPr>
                    </a:p>
                  </a:txBody>
                  <a:tcPr marL="0" marR="0" marT="0" marB="0"/>
                </a:tc>
              </a:tr>
              <a:tr h="479249">
                <a:tc>
                  <a:txBody>
                    <a:bodyPr/>
                    <a:lstStyle/>
                    <a:p>
                      <a:pPr marL="89535" marR="1588135">
                        <a:lnSpc>
                          <a:spcPts val="1830"/>
                        </a:lnSpc>
                      </a:pPr>
                      <a:r>
                        <a:rPr sz="1800" dirty="0">
                          <a:solidFill>
                            <a:srgbClr val="16131A"/>
                          </a:solidFill>
                          <a:latin typeface="Times New Roman"/>
                          <a:cs typeface="Times New Roman"/>
                        </a:rPr>
                        <a:t>6.</a:t>
                      </a:r>
                      <a:r>
                        <a:rPr sz="1800" spc="-100" dirty="0">
                          <a:solidFill>
                            <a:srgbClr val="16131A"/>
                          </a:solidFill>
                          <a:latin typeface="Times New Roman"/>
                          <a:cs typeface="Times New Roman"/>
                        </a:rPr>
                        <a:t> </a:t>
                      </a:r>
                      <a:r>
                        <a:rPr sz="1800" dirty="0">
                          <a:solidFill>
                            <a:srgbClr val="16131A"/>
                          </a:solidFill>
                          <a:latin typeface="Times New Roman"/>
                          <a:cs typeface="Times New Roman"/>
                        </a:rPr>
                        <a:t>Nonviolent </a:t>
                      </a:r>
                      <a:r>
                        <a:rPr sz="1800" spc="-185" dirty="0">
                          <a:solidFill>
                            <a:srgbClr val="16131A"/>
                          </a:solidFill>
                          <a:latin typeface="Times New Roman"/>
                          <a:cs typeface="Times New Roman"/>
                        </a:rPr>
                        <a:t> </a:t>
                      </a:r>
                      <a:r>
                        <a:rPr sz="1800" dirty="0">
                          <a:solidFill>
                            <a:srgbClr val="16131A"/>
                          </a:solidFill>
                          <a:latin typeface="Times New Roman"/>
                          <a:cs typeface="Times New Roman"/>
                        </a:rPr>
                        <a:t>action </a:t>
                      </a:r>
                      <a:r>
                        <a:rPr sz="1800" spc="-170" dirty="0" smtClean="0">
                          <a:solidFill>
                            <a:srgbClr val="16131A"/>
                          </a:solidFill>
                          <a:latin typeface="Times New Roman"/>
                          <a:cs typeface="Times New Roman"/>
                        </a:rPr>
                        <a:t>c</a:t>
                      </a:r>
                      <a:r>
                        <a:rPr sz="1800" dirty="0" smtClean="0">
                          <a:solidFill>
                            <a:srgbClr val="16131A"/>
                          </a:solidFill>
                          <a:latin typeface="Times New Roman"/>
                          <a:cs typeface="Times New Roman"/>
                        </a:rPr>
                        <a:t>umulative</a:t>
                      </a:r>
                      <a:r>
                        <a:rPr sz="1800" spc="130" dirty="0" smtClean="0">
                          <a:solidFill>
                            <a:srgbClr val="16131A"/>
                          </a:solidFill>
                          <a:latin typeface="Times New Roman"/>
                          <a:cs typeface="Times New Roman"/>
                        </a:rPr>
                        <a:t> </a:t>
                      </a:r>
                      <a:r>
                        <a:rPr sz="1800" u="sng" dirty="0">
                          <a:solidFill>
                            <a:srgbClr val="16131A"/>
                          </a:solidFill>
                          <a:latin typeface="Times New Roman"/>
                          <a:cs typeface="Times New Roman"/>
                        </a:rPr>
                        <a:t>s</a:t>
                      </a:r>
                      <a:r>
                        <a:rPr sz="1800" dirty="0">
                          <a:solidFill>
                            <a:srgbClr val="16131A"/>
                          </a:solidFill>
                          <a:latin typeface="Times New Roman"/>
                          <a:cs typeface="Times New Roman"/>
                        </a:rPr>
                        <a:t>trength</a:t>
                      </a:r>
                      <a:r>
                        <a:rPr sz="1800" spc="105" dirty="0">
                          <a:solidFill>
                            <a:srgbClr val="16131A"/>
                          </a:solidFill>
                          <a:latin typeface="Times New Roman"/>
                          <a:cs typeface="Times New Roman"/>
                        </a:rPr>
                        <a:t> </a:t>
                      </a:r>
                      <a:r>
                        <a:rPr sz="1800" dirty="0">
                          <a:solidFill>
                            <a:srgbClr val="16131A"/>
                          </a:solidFill>
                          <a:latin typeface="Times New Roman"/>
                          <a:cs typeface="Times New Roman"/>
                        </a:rPr>
                        <a:t>(adjusted)</a:t>
                      </a:r>
                      <a:endParaRPr sz="1800" dirty="0">
                        <a:latin typeface="Times New Roman"/>
                        <a:cs typeface="Times New Roman"/>
                      </a:endParaRPr>
                    </a:p>
                  </a:txBody>
                  <a:tcPr marL="0" marR="0" marT="0" marB="0">
                    <a:lnB w="14990">
                      <a:solidFill>
                        <a:srgbClr val="000000"/>
                      </a:solidFill>
                      <a:prstDash val="solid"/>
                    </a:lnB>
                  </a:tcPr>
                </a:tc>
                <a:tc>
                  <a:txBody>
                    <a:bodyPr/>
                    <a:lstStyle/>
                    <a:p>
                      <a:endParaRPr sz="1800">
                        <a:latin typeface="Times New Roman"/>
                        <a:cs typeface="Times New Roman"/>
                      </a:endParaRPr>
                    </a:p>
                  </a:txBody>
                  <a:tcPr marL="0" marR="0" marT="0" marB="0">
                    <a:lnB w="14990">
                      <a:solidFill>
                        <a:srgbClr val="000000"/>
                      </a:solidFill>
                      <a:prstDash val="solid"/>
                    </a:lnB>
                  </a:tcPr>
                </a:tc>
                <a:tc>
                  <a:txBody>
                    <a:bodyPr/>
                    <a:lstStyle/>
                    <a:p>
                      <a:endParaRPr sz="1800">
                        <a:latin typeface="Times New Roman"/>
                        <a:cs typeface="Times New Roman"/>
                      </a:endParaRPr>
                    </a:p>
                  </a:txBody>
                  <a:tcPr marL="0" marR="0" marT="0" marB="0">
                    <a:lnB w="14990">
                      <a:solidFill>
                        <a:srgbClr val="000000"/>
                      </a:solidFill>
                      <a:prstDash val="solid"/>
                    </a:lnB>
                  </a:tcPr>
                </a:tc>
                <a:tc>
                  <a:txBody>
                    <a:bodyPr/>
                    <a:lstStyle/>
                    <a:p>
                      <a:endParaRPr sz="1800" dirty="0">
                        <a:latin typeface="Times New Roman"/>
                        <a:cs typeface="Times New Roman"/>
                      </a:endParaRPr>
                    </a:p>
                  </a:txBody>
                  <a:tcPr marL="0" marR="0" marT="0" marB="0">
                    <a:lnB w="14990">
                      <a:solidFill>
                        <a:srgbClr val="000000"/>
                      </a:solidFill>
                      <a:prstDash val="solid"/>
                    </a:lnB>
                  </a:tcPr>
                </a:tc>
              </a:tr>
            </a:tbl>
          </a:graphicData>
        </a:graphic>
      </p:graphicFrame>
      <p:sp>
        <p:nvSpPr>
          <p:cNvPr id="9" name="Title 8"/>
          <p:cNvSpPr>
            <a:spLocks noGrp="1"/>
          </p:cNvSpPr>
          <p:nvPr>
            <p:ph type="title"/>
          </p:nvPr>
        </p:nvSpPr>
        <p:spPr>
          <a:xfrm>
            <a:off x="381000" y="-12452"/>
            <a:ext cx="8610600" cy="1623987"/>
          </a:xfrm>
        </p:spPr>
        <p:txBody>
          <a:bodyPr/>
          <a:lstStyle/>
          <a:p>
            <a:r>
              <a:rPr lang="en-US" sz="2800" i="1" spc="-10" dirty="0">
                <a:solidFill>
                  <a:srgbClr val="16131A"/>
                </a:solidFill>
                <a:latin typeface="Times New Roman"/>
                <a:cs typeface="Times New Roman"/>
              </a:rPr>
              <a:t>Table 2. 0</a:t>
            </a:r>
            <a:r>
              <a:rPr lang="en-US" sz="2800" i="1" spc="30" dirty="0" smtClean="0">
                <a:solidFill>
                  <a:srgbClr val="333131"/>
                </a:solidFill>
                <a:latin typeface="Times New Roman"/>
                <a:cs typeface="Times New Roman"/>
              </a:rPr>
              <a:t>-</a:t>
            </a:r>
            <a:r>
              <a:rPr lang="en-US" sz="2800" i="1" spc="-20" dirty="0" smtClean="0">
                <a:solidFill>
                  <a:srgbClr val="16131A"/>
                </a:solidFill>
                <a:latin typeface="Times New Roman"/>
                <a:cs typeface="Times New Roman"/>
              </a:rPr>
              <a:t>Order</a:t>
            </a:r>
            <a:r>
              <a:rPr lang="en-US" sz="2800" i="1" spc="-95" dirty="0" smtClean="0">
                <a:solidFill>
                  <a:srgbClr val="16131A"/>
                </a:solidFill>
                <a:latin typeface="Times New Roman"/>
                <a:cs typeface="Times New Roman"/>
              </a:rPr>
              <a:t> </a:t>
            </a:r>
            <a:r>
              <a:rPr lang="en-US" sz="2800" i="1" spc="-25" dirty="0">
                <a:solidFill>
                  <a:srgbClr val="16131A"/>
                </a:solidFill>
                <a:latin typeface="Times New Roman"/>
                <a:cs typeface="Times New Roman"/>
              </a:rPr>
              <a:t>Correlations </a:t>
            </a:r>
            <a:r>
              <a:rPr lang="en-US" sz="2800" i="1" spc="-20" dirty="0" smtClean="0">
                <a:solidFill>
                  <a:srgbClr val="16131A"/>
                </a:solidFill>
                <a:latin typeface="Times New Roman"/>
                <a:cs typeface="Times New Roman"/>
              </a:rPr>
              <a:t>Between</a:t>
            </a:r>
            <a:r>
              <a:rPr lang="en-US" sz="2800" i="1" spc="-95" dirty="0" smtClean="0">
                <a:solidFill>
                  <a:srgbClr val="16131A"/>
                </a:solidFill>
                <a:latin typeface="Times New Roman"/>
                <a:cs typeface="Times New Roman"/>
              </a:rPr>
              <a:t> </a:t>
            </a:r>
            <a:r>
              <a:rPr lang="en-US" sz="2800" i="1" dirty="0">
                <a:solidFill>
                  <a:srgbClr val="16131A"/>
                </a:solidFill>
                <a:latin typeface="Times New Roman"/>
                <a:cs typeface="Times New Roman"/>
              </a:rPr>
              <a:t>Va</a:t>
            </a:r>
            <a:r>
              <a:rPr lang="en-US" sz="2800" i="1" spc="-195" dirty="0">
                <a:solidFill>
                  <a:srgbClr val="16131A"/>
                </a:solidFill>
                <a:latin typeface="Times New Roman"/>
                <a:cs typeface="Times New Roman"/>
              </a:rPr>
              <a:t>r</a:t>
            </a:r>
            <a:r>
              <a:rPr lang="en-US" sz="2800" i="1" spc="5" dirty="0">
                <a:solidFill>
                  <a:srgbClr val="16131A"/>
                </a:solidFill>
                <a:latin typeface="Times New Roman"/>
                <a:cs typeface="Times New Roman"/>
              </a:rPr>
              <a:t>ious</a:t>
            </a:r>
            <a:r>
              <a:rPr lang="en-US" sz="2800" i="1" spc="25" dirty="0">
                <a:solidFill>
                  <a:srgbClr val="16131A"/>
                </a:solidFill>
                <a:latin typeface="Times New Roman"/>
                <a:cs typeface="Times New Roman"/>
              </a:rPr>
              <a:t> </a:t>
            </a:r>
            <a:r>
              <a:rPr lang="en-US" sz="2800" i="1" spc="-10" dirty="0">
                <a:solidFill>
                  <a:srgbClr val="16131A"/>
                </a:solidFill>
                <a:latin typeface="Times New Roman"/>
                <a:cs typeface="Times New Roman"/>
              </a:rPr>
              <a:t>Countr</a:t>
            </a:r>
            <a:r>
              <a:rPr lang="en-US" sz="2800" i="1" spc="-45" dirty="0">
                <a:solidFill>
                  <a:srgbClr val="16131A"/>
                </a:solidFill>
                <a:latin typeface="Times New Roman"/>
                <a:cs typeface="Times New Roman"/>
              </a:rPr>
              <a:t>y</a:t>
            </a:r>
            <a:r>
              <a:rPr lang="en-US" sz="2800" i="1" spc="-80" dirty="0">
                <a:solidFill>
                  <a:srgbClr val="333131"/>
                </a:solidFill>
                <a:latin typeface="Times New Roman"/>
                <a:cs typeface="Times New Roman"/>
              </a:rPr>
              <a:t>-</a:t>
            </a:r>
            <a:r>
              <a:rPr lang="en-US" sz="2800" i="1" spc="-25" dirty="0">
                <a:solidFill>
                  <a:srgbClr val="16131A"/>
                </a:solidFill>
                <a:latin typeface="Times New Roman"/>
                <a:cs typeface="Times New Roman"/>
              </a:rPr>
              <a:t>Level</a:t>
            </a:r>
            <a:r>
              <a:rPr lang="en-US" sz="2800" i="1" spc="45" dirty="0">
                <a:solidFill>
                  <a:srgbClr val="16131A"/>
                </a:solidFill>
                <a:latin typeface="Times New Roman"/>
                <a:cs typeface="Times New Roman"/>
              </a:rPr>
              <a:t> </a:t>
            </a:r>
            <a:r>
              <a:rPr lang="en-US" sz="2800" i="1" spc="-10" dirty="0">
                <a:solidFill>
                  <a:srgbClr val="16131A"/>
                </a:solidFill>
                <a:latin typeface="Times New Roman"/>
                <a:cs typeface="Times New Roman"/>
              </a:rPr>
              <a:t>Pred</a:t>
            </a:r>
            <a:r>
              <a:rPr lang="en-US" sz="2800" i="1" spc="50" dirty="0">
                <a:solidFill>
                  <a:srgbClr val="16131A"/>
                </a:solidFill>
                <a:latin typeface="Times New Roman"/>
                <a:cs typeface="Times New Roman"/>
              </a:rPr>
              <a:t>i</a:t>
            </a:r>
            <a:r>
              <a:rPr lang="en-US" sz="2800" i="1" spc="25" dirty="0">
                <a:solidFill>
                  <a:srgbClr val="16131A"/>
                </a:solidFill>
                <a:latin typeface="Times New Roman"/>
                <a:cs typeface="Times New Roman"/>
              </a:rPr>
              <a:t>c</a:t>
            </a:r>
            <a:r>
              <a:rPr lang="en-US" sz="2800" i="1" dirty="0">
                <a:solidFill>
                  <a:srgbClr val="16131A"/>
                </a:solidFill>
                <a:latin typeface="Times New Roman"/>
                <a:cs typeface="Times New Roman"/>
              </a:rPr>
              <a:t>tors</a:t>
            </a:r>
            <a:r>
              <a:rPr lang="en-US" sz="2800" i="1" spc="-55" dirty="0">
                <a:solidFill>
                  <a:srgbClr val="16131A"/>
                </a:solidFill>
                <a:latin typeface="Times New Roman"/>
                <a:cs typeface="Times New Roman"/>
              </a:rPr>
              <a:t> </a:t>
            </a:r>
            <a:r>
              <a:rPr lang="en-US" sz="2800" i="1" spc="-10" dirty="0">
                <a:solidFill>
                  <a:srgbClr val="16131A"/>
                </a:solidFill>
                <a:latin typeface="Times New Roman"/>
                <a:cs typeface="Times New Roman"/>
              </a:rPr>
              <a:t>&amp;</a:t>
            </a:r>
            <a:r>
              <a:rPr lang="en-US" sz="2800" i="1" spc="85" dirty="0" smtClean="0">
                <a:solidFill>
                  <a:srgbClr val="16131A"/>
                </a:solidFill>
                <a:latin typeface="Times New Roman"/>
                <a:cs typeface="Times New Roman"/>
              </a:rPr>
              <a:t> </a:t>
            </a:r>
            <a:r>
              <a:rPr lang="en-US" sz="2800" i="1" spc="5" dirty="0">
                <a:solidFill>
                  <a:srgbClr val="16131A"/>
                </a:solidFill>
                <a:latin typeface="Times New Roman"/>
                <a:cs typeface="Times New Roman"/>
              </a:rPr>
              <a:t>the</a:t>
            </a:r>
            <a:r>
              <a:rPr lang="en-US" sz="2800" i="1" spc="-110" dirty="0">
                <a:solidFill>
                  <a:srgbClr val="16131A"/>
                </a:solidFill>
                <a:latin typeface="Times New Roman"/>
                <a:cs typeface="Times New Roman"/>
              </a:rPr>
              <a:t> </a:t>
            </a:r>
            <a:r>
              <a:rPr lang="en-US" sz="2800" i="1" spc="-10" dirty="0">
                <a:solidFill>
                  <a:srgbClr val="16131A"/>
                </a:solidFill>
                <a:latin typeface="Times New Roman"/>
                <a:cs typeface="Times New Roman"/>
              </a:rPr>
              <a:t>Strength</a:t>
            </a:r>
            <a:r>
              <a:rPr lang="en-US" sz="2800" i="1" spc="-5" dirty="0">
                <a:solidFill>
                  <a:srgbClr val="16131A"/>
                </a:solidFill>
                <a:latin typeface="Times New Roman"/>
                <a:cs typeface="Times New Roman"/>
              </a:rPr>
              <a:t> </a:t>
            </a:r>
            <a:r>
              <a:rPr lang="en-US" sz="2800" i="1" spc="-120" dirty="0">
                <a:solidFill>
                  <a:srgbClr val="16131A"/>
                </a:solidFill>
                <a:latin typeface="Times New Roman"/>
                <a:cs typeface="Times New Roman"/>
              </a:rPr>
              <a:t>o</a:t>
            </a:r>
            <a:r>
              <a:rPr lang="en-US" sz="2800" i="1" spc="-95" dirty="0">
                <a:solidFill>
                  <a:srgbClr val="16131A"/>
                </a:solidFill>
                <a:latin typeface="Times New Roman"/>
                <a:cs typeface="Times New Roman"/>
              </a:rPr>
              <a:t>f</a:t>
            </a:r>
            <a:r>
              <a:rPr lang="en-US" sz="2800" i="1" spc="100" dirty="0">
                <a:solidFill>
                  <a:srgbClr val="16131A"/>
                </a:solidFill>
                <a:latin typeface="Times New Roman"/>
                <a:cs typeface="Times New Roman"/>
              </a:rPr>
              <a:t> </a:t>
            </a:r>
            <a:r>
              <a:rPr lang="en-US" sz="2800" i="1" spc="-25" dirty="0">
                <a:solidFill>
                  <a:srgbClr val="16131A"/>
                </a:solidFill>
                <a:latin typeface="Times New Roman"/>
                <a:cs typeface="Times New Roman"/>
              </a:rPr>
              <a:t>Formalized</a:t>
            </a:r>
            <a:r>
              <a:rPr lang="en-US" sz="2800" i="1" dirty="0">
                <a:solidFill>
                  <a:srgbClr val="16131A"/>
                </a:solidFill>
                <a:latin typeface="Times New Roman"/>
                <a:cs typeface="Times New Roman"/>
              </a:rPr>
              <a:t> </a:t>
            </a:r>
            <a:r>
              <a:rPr lang="en-US" sz="2800" i="1" spc="-20" dirty="0" smtClean="0">
                <a:solidFill>
                  <a:srgbClr val="16131A"/>
                </a:solidFill>
                <a:latin typeface="Times New Roman"/>
                <a:cs typeface="Times New Roman"/>
              </a:rPr>
              <a:t>Community</a:t>
            </a:r>
            <a:r>
              <a:rPr lang="en-US" sz="2800" i="1" spc="-90" dirty="0" smtClean="0">
                <a:solidFill>
                  <a:srgbClr val="16131A"/>
                </a:solidFill>
                <a:latin typeface="Times New Roman"/>
                <a:cs typeface="Times New Roman"/>
              </a:rPr>
              <a:t> </a:t>
            </a:r>
            <a:r>
              <a:rPr lang="en-US" sz="2800" i="1" spc="-20" dirty="0">
                <a:solidFill>
                  <a:srgbClr val="16131A"/>
                </a:solidFill>
                <a:latin typeface="Times New Roman"/>
                <a:cs typeface="Times New Roman"/>
              </a:rPr>
              <a:t>Psychology</a:t>
            </a:r>
            <a:r>
              <a:rPr lang="en-US" sz="2800" i="1" dirty="0">
                <a:solidFill>
                  <a:srgbClr val="16131A"/>
                </a:solidFill>
                <a:latin typeface="Times New Roman"/>
                <a:cs typeface="Times New Roman"/>
              </a:rPr>
              <a:t> </a:t>
            </a:r>
            <a:r>
              <a:rPr lang="en-US" sz="2800" i="1" spc="5" dirty="0" smtClean="0">
                <a:solidFill>
                  <a:srgbClr val="16131A"/>
                </a:solidFill>
                <a:latin typeface="Times New Roman"/>
                <a:cs typeface="Times New Roman"/>
              </a:rPr>
              <a:t>(</a:t>
            </a:r>
            <a:r>
              <a:rPr lang="en-US" sz="2800" i="1" dirty="0">
                <a:solidFill>
                  <a:srgbClr val="16131A"/>
                </a:solidFill>
                <a:latin typeface="Times New Roman"/>
                <a:cs typeface="Times New Roman"/>
              </a:rPr>
              <a:t>CP</a:t>
            </a:r>
            <a:r>
              <a:rPr lang="en-US" sz="2800" i="1" spc="5" dirty="0">
                <a:solidFill>
                  <a:srgbClr val="16131A"/>
                </a:solidFill>
                <a:latin typeface="Times New Roman"/>
                <a:cs typeface="Times New Roman"/>
              </a:rPr>
              <a:t>)</a:t>
            </a:r>
            <a:r>
              <a:rPr lang="en-US" sz="2800" i="1" spc="-110" dirty="0">
                <a:solidFill>
                  <a:srgbClr val="16131A"/>
                </a:solidFill>
                <a:latin typeface="Times New Roman"/>
                <a:cs typeface="Times New Roman"/>
              </a:rPr>
              <a:t> </a:t>
            </a:r>
            <a:r>
              <a:rPr lang="en-US" sz="2800" i="1" spc="-25" dirty="0">
                <a:solidFill>
                  <a:srgbClr val="16131A"/>
                </a:solidFill>
                <a:latin typeface="Times New Roman"/>
                <a:cs typeface="Times New Roman"/>
              </a:rPr>
              <a:t>&amp;</a:t>
            </a:r>
            <a:r>
              <a:rPr lang="en-US" sz="2800" i="1" spc="135" dirty="0" smtClean="0">
                <a:solidFill>
                  <a:srgbClr val="16131A"/>
                </a:solidFill>
                <a:latin typeface="Times New Roman"/>
                <a:cs typeface="Times New Roman"/>
              </a:rPr>
              <a:t> </a:t>
            </a:r>
            <a:r>
              <a:rPr lang="en-US" sz="2800" i="1" spc="-10" dirty="0">
                <a:solidFill>
                  <a:srgbClr val="16131A"/>
                </a:solidFill>
                <a:latin typeface="Times New Roman"/>
                <a:cs typeface="Times New Roman"/>
              </a:rPr>
              <a:t>Community</a:t>
            </a:r>
            <a:r>
              <a:rPr lang="en-US" sz="2800" i="1" spc="-110" dirty="0">
                <a:solidFill>
                  <a:srgbClr val="16131A"/>
                </a:solidFill>
                <a:latin typeface="Times New Roman"/>
                <a:cs typeface="Times New Roman"/>
              </a:rPr>
              <a:t> </a:t>
            </a:r>
            <a:r>
              <a:rPr lang="en-US" sz="2800" i="1" spc="-20" dirty="0">
                <a:solidFill>
                  <a:srgbClr val="16131A"/>
                </a:solidFill>
                <a:latin typeface="Times New Roman"/>
                <a:cs typeface="Times New Roman"/>
              </a:rPr>
              <a:t>Development</a:t>
            </a:r>
            <a:r>
              <a:rPr lang="en-US" sz="2800" i="1" dirty="0">
                <a:solidFill>
                  <a:srgbClr val="16131A"/>
                </a:solidFill>
                <a:latin typeface="Times New Roman"/>
                <a:cs typeface="Times New Roman"/>
              </a:rPr>
              <a:t> </a:t>
            </a:r>
            <a:r>
              <a:rPr lang="en-US" sz="2800" i="1" spc="5" dirty="0" smtClean="0">
                <a:solidFill>
                  <a:srgbClr val="16131A"/>
                </a:solidFill>
                <a:latin typeface="Times New Roman"/>
                <a:cs typeface="Times New Roman"/>
              </a:rPr>
              <a:t>(</a:t>
            </a:r>
            <a:r>
              <a:rPr lang="en-US" sz="2800" i="1" dirty="0">
                <a:solidFill>
                  <a:srgbClr val="16131A"/>
                </a:solidFill>
                <a:latin typeface="Times New Roman"/>
                <a:cs typeface="Times New Roman"/>
              </a:rPr>
              <a:t>CD</a:t>
            </a:r>
            <a:r>
              <a:rPr lang="en-US" sz="2800" i="1" spc="5" dirty="0" smtClean="0">
                <a:solidFill>
                  <a:srgbClr val="16131A"/>
                </a:solidFill>
                <a:latin typeface="Times New Roman"/>
                <a:cs typeface="Times New Roman"/>
              </a:rPr>
              <a:t>)</a:t>
            </a:r>
            <a:endParaRPr lang="en-US" sz="2800" dirty="0"/>
          </a:p>
        </p:txBody>
      </p:sp>
      <p:sp>
        <p:nvSpPr>
          <p:cNvPr id="10" name="Donut 9"/>
          <p:cNvSpPr/>
          <p:nvPr/>
        </p:nvSpPr>
        <p:spPr>
          <a:xfrm>
            <a:off x="6019800" y="2617735"/>
            <a:ext cx="618067" cy="711199"/>
          </a:xfrm>
          <a:prstGeom prst="donut">
            <a:avLst>
              <a:gd name="adj" fmla="val 569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
        <p:nvSpPr>
          <p:cNvPr id="11" name="Donut 10"/>
          <p:cNvSpPr/>
          <p:nvPr/>
        </p:nvSpPr>
        <p:spPr>
          <a:xfrm>
            <a:off x="7893705" y="2581185"/>
            <a:ext cx="618067" cy="711199"/>
          </a:xfrm>
          <a:prstGeom prst="donut">
            <a:avLst>
              <a:gd name="adj" fmla="val 569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00"/>
              </a:solidFill>
            </a:endParaRPr>
          </a:p>
        </p:txBody>
      </p:sp>
    </p:spTree>
    <p:extLst>
      <p:ext uri="{BB962C8B-B14F-4D97-AF65-F5344CB8AC3E}">
        <p14:creationId xmlns:p14="http://schemas.microsoft.com/office/powerpoint/2010/main" val="2195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1143000"/>
          </a:xfrm>
        </p:spPr>
        <p:txBody>
          <a:bodyPr/>
          <a:lstStyle/>
          <a:p>
            <a:r>
              <a:rPr lang="en-US" sz="4400" dirty="0" smtClean="0">
                <a:ea typeface="ＭＳ Ｐゴシック" pitchFamily="-112" charset="-128"/>
                <a:cs typeface="ＭＳ Ｐゴシック" pitchFamily="-112" charset="-128"/>
              </a:rPr>
              <a:t>Last Definitions of “COMMUNITY”</a:t>
            </a:r>
            <a:endParaRPr lang="en-US" sz="4400" dirty="0"/>
          </a:p>
        </p:txBody>
      </p:sp>
      <p:sp>
        <p:nvSpPr>
          <p:cNvPr id="3" name="Content Placeholder 2"/>
          <p:cNvSpPr>
            <a:spLocks noGrp="1"/>
          </p:cNvSpPr>
          <p:nvPr>
            <p:ph idx="1"/>
          </p:nvPr>
        </p:nvSpPr>
        <p:spPr>
          <a:xfrm>
            <a:off x="0" y="1600200"/>
            <a:ext cx="8991600" cy="5334000"/>
          </a:xfrm>
        </p:spPr>
        <p:txBody>
          <a:bodyPr>
            <a:normAutofit fontScale="85000" lnSpcReduction="20000"/>
          </a:bodyPr>
          <a:lstStyle/>
          <a:p>
            <a:pPr>
              <a:lnSpc>
                <a:spcPct val="120000"/>
              </a:lnSpc>
              <a:spcBef>
                <a:spcPts val="0"/>
              </a:spcBef>
              <a:spcAft>
                <a:spcPts val="600"/>
              </a:spcAft>
            </a:pPr>
            <a:r>
              <a:rPr lang="en-US" sz="2800" dirty="0" smtClean="0">
                <a:ea typeface="ＭＳ Ｐゴシック" pitchFamily="-112" charset="-128"/>
                <a:cs typeface="ＭＳ Ｐゴシック" pitchFamily="-112" charset="-128"/>
              </a:rPr>
              <a:t>"Community is a social grouping (e.g., a nurturing family, a nourishing church, a supportive peer group or neighborhood, a compassionate school, a hospice, a reflective-generative professional relationship) that promotes human development.“</a:t>
            </a:r>
            <a:r>
              <a:rPr lang="en-US" sz="2000" dirty="0" smtClean="0">
                <a:ea typeface="ＭＳ Ｐゴシック" pitchFamily="-112" charset="-128"/>
                <a:cs typeface="ＭＳ Ｐゴシック" pitchFamily="-112" charset="-128"/>
              </a:rPr>
              <a:t> (In </a:t>
            </a:r>
            <a:r>
              <a:rPr lang="en-US" sz="2000" dirty="0" err="1" smtClean="0">
                <a:ea typeface="ＭＳ Ｐゴシック" pitchFamily="-112" charset="-128"/>
                <a:cs typeface="ＭＳ Ｐゴシック" pitchFamily="-112" charset="-128"/>
              </a:rPr>
              <a:t>Dokecki</a:t>
            </a:r>
            <a:r>
              <a:rPr lang="en-US" sz="2000" dirty="0" smtClean="0">
                <a:ea typeface="ＭＳ Ｐゴシック" pitchFamily="-112" charset="-128"/>
                <a:cs typeface="ＭＳ Ｐゴシック" pitchFamily="-112" charset="-128"/>
              </a:rPr>
              <a:t>, P. R. (1996). The tragicomic professional: Basic considerations for ethical reflective-generative practice. Pittsburgh, PA: Duquesne University Press, p.134)</a:t>
            </a:r>
          </a:p>
          <a:p>
            <a:pPr>
              <a:lnSpc>
                <a:spcPct val="110000"/>
              </a:lnSpc>
              <a:spcBef>
                <a:spcPts val="0"/>
              </a:spcBef>
              <a:spcAft>
                <a:spcPts val="600"/>
              </a:spcAft>
            </a:pPr>
            <a:r>
              <a:rPr lang="en-US" sz="2800" dirty="0" smtClean="0">
                <a:ea typeface="ＭＳ Ｐゴシック" pitchFamily="-112" charset="-128"/>
                <a:cs typeface="ＭＳ Ｐゴシック" pitchFamily="-112" charset="-128"/>
              </a:rPr>
              <a:t>“</a:t>
            </a:r>
            <a:r>
              <a:rPr lang="en-US" sz="2800" dirty="0">
                <a:ea typeface="ＭＳ Ｐゴシック" pitchFamily="-112" charset="-128"/>
                <a:cs typeface="ＭＳ Ｐゴシック" pitchFamily="-112" charset="-128"/>
              </a:rPr>
              <a:t>critical communities” “small groups of critical thinkers: people whose experiences, readings, and interactions with each other help them to develop a sense of cultural values that is out of step with larger society” (Thomas </a:t>
            </a:r>
            <a:r>
              <a:rPr lang="en-US" sz="2800" dirty="0" err="1">
                <a:ea typeface="ＭＳ Ｐゴシック" pitchFamily="-112" charset="-128"/>
                <a:cs typeface="ＭＳ Ｐゴシック" pitchFamily="-112" charset="-128"/>
              </a:rPr>
              <a:t>Rochon</a:t>
            </a:r>
            <a:r>
              <a:rPr lang="en-US" sz="2800" dirty="0" smtClean="0">
                <a:ea typeface="ＭＳ Ｐゴシック" pitchFamily="-112" charset="-128"/>
                <a:cs typeface="ＭＳ Ｐゴシック" pitchFamily="-112" charset="-128"/>
              </a:rPr>
              <a:t>)</a:t>
            </a:r>
          </a:p>
          <a:p>
            <a:pPr>
              <a:lnSpc>
                <a:spcPct val="110000"/>
              </a:lnSpc>
              <a:spcBef>
                <a:spcPts val="0"/>
              </a:spcBef>
              <a:spcAft>
                <a:spcPts val="600"/>
              </a:spcAft>
            </a:pPr>
            <a:endParaRPr lang="en-US" sz="2600" dirty="0" smtClean="0">
              <a:ea typeface="ＭＳ Ｐゴシック" pitchFamily="-112" charset="-128"/>
              <a:cs typeface="ＭＳ Ｐゴシック" pitchFamily="-112" charset="-128"/>
            </a:endParaRPr>
          </a:p>
          <a:p>
            <a:pPr>
              <a:lnSpc>
                <a:spcPct val="110000"/>
              </a:lnSpc>
              <a:spcBef>
                <a:spcPts val="0"/>
              </a:spcBef>
              <a:spcAft>
                <a:spcPts val="600"/>
              </a:spcAft>
            </a:pPr>
            <a:r>
              <a:rPr lang="en-US" sz="2800" dirty="0">
                <a:ea typeface="ＭＳ Ｐゴシック" pitchFamily="-112" charset="-128"/>
                <a:cs typeface="ＭＳ Ｐゴシック" pitchFamily="-112" charset="-128"/>
              </a:rPr>
              <a:t>What is your definition of “COMMUNITY</a:t>
            </a:r>
            <a:r>
              <a:rPr lang="en-US" sz="2800" dirty="0" smtClean="0">
                <a:ea typeface="ＭＳ Ｐゴシック" pitchFamily="-112" charset="-128"/>
                <a:cs typeface="ＭＳ Ｐゴシック" pitchFamily="-112" charset="-128"/>
              </a:rPr>
              <a:t>”?</a:t>
            </a:r>
          </a:p>
          <a:p>
            <a:pPr lvl="1">
              <a:lnSpc>
                <a:spcPct val="110000"/>
              </a:lnSpc>
              <a:spcBef>
                <a:spcPts val="0"/>
              </a:spcBef>
              <a:spcAft>
                <a:spcPts val="600"/>
              </a:spcAft>
            </a:pPr>
            <a:r>
              <a:rPr lang="en-US" sz="2600" dirty="0" smtClean="0">
                <a:ea typeface="ＭＳ Ｐゴシック" pitchFamily="-112" charset="-128"/>
                <a:cs typeface="ＭＳ Ｐゴシック" pitchFamily="-112" charset="-128"/>
              </a:rPr>
              <a:t>Community </a:t>
            </a:r>
            <a:r>
              <a:rPr lang="en-US" sz="2600" dirty="0">
                <a:ea typeface="ＭＳ Ｐゴシック" pitchFamily="-112" charset="-128"/>
                <a:cs typeface="ＭＳ Ｐゴシック" pitchFamily="-112" charset="-128"/>
              </a:rPr>
              <a:t>as either locality-based [geographic] or relational [shared </a:t>
            </a:r>
            <a:r>
              <a:rPr lang="en-US" sz="2600" dirty="0" smtClean="0">
                <a:ea typeface="ＭＳ Ｐゴシック" pitchFamily="-112" charset="-128"/>
                <a:cs typeface="ＭＳ Ｐゴシック" pitchFamily="-112" charset="-128"/>
              </a:rPr>
              <a:t>interest]</a:t>
            </a:r>
          </a:p>
          <a:p>
            <a:pPr>
              <a:lnSpc>
                <a:spcPct val="110000"/>
              </a:lnSpc>
              <a:spcBef>
                <a:spcPts val="0"/>
              </a:spcBef>
            </a:pPr>
            <a:endParaRPr lang="en-US" sz="2800" dirty="0">
              <a:ea typeface="ＭＳ Ｐゴシック" pitchFamily="-112" charset="-128"/>
              <a:cs typeface="ＭＳ Ｐゴシック" pitchFamily="-112" charset="-128"/>
            </a:endParaRPr>
          </a:p>
          <a:p>
            <a:endParaRPr lang="en-US" dirty="0"/>
          </a:p>
        </p:txBody>
      </p:sp>
    </p:spTree>
    <p:extLst>
      <p:ext uri="{BB962C8B-B14F-4D97-AF65-F5344CB8AC3E}">
        <p14:creationId xmlns:p14="http://schemas.microsoft.com/office/powerpoint/2010/main" val="2877005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393089" y="2698291"/>
            <a:ext cx="4340860" cy="0"/>
          </a:xfrm>
          <a:custGeom>
            <a:avLst/>
            <a:gdLst/>
            <a:ahLst/>
            <a:cxnLst/>
            <a:rect l="l" t="t" r="r" b="b"/>
            <a:pathLst>
              <a:path w="4340859">
                <a:moveTo>
                  <a:pt x="0" y="0"/>
                </a:moveTo>
                <a:lnTo>
                  <a:pt x="4340687" y="0"/>
                </a:lnTo>
              </a:path>
            </a:pathLst>
          </a:custGeom>
          <a:ln w="5711">
            <a:solidFill>
              <a:srgbClr val="646464"/>
            </a:solidFill>
          </a:ln>
        </p:spPr>
        <p:txBody>
          <a:bodyPr wrap="square" lIns="0" tIns="0" rIns="0" bIns="0" rtlCol="0"/>
          <a:lstStyle/>
          <a:p>
            <a:endParaRPr/>
          </a:p>
        </p:txBody>
      </p:sp>
      <p:sp>
        <p:nvSpPr>
          <p:cNvPr id="35" name="object 35"/>
          <p:cNvSpPr txBox="1"/>
          <p:nvPr/>
        </p:nvSpPr>
        <p:spPr>
          <a:xfrm>
            <a:off x="381000" y="139005"/>
            <a:ext cx="8686800" cy="1384995"/>
          </a:xfrm>
          <a:prstGeom prst="rect">
            <a:avLst/>
          </a:prstGeom>
        </p:spPr>
        <p:txBody>
          <a:bodyPr vert="horz" wrap="square" lIns="0" tIns="0" rIns="0" bIns="0" rtlCol="0">
            <a:spAutoFit/>
          </a:bodyPr>
          <a:lstStyle/>
          <a:p>
            <a:pPr marL="23495"/>
            <a:r>
              <a:rPr lang="en-US" spc="100" dirty="0" smtClean="0">
                <a:solidFill>
                  <a:srgbClr val="16131A"/>
                </a:solidFill>
                <a:latin typeface="Times New Roman"/>
                <a:cs typeface="Times New Roman"/>
              </a:rPr>
              <a:t>Figure </a:t>
            </a:r>
            <a:r>
              <a:rPr lang="en-US" spc="100" dirty="0">
                <a:solidFill>
                  <a:srgbClr val="16131A"/>
                </a:solidFill>
                <a:latin typeface="Times New Roman"/>
                <a:cs typeface="Times New Roman"/>
              </a:rPr>
              <a:t>2. Distribution of Community Development (CD) Strength ratings across Human Development Index Quartiles. This figure illustrates a possible cubic relationship between HDI and the current strength, on a scale of 1 to 10, of formalized CD. Quartiles (</a:t>
            </a:r>
            <a:r>
              <a:rPr lang="en-US" spc="100" dirty="0" smtClean="0">
                <a:solidFill>
                  <a:srgbClr val="16131A"/>
                </a:solidFill>
                <a:latin typeface="Times New Roman"/>
                <a:cs typeface="Times New Roman"/>
              </a:rPr>
              <a:t>Low=.</a:t>
            </a:r>
            <a:r>
              <a:rPr lang="en-US" spc="100" dirty="0">
                <a:solidFill>
                  <a:srgbClr val="16131A"/>
                </a:solidFill>
                <a:latin typeface="Times New Roman"/>
                <a:cs typeface="Times New Roman"/>
              </a:rPr>
              <a:t>549 or below, </a:t>
            </a:r>
            <a:r>
              <a:rPr lang="en-US" spc="100" dirty="0" smtClean="0">
                <a:solidFill>
                  <a:srgbClr val="16131A"/>
                </a:solidFill>
                <a:latin typeface="Times New Roman"/>
                <a:cs typeface="Times New Roman"/>
              </a:rPr>
              <a:t>Medium=.</a:t>
            </a:r>
            <a:r>
              <a:rPr lang="en-US" spc="100" dirty="0">
                <a:solidFill>
                  <a:srgbClr val="16131A"/>
                </a:solidFill>
                <a:latin typeface="Times New Roman"/>
                <a:cs typeface="Times New Roman"/>
              </a:rPr>
              <a:t>550-.599, </a:t>
            </a:r>
            <a:r>
              <a:rPr lang="en-US" spc="100" dirty="0" smtClean="0">
                <a:solidFill>
                  <a:srgbClr val="16131A"/>
                </a:solidFill>
                <a:latin typeface="Times New Roman"/>
                <a:cs typeface="Times New Roman"/>
              </a:rPr>
              <a:t>High=.</a:t>
            </a:r>
            <a:r>
              <a:rPr lang="en-US" spc="100" dirty="0">
                <a:solidFill>
                  <a:srgbClr val="16131A"/>
                </a:solidFill>
                <a:latin typeface="Times New Roman"/>
                <a:cs typeface="Times New Roman"/>
              </a:rPr>
              <a:t>600-799, Very </a:t>
            </a:r>
            <a:r>
              <a:rPr lang="en-US" spc="100" dirty="0" smtClean="0">
                <a:solidFill>
                  <a:srgbClr val="16131A"/>
                </a:solidFill>
                <a:latin typeface="Times New Roman"/>
                <a:cs typeface="Times New Roman"/>
              </a:rPr>
              <a:t>High=.</a:t>
            </a:r>
            <a:r>
              <a:rPr lang="en-US" spc="100" dirty="0">
                <a:solidFill>
                  <a:srgbClr val="16131A"/>
                </a:solidFill>
                <a:latin typeface="Times New Roman"/>
                <a:cs typeface="Times New Roman"/>
              </a:rPr>
              <a:t>800 or above) were obtained from the UNDP (2013) HDI tables</a:t>
            </a:r>
            <a:endParaRPr dirty="0">
              <a:latin typeface="Arial"/>
              <a:cs typeface="Arial"/>
            </a:endParaRPr>
          </a:p>
        </p:txBody>
      </p:sp>
      <p:sp>
        <p:nvSpPr>
          <p:cNvPr id="36" name="object 36"/>
          <p:cNvSpPr txBox="1"/>
          <p:nvPr/>
        </p:nvSpPr>
        <p:spPr>
          <a:xfrm>
            <a:off x="1557943" y="2439026"/>
            <a:ext cx="2363470" cy="169277"/>
          </a:xfrm>
          <a:prstGeom prst="rect">
            <a:avLst/>
          </a:prstGeom>
        </p:spPr>
        <p:txBody>
          <a:bodyPr vert="horz" wrap="square" lIns="0" tIns="0" rIns="0" bIns="0" rtlCol="0">
            <a:spAutoFit/>
          </a:bodyPr>
          <a:lstStyle/>
          <a:p>
            <a:pPr marL="12700"/>
            <a:r>
              <a:rPr sz="1100" spc="30" dirty="0">
                <a:solidFill>
                  <a:srgbClr val="16131A"/>
                </a:solidFill>
                <a:latin typeface="Times New Roman"/>
                <a:cs typeface="Times New Roman"/>
              </a:rPr>
              <a:t>of </a:t>
            </a:r>
            <a:r>
              <a:rPr sz="1100" spc="10" dirty="0">
                <a:solidFill>
                  <a:srgbClr val="16131A"/>
                </a:solidFill>
                <a:latin typeface="Times New Roman"/>
                <a:cs typeface="Times New Roman"/>
              </a:rPr>
              <a:t>countries</a:t>
            </a:r>
            <a:r>
              <a:rPr sz="1100" spc="30" dirty="0">
                <a:solidFill>
                  <a:srgbClr val="16131A"/>
                </a:solidFill>
                <a:latin typeface="Times New Roman"/>
                <a:cs typeface="Times New Roman"/>
              </a:rPr>
              <a:t> </a:t>
            </a:r>
            <a:r>
              <a:rPr sz="1100" dirty="0">
                <a:solidFill>
                  <a:srgbClr val="16131A"/>
                </a:solidFill>
                <a:latin typeface="Times New Roman"/>
                <a:cs typeface="Times New Roman"/>
              </a:rPr>
              <a:t>with</a:t>
            </a:r>
            <a:r>
              <a:rPr sz="1100" spc="70" dirty="0">
                <a:solidFill>
                  <a:srgbClr val="16131A"/>
                </a:solidFill>
                <a:latin typeface="Times New Roman"/>
                <a:cs typeface="Times New Roman"/>
              </a:rPr>
              <a:t> </a:t>
            </a:r>
            <a:r>
              <a:rPr sz="1100" spc="15" dirty="0">
                <a:solidFill>
                  <a:srgbClr val="262428"/>
                </a:solidFill>
                <a:latin typeface="Times New Roman"/>
                <a:cs typeface="Times New Roman"/>
              </a:rPr>
              <a:t>complete</a:t>
            </a:r>
            <a:r>
              <a:rPr sz="1100" spc="80" dirty="0">
                <a:solidFill>
                  <a:srgbClr val="262428"/>
                </a:solidFill>
                <a:latin typeface="Times New Roman"/>
                <a:cs typeface="Times New Roman"/>
              </a:rPr>
              <a:t> </a:t>
            </a:r>
            <a:r>
              <a:rPr sz="1100" spc="5" dirty="0">
                <a:solidFill>
                  <a:srgbClr val="16131A"/>
                </a:solidFill>
                <a:latin typeface="Times New Roman"/>
                <a:cs typeface="Times New Roman"/>
              </a:rPr>
              <a:t>data</a:t>
            </a:r>
            <a:r>
              <a:rPr sz="1100" spc="-5" dirty="0">
                <a:solidFill>
                  <a:srgbClr val="16131A"/>
                </a:solidFill>
                <a:latin typeface="Times New Roman"/>
                <a:cs typeface="Times New Roman"/>
              </a:rPr>
              <a:t> </a:t>
            </a:r>
            <a:r>
              <a:rPr sz="1100" spc="25" dirty="0">
                <a:solidFill>
                  <a:srgbClr val="16131A"/>
                </a:solidFill>
                <a:latin typeface="Times New Roman"/>
                <a:cs typeface="Times New Roman"/>
              </a:rPr>
              <a:t>was </a:t>
            </a:r>
            <a:r>
              <a:rPr sz="1100" spc="40" dirty="0">
                <a:solidFill>
                  <a:srgbClr val="16131A"/>
                </a:solidFill>
                <a:latin typeface="Times New Roman"/>
                <a:cs typeface="Times New Roman"/>
              </a:rPr>
              <a:t>96.</a:t>
            </a:r>
            <a:endParaRPr sz="1100">
              <a:latin typeface="Times New Roman"/>
              <a:cs typeface="Times New Roman"/>
            </a:endParaRPr>
          </a:p>
        </p:txBody>
      </p:sp>
      <p:graphicFrame>
        <p:nvGraphicFramePr>
          <p:cNvPr id="34" name="object 34"/>
          <p:cNvGraphicFramePr>
            <a:graphicFrameLocks noGrp="1"/>
          </p:cNvGraphicFramePr>
          <p:nvPr>
            <p:extLst>
              <p:ext uri="{D42A27DB-BD31-4B8C-83A1-F6EECF244321}">
                <p14:modId xmlns:p14="http://schemas.microsoft.com/office/powerpoint/2010/main" val="1167895050"/>
              </p:ext>
            </p:extLst>
          </p:nvPr>
        </p:nvGraphicFramePr>
        <p:xfrm>
          <a:off x="1347897" y="1600200"/>
          <a:ext cx="6368242" cy="787309"/>
        </p:xfrm>
        <a:graphic>
          <a:graphicData uri="http://schemas.openxmlformats.org/drawingml/2006/table">
            <a:tbl>
              <a:tblPr firstRow="1" bandRow="1">
                <a:tableStyleId>{2D5ABB26-0587-4C30-8999-92F81FD0307C}</a:tableStyleId>
              </a:tblPr>
              <a:tblGrid>
                <a:gridCol w="1274416"/>
                <a:gridCol w="1486497"/>
                <a:gridCol w="865132"/>
                <a:gridCol w="1473698"/>
                <a:gridCol w="1268499"/>
              </a:tblGrid>
              <a:tr h="194094">
                <a:tc>
                  <a:txBody>
                    <a:bodyPr/>
                    <a:lstStyle/>
                    <a:p>
                      <a:endParaRPr sz="1450">
                        <a:latin typeface="Times New Roman"/>
                        <a:cs typeface="Times New Roman"/>
                      </a:endParaRPr>
                    </a:p>
                  </a:txBody>
                  <a:tcPr marL="0" marR="0" marT="0" marB="0">
                    <a:lnT w="11422">
                      <a:solidFill>
                        <a:srgbClr val="000000"/>
                      </a:solidFill>
                      <a:prstDash val="solid"/>
                    </a:lnT>
                    <a:lnB w="11422">
                      <a:solidFill>
                        <a:srgbClr val="000000"/>
                      </a:solidFill>
                      <a:prstDash val="solid"/>
                    </a:lnB>
                  </a:tcPr>
                </a:tc>
                <a:tc>
                  <a:txBody>
                    <a:bodyPr/>
                    <a:lstStyle/>
                    <a:p>
                      <a:pPr marL="135890">
                        <a:lnSpc>
                          <a:spcPct val="100000"/>
                        </a:lnSpc>
                      </a:pPr>
                      <a:r>
                        <a:rPr sz="1200" dirty="0">
                          <a:solidFill>
                            <a:srgbClr val="16131A"/>
                          </a:solidFill>
                          <a:latin typeface="Times New Roman"/>
                          <a:cs typeface="Times New Roman"/>
                        </a:rPr>
                        <a:t>Sum</a:t>
                      </a:r>
                      <a:r>
                        <a:rPr sz="1200" spc="-70" dirty="0">
                          <a:solidFill>
                            <a:srgbClr val="16131A"/>
                          </a:solidFill>
                          <a:latin typeface="Times New Roman"/>
                          <a:cs typeface="Times New Roman"/>
                        </a:rPr>
                        <a:t> </a:t>
                      </a:r>
                      <a:r>
                        <a:rPr sz="1200" dirty="0">
                          <a:solidFill>
                            <a:srgbClr val="16131A"/>
                          </a:solidFill>
                          <a:latin typeface="Times New Roman"/>
                          <a:cs typeface="Times New Roman"/>
                        </a:rPr>
                        <a:t>of</a:t>
                      </a:r>
                      <a:r>
                        <a:rPr sz="1200" spc="35" dirty="0">
                          <a:solidFill>
                            <a:srgbClr val="16131A"/>
                          </a:solidFill>
                          <a:latin typeface="Times New Roman"/>
                          <a:cs typeface="Times New Roman"/>
                        </a:rPr>
                        <a:t> </a:t>
                      </a:r>
                      <a:r>
                        <a:rPr sz="1200" dirty="0">
                          <a:solidFill>
                            <a:srgbClr val="16131A"/>
                          </a:solidFill>
                          <a:latin typeface="Times New Roman"/>
                          <a:cs typeface="Times New Roman"/>
                        </a:rPr>
                        <a:t>Squares</a:t>
                      </a:r>
                      <a:endParaRPr sz="1200">
                        <a:latin typeface="Times New Roman"/>
                        <a:cs typeface="Times New Roman"/>
                      </a:endParaRPr>
                    </a:p>
                  </a:txBody>
                  <a:tcPr marL="0" marR="0" marT="0" marB="0">
                    <a:lnT w="11422">
                      <a:solidFill>
                        <a:srgbClr val="000000"/>
                      </a:solidFill>
                      <a:prstDash val="solid"/>
                    </a:lnT>
                    <a:lnB w="11422">
                      <a:solidFill>
                        <a:srgbClr val="000000"/>
                      </a:solidFill>
                      <a:prstDash val="solid"/>
                    </a:lnB>
                  </a:tcPr>
                </a:tc>
                <a:tc>
                  <a:txBody>
                    <a:bodyPr/>
                    <a:lstStyle/>
                    <a:p>
                      <a:pPr marR="13335" algn="ctr">
                        <a:lnSpc>
                          <a:spcPct val="100000"/>
                        </a:lnSpc>
                      </a:pPr>
                      <a:r>
                        <a:rPr sz="1400" dirty="0">
                          <a:solidFill>
                            <a:srgbClr val="5B212A"/>
                          </a:solidFill>
                          <a:latin typeface="Arial"/>
                          <a:cs typeface="Arial"/>
                        </a:rPr>
                        <a:t>Qt</a:t>
                      </a:r>
                      <a:endParaRPr sz="1400">
                        <a:latin typeface="Arial"/>
                        <a:cs typeface="Arial"/>
                      </a:endParaRPr>
                    </a:p>
                  </a:txBody>
                  <a:tcPr marL="0" marR="0" marT="0" marB="0">
                    <a:lnT w="11422">
                      <a:solidFill>
                        <a:srgbClr val="000000"/>
                      </a:solidFill>
                      <a:prstDash val="solid"/>
                    </a:lnT>
                    <a:lnB w="11422">
                      <a:solidFill>
                        <a:srgbClr val="000000"/>
                      </a:solidFill>
                      <a:prstDash val="solid"/>
                    </a:lnB>
                  </a:tcPr>
                </a:tc>
                <a:tc>
                  <a:txBody>
                    <a:bodyPr/>
                    <a:lstStyle/>
                    <a:p>
                      <a:pPr marL="365760">
                        <a:lnSpc>
                          <a:spcPct val="100000"/>
                        </a:lnSpc>
                      </a:pPr>
                      <a:r>
                        <a:rPr sz="1200" dirty="0">
                          <a:solidFill>
                            <a:srgbClr val="16131A"/>
                          </a:solidFill>
                          <a:latin typeface="Times New Roman"/>
                          <a:cs typeface="Times New Roman"/>
                        </a:rPr>
                        <a:t>Mean</a:t>
                      </a:r>
                      <a:r>
                        <a:rPr sz="1200" spc="85" dirty="0">
                          <a:solidFill>
                            <a:srgbClr val="16131A"/>
                          </a:solidFill>
                          <a:latin typeface="Times New Roman"/>
                          <a:cs typeface="Times New Roman"/>
                        </a:rPr>
                        <a:t> </a:t>
                      </a:r>
                      <a:r>
                        <a:rPr sz="1200" dirty="0">
                          <a:solidFill>
                            <a:srgbClr val="16131A"/>
                          </a:solidFill>
                          <a:latin typeface="Times New Roman"/>
                          <a:cs typeface="Times New Roman"/>
                        </a:rPr>
                        <a:t>Squares</a:t>
                      </a:r>
                      <a:endParaRPr sz="1200">
                        <a:latin typeface="Times New Roman"/>
                        <a:cs typeface="Times New Roman"/>
                      </a:endParaRPr>
                    </a:p>
                  </a:txBody>
                  <a:tcPr marL="0" marR="0" marT="0" marB="0">
                    <a:lnT w="11422">
                      <a:solidFill>
                        <a:srgbClr val="000000"/>
                      </a:solidFill>
                      <a:prstDash val="solid"/>
                    </a:lnT>
                    <a:lnB w="11422">
                      <a:solidFill>
                        <a:srgbClr val="000000"/>
                      </a:solidFill>
                      <a:prstDash val="solid"/>
                    </a:lnB>
                  </a:tcPr>
                </a:tc>
                <a:tc>
                  <a:txBody>
                    <a:bodyPr/>
                    <a:lstStyle/>
                    <a:p>
                      <a:pPr marL="11430" algn="ctr">
                        <a:lnSpc>
                          <a:spcPct val="100000"/>
                        </a:lnSpc>
                      </a:pPr>
                      <a:r>
                        <a:rPr sz="1150" dirty="0">
                          <a:solidFill>
                            <a:srgbClr val="262428"/>
                          </a:solidFill>
                          <a:latin typeface="Arial"/>
                          <a:cs typeface="Arial"/>
                        </a:rPr>
                        <a:t>F</a:t>
                      </a:r>
                      <a:endParaRPr sz="1150">
                        <a:latin typeface="Arial"/>
                        <a:cs typeface="Arial"/>
                      </a:endParaRPr>
                    </a:p>
                  </a:txBody>
                  <a:tcPr marL="0" marR="0" marT="0" marB="0">
                    <a:lnT w="11422">
                      <a:solidFill>
                        <a:srgbClr val="000000"/>
                      </a:solidFill>
                      <a:prstDash val="solid"/>
                    </a:lnT>
                    <a:lnB w="11422">
                      <a:solidFill>
                        <a:srgbClr val="000000"/>
                      </a:solidFill>
                      <a:prstDash val="solid"/>
                    </a:lnB>
                  </a:tcPr>
                </a:tc>
              </a:tr>
              <a:tr h="176202">
                <a:tc>
                  <a:txBody>
                    <a:bodyPr/>
                    <a:lstStyle/>
                    <a:p>
                      <a:pPr marL="67945">
                        <a:lnSpc>
                          <a:spcPct val="100000"/>
                        </a:lnSpc>
                      </a:pPr>
                      <a:r>
                        <a:rPr sz="1200" spc="-80" dirty="0">
                          <a:solidFill>
                            <a:srgbClr val="16131A"/>
                          </a:solidFill>
                          <a:latin typeface="Times New Roman"/>
                          <a:cs typeface="Times New Roman"/>
                        </a:rPr>
                        <a:t>B</a:t>
                      </a:r>
                      <a:r>
                        <a:rPr sz="1200" dirty="0">
                          <a:solidFill>
                            <a:srgbClr val="16131A"/>
                          </a:solidFill>
                          <a:latin typeface="Times New Roman"/>
                          <a:cs typeface="Times New Roman"/>
                        </a:rPr>
                        <a:t>etween</a:t>
                      </a:r>
                      <a:r>
                        <a:rPr sz="1200" spc="35" dirty="0">
                          <a:solidFill>
                            <a:srgbClr val="16131A"/>
                          </a:solidFill>
                          <a:latin typeface="Times New Roman"/>
                          <a:cs typeface="Times New Roman"/>
                        </a:rPr>
                        <a:t> </a:t>
                      </a:r>
                      <a:r>
                        <a:rPr sz="1200" dirty="0">
                          <a:solidFill>
                            <a:srgbClr val="16131A"/>
                          </a:solidFill>
                          <a:latin typeface="Times New Roman"/>
                          <a:cs typeface="Times New Roman"/>
                        </a:rPr>
                        <a:t>Groups</a:t>
                      </a:r>
                      <a:endParaRPr sz="1200">
                        <a:latin typeface="Times New Roman"/>
                        <a:cs typeface="Times New Roman"/>
                      </a:endParaRPr>
                    </a:p>
                  </a:txBody>
                  <a:tcPr marL="0" marR="0" marT="0" marB="0">
                    <a:lnT w="11422">
                      <a:solidFill>
                        <a:srgbClr val="000000"/>
                      </a:solidFill>
                      <a:prstDash val="solid"/>
                    </a:lnT>
                  </a:tcPr>
                </a:tc>
                <a:tc>
                  <a:txBody>
                    <a:bodyPr/>
                    <a:lstStyle/>
                    <a:p>
                      <a:pPr marL="461645">
                        <a:lnSpc>
                          <a:spcPct val="100000"/>
                        </a:lnSpc>
                      </a:pPr>
                      <a:r>
                        <a:rPr sz="1200" dirty="0">
                          <a:solidFill>
                            <a:srgbClr val="16131A"/>
                          </a:solidFill>
                          <a:latin typeface="Times New Roman"/>
                          <a:cs typeface="Times New Roman"/>
                        </a:rPr>
                        <a:t>85</a:t>
                      </a:r>
                      <a:r>
                        <a:rPr sz="1200" spc="-65" dirty="0">
                          <a:solidFill>
                            <a:srgbClr val="16131A"/>
                          </a:solidFill>
                          <a:latin typeface="Times New Roman"/>
                          <a:cs typeface="Times New Roman"/>
                        </a:rPr>
                        <a:t>.</a:t>
                      </a:r>
                      <a:r>
                        <a:rPr sz="1200" dirty="0">
                          <a:solidFill>
                            <a:srgbClr val="16131A"/>
                          </a:solidFill>
                          <a:latin typeface="Times New Roman"/>
                          <a:cs typeface="Times New Roman"/>
                        </a:rPr>
                        <a:t>88</a:t>
                      </a:r>
                      <a:endParaRPr sz="1200">
                        <a:latin typeface="Times New Roman"/>
                        <a:cs typeface="Times New Roman"/>
                      </a:endParaRPr>
                    </a:p>
                  </a:txBody>
                  <a:tcPr marL="0" marR="0" marT="0" marB="0">
                    <a:lnT w="11422">
                      <a:solidFill>
                        <a:srgbClr val="000000"/>
                      </a:solidFill>
                      <a:prstDash val="solid"/>
                    </a:lnT>
                  </a:tcPr>
                </a:tc>
                <a:tc>
                  <a:txBody>
                    <a:bodyPr/>
                    <a:lstStyle/>
                    <a:p>
                      <a:pPr marR="8255" algn="ctr">
                        <a:lnSpc>
                          <a:spcPct val="100000"/>
                        </a:lnSpc>
                      </a:pPr>
                      <a:r>
                        <a:rPr sz="1200" dirty="0">
                          <a:solidFill>
                            <a:srgbClr val="16131A"/>
                          </a:solidFill>
                          <a:latin typeface="Times New Roman"/>
                          <a:cs typeface="Times New Roman"/>
                        </a:rPr>
                        <a:t>3</a:t>
                      </a:r>
                      <a:endParaRPr sz="1200">
                        <a:latin typeface="Times New Roman"/>
                        <a:cs typeface="Times New Roman"/>
                      </a:endParaRPr>
                    </a:p>
                  </a:txBody>
                  <a:tcPr marL="0" marR="0" marT="0" marB="0">
                    <a:lnT w="11422">
                      <a:solidFill>
                        <a:srgbClr val="000000"/>
                      </a:solidFill>
                      <a:prstDash val="solid"/>
                    </a:lnT>
                  </a:tcPr>
                </a:tc>
                <a:tc>
                  <a:txBody>
                    <a:bodyPr/>
                    <a:lstStyle/>
                    <a:p>
                      <a:pPr marL="645795">
                        <a:lnSpc>
                          <a:spcPct val="100000"/>
                        </a:lnSpc>
                      </a:pPr>
                      <a:r>
                        <a:rPr sz="1200" dirty="0">
                          <a:solidFill>
                            <a:srgbClr val="16131A"/>
                          </a:solidFill>
                          <a:latin typeface="Times New Roman"/>
                          <a:cs typeface="Times New Roman"/>
                        </a:rPr>
                        <a:t>28</a:t>
                      </a:r>
                      <a:r>
                        <a:rPr sz="1200" spc="-5" dirty="0">
                          <a:solidFill>
                            <a:srgbClr val="16131A"/>
                          </a:solidFill>
                          <a:latin typeface="Times New Roman"/>
                          <a:cs typeface="Times New Roman"/>
                        </a:rPr>
                        <a:t>.</a:t>
                      </a:r>
                      <a:r>
                        <a:rPr sz="1200" dirty="0">
                          <a:solidFill>
                            <a:srgbClr val="16131A"/>
                          </a:solidFill>
                          <a:latin typeface="Times New Roman"/>
                          <a:cs typeface="Times New Roman"/>
                        </a:rPr>
                        <a:t>63</a:t>
                      </a:r>
                      <a:endParaRPr sz="1200">
                        <a:latin typeface="Times New Roman"/>
                        <a:cs typeface="Times New Roman"/>
                      </a:endParaRPr>
                    </a:p>
                  </a:txBody>
                  <a:tcPr marL="0" marR="0" marT="0" marB="0">
                    <a:lnT w="11422">
                      <a:solidFill>
                        <a:srgbClr val="000000"/>
                      </a:solidFill>
                      <a:prstDash val="solid"/>
                    </a:lnT>
                  </a:tcPr>
                </a:tc>
                <a:tc>
                  <a:txBody>
                    <a:bodyPr/>
                    <a:lstStyle/>
                    <a:p>
                      <a:pPr marL="188595">
                        <a:lnSpc>
                          <a:spcPct val="100000"/>
                        </a:lnSpc>
                      </a:pPr>
                      <a:r>
                        <a:rPr sz="1200" dirty="0">
                          <a:solidFill>
                            <a:srgbClr val="16131A"/>
                          </a:solidFill>
                          <a:latin typeface="Times New Roman"/>
                          <a:cs typeface="Times New Roman"/>
                        </a:rPr>
                        <a:t>3</a:t>
                      </a:r>
                      <a:r>
                        <a:rPr sz="1200" spc="-85" dirty="0">
                          <a:solidFill>
                            <a:srgbClr val="16131A"/>
                          </a:solidFill>
                          <a:latin typeface="Times New Roman"/>
                          <a:cs typeface="Times New Roman"/>
                        </a:rPr>
                        <a:t>.</a:t>
                      </a:r>
                      <a:r>
                        <a:rPr sz="1200" dirty="0">
                          <a:solidFill>
                            <a:srgbClr val="16131A"/>
                          </a:solidFill>
                          <a:latin typeface="Times New Roman"/>
                          <a:cs typeface="Times New Roman"/>
                        </a:rPr>
                        <a:t>02</a:t>
                      </a:r>
                      <a:r>
                        <a:rPr sz="1200" spc="-25" dirty="0">
                          <a:solidFill>
                            <a:srgbClr val="16131A"/>
                          </a:solidFill>
                          <a:latin typeface="Times New Roman"/>
                          <a:cs typeface="Times New Roman"/>
                        </a:rPr>
                        <a:t> </a:t>
                      </a:r>
                      <a:r>
                        <a:rPr sz="1200" i="1" dirty="0">
                          <a:solidFill>
                            <a:srgbClr val="16131A"/>
                          </a:solidFill>
                          <a:latin typeface="Times New Roman"/>
                          <a:cs typeface="Times New Roman"/>
                        </a:rPr>
                        <a:t>(p</a:t>
                      </a:r>
                      <a:r>
                        <a:rPr sz="1200" i="1" spc="-10" dirty="0">
                          <a:solidFill>
                            <a:srgbClr val="16131A"/>
                          </a:solidFill>
                          <a:latin typeface="Times New Roman"/>
                          <a:cs typeface="Times New Roman"/>
                        </a:rPr>
                        <a:t> </a:t>
                      </a:r>
                      <a:r>
                        <a:rPr sz="1150" dirty="0">
                          <a:solidFill>
                            <a:srgbClr val="16131A"/>
                          </a:solidFill>
                          <a:latin typeface="Arial"/>
                          <a:cs typeface="Arial"/>
                        </a:rPr>
                        <a:t>&lt;</a:t>
                      </a:r>
                      <a:r>
                        <a:rPr sz="1150" spc="-75" dirty="0">
                          <a:solidFill>
                            <a:srgbClr val="16131A"/>
                          </a:solidFill>
                          <a:latin typeface="Arial"/>
                          <a:cs typeface="Arial"/>
                        </a:rPr>
                        <a:t> </a:t>
                      </a:r>
                      <a:r>
                        <a:rPr sz="1100" i="1" dirty="0">
                          <a:solidFill>
                            <a:srgbClr val="16131A"/>
                          </a:solidFill>
                          <a:latin typeface="Arial"/>
                          <a:cs typeface="Arial"/>
                        </a:rPr>
                        <a:t>.0</a:t>
                      </a:r>
                      <a:r>
                        <a:rPr sz="1100" i="1" spc="30" dirty="0">
                          <a:solidFill>
                            <a:srgbClr val="16131A"/>
                          </a:solidFill>
                          <a:latin typeface="Arial"/>
                          <a:cs typeface="Arial"/>
                        </a:rPr>
                        <a:t>5</a:t>
                      </a:r>
                      <a:r>
                        <a:rPr sz="1100" i="1" dirty="0">
                          <a:solidFill>
                            <a:srgbClr val="16131A"/>
                          </a:solidFill>
                          <a:latin typeface="Arial"/>
                          <a:cs typeface="Arial"/>
                        </a:rPr>
                        <a:t>)</a:t>
                      </a:r>
                      <a:endParaRPr sz="1100">
                        <a:latin typeface="Arial"/>
                        <a:cs typeface="Arial"/>
                      </a:endParaRPr>
                    </a:p>
                  </a:txBody>
                  <a:tcPr marL="0" marR="0" marT="0" marB="0">
                    <a:lnT w="11422">
                      <a:solidFill>
                        <a:srgbClr val="000000"/>
                      </a:solidFill>
                      <a:prstDash val="solid"/>
                    </a:lnT>
                  </a:tcPr>
                </a:tc>
              </a:tr>
              <a:tr h="182677">
                <a:tc>
                  <a:txBody>
                    <a:bodyPr/>
                    <a:lstStyle/>
                    <a:p>
                      <a:pPr marL="67945">
                        <a:lnSpc>
                          <a:spcPct val="100000"/>
                        </a:lnSpc>
                      </a:pPr>
                      <a:r>
                        <a:rPr sz="1200" dirty="0">
                          <a:solidFill>
                            <a:srgbClr val="16131A"/>
                          </a:solidFill>
                          <a:latin typeface="Times New Roman"/>
                          <a:cs typeface="Times New Roman"/>
                        </a:rPr>
                        <a:t>Within</a:t>
                      </a:r>
                      <a:r>
                        <a:rPr sz="1200" spc="45" dirty="0">
                          <a:solidFill>
                            <a:srgbClr val="16131A"/>
                          </a:solidFill>
                          <a:latin typeface="Times New Roman"/>
                          <a:cs typeface="Times New Roman"/>
                        </a:rPr>
                        <a:t> </a:t>
                      </a:r>
                      <a:r>
                        <a:rPr sz="1200" dirty="0">
                          <a:solidFill>
                            <a:srgbClr val="16131A"/>
                          </a:solidFill>
                          <a:latin typeface="Times New Roman"/>
                          <a:cs typeface="Times New Roman"/>
                        </a:rPr>
                        <a:t>Groups</a:t>
                      </a:r>
                      <a:endParaRPr sz="1200">
                        <a:latin typeface="Times New Roman"/>
                        <a:cs typeface="Times New Roman"/>
                      </a:endParaRPr>
                    </a:p>
                  </a:txBody>
                  <a:tcPr marL="0" marR="0" marT="0" marB="0"/>
                </a:tc>
                <a:tc>
                  <a:txBody>
                    <a:bodyPr/>
                    <a:lstStyle/>
                    <a:p>
                      <a:pPr marL="421640">
                        <a:lnSpc>
                          <a:spcPct val="100000"/>
                        </a:lnSpc>
                      </a:pPr>
                      <a:r>
                        <a:rPr sz="1200" dirty="0">
                          <a:solidFill>
                            <a:srgbClr val="16131A"/>
                          </a:solidFill>
                          <a:latin typeface="Times New Roman"/>
                          <a:cs typeface="Times New Roman"/>
                        </a:rPr>
                        <a:t>871.61</a:t>
                      </a:r>
                      <a:endParaRPr sz="1200">
                        <a:latin typeface="Times New Roman"/>
                        <a:cs typeface="Times New Roman"/>
                      </a:endParaRPr>
                    </a:p>
                  </a:txBody>
                  <a:tcPr marL="0" marR="0" marT="0" marB="0"/>
                </a:tc>
                <a:tc>
                  <a:txBody>
                    <a:bodyPr/>
                    <a:lstStyle/>
                    <a:p>
                      <a:pPr marR="17780" algn="ctr">
                        <a:lnSpc>
                          <a:spcPct val="100000"/>
                        </a:lnSpc>
                      </a:pPr>
                      <a:r>
                        <a:rPr sz="1200" dirty="0">
                          <a:solidFill>
                            <a:srgbClr val="16131A"/>
                          </a:solidFill>
                          <a:latin typeface="Times New Roman"/>
                          <a:cs typeface="Times New Roman"/>
                        </a:rPr>
                        <a:t>92</a:t>
                      </a:r>
                      <a:endParaRPr sz="1200">
                        <a:latin typeface="Times New Roman"/>
                        <a:cs typeface="Times New Roman"/>
                      </a:endParaRPr>
                    </a:p>
                  </a:txBody>
                  <a:tcPr marL="0" marR="0" marT="0" marB="0"/>
                </a:tc>
                <a:tc>
                  <a:txBody>
                    <a:bodyPr/>
                    <a:lstStyle/>
                    <a:p>
                      <a:pPr marL="186690" algn="ctr">
                        <a:lnSpc>
                          <a:spcPct val="100000"/>
                        </a:lnSpc>
                      </a:pPr>
                      <a:r>
                        <a:rPr sz="1200" dirty="0">
                          <a:solidFill>
                            <a:srgbClr val="16131A"/>
                          </a:solidFill>
                          <a:latin typeface="Times New Roman"/>
                          <a:cs typeface="Times New Roman"/>
                        </a:rPr>
                        <a:t>9.47</a:t>
                      </a:r>
                      <a:endParaRPr sz="1200">
                        <a:latin typeface="Times New Roman"/>
                        <a:cs typeface="Times New Roman"/>
                      </a:endParaRPr>
                    </a:p>
                  </a:txBody>
                  <a:tcPr marL="0" marR="0" marT="0" marB="0"/>
                </a:tc>
                <a:tc>
                  <a:txBody>
                    <a:bodyPr/>
                    <a:lstStyle/>
                    <a:p>
                      <a:endParaRPr sz="1200">
                        <a:latin typeface="Times New Roman"/>
                        <a:cs typeface="Times New Roman"/>
                      </a:endParaRPr>
                    </a:p>
                  </a:txBody>
                  <a:tcPr marL="0" marR="0" marT="0" marB="0"/>
                </a:tc>
              </a:tr>
              <a:tr h="200569">
                <a:tc>
                  <a:txBody>
                    <a:bodyPr/>
                    <a:lstStyle/>
                    <a:p>
                      <a:pPr marL="67945">
                        <a:lnSpc>
                          <a:spcPct val="100000"/>
                        </a:lnSpc>
                      </a:pPr>
                      <a:r>
                        <a:rPr sz="1200" dirty="0">
                          <a:solidFill>
                            <a:srgbClr val="16131A"/>
                          </a:solidFill>
                          <a:latin typeface="Times New Roman"/>
                          <a:cs typeface="Times New Roman"/>
                        </a:rPr>
                        <a:t>Total</a:t>
                      </a:r>
                      <a:endParaRPr sz="1200" dirty="0">
                        <a:latin typeface="Times New Roman"/>
                        <a:cs typeface="Times New Roman"/>
                      </a:endParaRPr>
                    </a:p>
                  </a:txBody>
                  <a:tcPr marL="0" marR="0" marT="0" marB="0">
                    <a:lnB w="11422">
                      <a:solidFill>
                        <a:srgbClr val="000000"/>
                      </a:solidFill>
                      <a:prstDash val="solid"/>
                    </a:lnB>
                  </a:tcPr>
                </a:tc>
                <a:tc>
                  <a:txBody>
                    <a:bodyPr/>
                    <a:lstStyle/>
                    <a:p>
                      <a:pPr marL="421640">
                        <a:lnSpc>
                          <a:spcPct val="100000"/>
                        </a:lnSpc>
                      </a:pPr>
                      <a:r>
                        <a:rPr sz="1200" dirty="0">
                          <a:solidFill>
                            <a:srgbClr val="16131A"/>
                          </a:solidFill>
                          <a:latin typeface="Times New Roman"/>
                          <a:cs typeface="Times New Roman"/>
                        </a:rPr>
                        <a:t>957</a:t>
                      </a:r>
                      <a:r>
                        <a:rPr sz="1200" spc="-5" dirty="0">
                          <a:solidFill>
                            <a:srgbClr val="16131A"/>
                          </a:solidFill>
                          <a:latin typeface="Times New Roman"/>
                          <a:cs typeface="Times New Roman"/>
                        </a:rPr>
                        <a:t>.</a:t>
                      </a:r>
                      <a:r>
                        <a:rPr sz="1200" dirty="0">
                          <a:solidFill>
                            <a:srgbClr val="16131A"/>
                          </a:solidFill>
                          <a:latin typeface="Times New Roman"/>
                          <a:cs typeface="Times New Roman"/>
                        </a:rPr>
                        <a:t>50</a:t>
                      </a:r>
                      <a:endParaRPr sz="1200" dirty="0">
                        <a:latin typeface="Times New Roman"/>
                        <a:cs typeface="Times New Roman"/>
                      </a:endParaRPr>
                    </a:p>
                  </a:txBody>
                  <a:tcPr marL="0" marR="0" marT="0" marB="0">
                    <a:lnB w="11422">
                      <a:solidFill>
                        <a:srgbClr val="000000"/>
                      </a:solidFill>
                      <a:prstDash val="solid"/>
                    </a:lnB>
                  </a:tcPr>
                </a:tc>
                <a:tc>
                  <a:txBody>
                    <a:bodyPr/>
                    <a:lstStyle/>
                    <a:p>
                      <a:pPr marR="19685" algn="ctr">
                        <a:lnSpc>
                          <a:spcPct val="100000"/>
                        </a:lnSpc>
                      </a:pPr>
                      <a:r>
                        <a:rPr sz="1200" dirty="0">
                          <a:solidFill>
                            <a:srgbClr val="16131A"/>
                          </a:solidFill>
                          <a:latin typeface="Times New Roman"/>
                          <a:cs typeface="Times New Roman"/>
                        </a:rPr>
                        <a:t>95</a:t>
                      </a:r>
                      <a:endParaRPr sz="1200" dirty="0">
                        <a:latin typeface="Times New Roman"/>
                        <a:cs typeface="Times New Roman"/>
                      </a:endParaRPr>
                    </a:p>
                  </a:txBody>
                  <a:tcPr marL="0" marR="0" marT="0" marB="0">
                    <a:lnB w="11422">
                      <a:solidFill>
                        <a:srgbClr val="000000"/>
                      </a:solidFill>
                      <a:prstDash val="solid"/>
                    </a:lnB>
                  </a:tcPr>
                </a:tc>
                <a:tc>
                  <a:txBody>
                    <a:bodyPr/>
                    <a:lstStyle/>
                    <a:p>
                      <a:endParaRPr sz="1200" dirty="0">
                        <a:latin typeface="Times New Roman"/>
                        <a:cs typeface="Times New Roman"/>
                      </a:endParaRPr>
                    </a:p>
                  </a:txBody>
                  <a:tcPr marL="0" marR="0" marT="0" marB="0">
                    <a:lnB w="11422">
                      <a:solidFill>
                        <a:srgbClr val="000000"/>
                      </a:solidFill>
                      <a:prstDash val="solid"/>
                    </a:lnB>
                  </a:tcPr>
                </a:tc>
                <a:tc>
                  <a:txBody>
                    <a:bodyPr/>
                    <a:lstStyle/>
                    <a:p>
                      <a:endParaRPr sz="1200" dirty="0">
                        <a:latin typeface="Times New Roman"/>
                        <a:cs typeface="Times New Roman"/>
                      </a:endParaRPr>
                    </a:p>
                  </a:txBody>
                  <a:tcPr marL="0" marR="0" marT="0" marB="0">
                    <a:lnB w="11422">
                      <a:solidFill>
                        <a:srgbClr val="000000"/>
                      </a:solidFill>
                      <a:prstDash val="solid"/>
                    </a:lnB>
                  </a:tcPr>
                </a:tc>
              </a:tr>
            </a:tbl>
          </a:graphicData>
        </a:graphic>
      </p:graphicFrame>
      <p:pic>
        <p:nvPicPr>
          <p:cNvPr id="48" name="Picture 47"/>
          <p:cNvPicPr/>
          <p:nvPr/>
        </p:nvPicPr>
        <p:blipFill>
          <a:blip r:embed="rId3">
            <a:extLst>
              <a:ext uri="{28A0092B-C50C-407E-A947-70E740481C1C}">
                <a14:useLocalDpi xmlns:a14="http://schemas.microsoft.com/office/drawing/2010/main" val="0"/>
              </a:ext>
            </a:extLst>
          </a:blip>
          <a:srcRect/>
          <a:stretch>
            <a:fillRect/>
          </a:stretch>
        </p:blipFill>
        <p:spPr bwMode="auto">
          <a:xfrm>
            <a:off x="1641642" y="2760703"/>
            <a:ext cx="5978358" cy="4097297"/>
          </a:xfrm>
          <a:prstGeom prst="rect">
            <a:avLst/>
          </a:prstGeom>
          <a:noFill/>
          <a:ln>
            <a:noFill/>
          </a:ln>
        </p:spPr>
      </p:pic>
    </p:spTree>
    <p:extLst>
      <p:ext uri="{BB962C8B-B14F-4D97-AF65-F5344CB8AC3E}">
        <p14:creationId xmlns:p14="http://schemas.microsoft.com/office/powerpoint/2010/main" val="16486903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232799"/>
            <a:ext cx="7848600" cy="6607650"/>
          </a:xfrm>
          <a:prstGeom prst="rect">
            <a:avLst/>
          </a:prstGeom>
        </p:spPr>
      </p:pic>
    </p:spTree>
    <p:extLst>
      <p:ext uri="{BB962C8B-B14F-4D97-AF65-F5344CB8AC3E}">
        <p14:creationId xmlns:p14="http://schemas.microsoft.com/office/powerpoint/2010/main" val="366964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object 2"/>
          <p:cNvSpPr txBox="1"/>
          <p:nvPr/>
        </p:nvSpPr>
        <p:spPr>
          <a:xfrm>
            <a:off x="311467" y="381000"/>
            <a:ext cx="8521065" cy="430887"/>
          </a:xfrm>
          <a:prstGeom prst="rect">
            <a:avLst/>
          </a:prstGeom>
        </p:spPr>
        <p:txBody>
          <a:bodyPr vert="horz" wrap="square" lIns="0" tIns="0" rIns="0" bIns="0" rtlCol="0">
            <a:spAutoFit/>
          </a:bodyPr>
          <a:lstStyle/>
          <a:p>
            <a:pPr marL="85725" algn="ctr"/>
            <a:r>
              <a:rPr sz="2800" spc="75" dirty="0">
                <a:solidFill>
                  <a:srgbClr val="202729"/>
                </a:solidFill>
                <a:latin typeface="Times New Roman"/>
                <a:cs typeface="Times New Roman"/>
              </a:rPr>
              <a:t>Summary</a:t>
            </a:r>
            <a:r>
              <a:rPr sz="2800" spc="20" dirty="0">
                <a:solidFill>
                  <a:srgbClr val="202729"/>
                </a:solidFill>
                <a:latin typeface="Times New Roman"/>
                <a:cs typeface="Times New Roman"/>
              </a:rPr>
              <a:t> of </a:t>
            </a:r>
            <a:r>
              <a:rPr sz="2800" spc="80" dirty="0">
                <a:solidFill>
                  <a:srgbClr val="202729"/>
                </a:solidFill>
                <a:latin typeface="Times New Roman"/>
                <a:cs typeface="Times New Roman"/>
              </a:rPr>
              <a:t>Results</a:t>
            </a:r>
            <a:endParaRPr sz="2800">
              <a:latin typeface="Times New Roman"/>
              <a:cs typeface="Times New Roman"/>
            </a:endParaRPr>
          </a:p>
        </p:txBody>
      </p:sp>
      <p:sp useBgFill="1">
        <p:nvSpPr>
          <p:cNvPr id="3" name="object 3"/>
          <p:cNvSpPr/>
          <p:nvPr/>
        </p:nvSpPr>
        <p:spPr>
          <a:xfrm>
            <a:off x="311700" y="2009726"/>
            <a:ext cx="8521065" cy="3416935"/>
          </a:xfrm>
          <a:custGeom>
            <a:avLst/>
            <a:gdLst/>
            <a:ahLst/>
            <a:cxnLst/>
            <a:rect l="l" t="t" r="r" b="b"/>
            <a:pathLst>
              <a:path w="8521065" h="3416935">
                <a:moveTo>
                  <a:pt x="0" y="0"/>
                </a:moveTo>
                <a:lnTo>
                  <a:pt x="8520599" y="0"/>
                </a:lnTo>
                <a:lnTo>
                  <a:pt x="8520599" y="3416399"/>
                </a:lnTo>
                <a:lnTo>
                  <a:pt x="0" y="3416399"/>
                </a:lnTo>
                <a:lnTo>
                  <a:pt x="0" y="0"/>
                </a:lnTo>
                <a:close/>
              </a:path>
            </a:pathLst>
          </a:custGeom>
        </p:spPr>
        <p:txBody>
          <a:bodyPr wrap="square" lIns="0" tIns="0" rIns="0" bIns="0" rtlCol="0"/>
          <a:lstStyle/>
          <a:p>
            <a:endParaRPr/>
          </a:p>
        </p:txBody>
      </p:sp>
      <p:sp>
        <p:nvSpPr>
          <p:cNvPr id="4" name="object 4"/>
          <p:cNvSpPr txBox="1">
            <a:spLocks noGrp="1"/>
          </p:cNvSpPr>
          <p:nvPr>
            <p:ph type="body" idx="1"/>
          </p:nvPr>
        </p:nvSpPr>
        <p:spPr>
          <a:xfrm>
            <a:off x="228600" y="1630184"/>
            <a:ext cx="8603932" cy="4873129"/>
          </a:xfrm>
          <a:prstGeom prst="rect">
            <a:avLst/>
          </a:prstGeom>
        </p:spPr>
        <p:txBody>
          <a:bodyPr vert="horz" wrap="square" lIns="0" tIns="0" rIns="0" bIns="0" numCol="1" rtlCol="0" anchor="t" anchorCtr="0" compatLnSpc="1">
            <a:prstTxWarp prst="textNoShape">
              <a:avLst/>
            </a:prstTxWarp>
            <a:spAutoFit/>
          </a:bodyPr>
          <a:lstStyle/>
          <a:p>
            <a:pPr marL="400050" indent="-387350">
              <a:spcBef>
                <a:spcPts val="0"/>
              </a:spcBef>
              <a:spcAft>
                <a:spcPts val="600"/>
              </a:spcAft>
              <a:buClr>
                <a:srgbClr val="616161"/>
              </a:buClr>
              <a:buFont typeface="Times New Roman"/>
              <a:buChar char="●"/>
              <a:tabLst>
                <a:tab pos="400685" algn="l"/>
              </a:tabLst>
            </a:pPr>
            <a:r>
              <a:rPr sz="2000" spc="70" dirty="0"/>
              <a:t>Hypothesis</a:t>
            </a:r>
            <a:r>
              <a:rPr sz="2000" spc="10" dirty="0"/>
              <a:t> </a:t>
            </a:r>
            <a:r>
              <a:rPr sz="2000" spc="-190" dirty="0"/>
              <a:t>1:</a:t>
            </a:r>
          </a:p>
          <a:p>
            <a:pPr marL="857250" lvl="1" indent="-335915">
              <a:spcBef>
                <a:spcPts val="0"/>
              </a:spcBef>
              <a:spcAft>
                <a:spcPts val="600"/>
              </a:spcAft>
              <a:buClr>
                <a:srgbClr val="616161"/>
              </a:buClr>
              <a:buFont typeface="Arial"/>
              <a:buChar char="○"/>
              <a:tabLst>
                <a:tab pos="857885" algn="l"/>
              </a:tabLst>
            </a:pPr>
            <a:r>
              <a:rPr sz="2000" spc="25" dirty="0">
                <a:latin typeface="Times New Roman"/>
                <a:cs typeface="Times New Roman"/>
              </a:rPr>
              <a:t>For</a:t>
            </a:r>
            <a:r>
              <a:rPr sz="2000" spc="10" dirty="0">
                <a:latin typeface="Times New Roman"/>
                <a:cs typeface="Times New Roman"/>
              </a:rPr>
              <a:t> </a:t>
            </a:r>
            <a:r>
              <a:rPr sz="2000" spc="35" dirty="0">
                <a:latin typeface="Times New Roman"/>
                <a:cs typeface="Times New Roman"/>
              </a:rPr>
              <a:t>community</a:t>
            </a:r>
            <a:r>
              <a:rPr sz="2000" spc="10" dirty="0">
                <a:latin typeface="Times New Roman"/>
                <a:cs typeface="Times New Roman"/>
              </a:rPr>
              <a:t> </a:t>
            </a:r>
            <a:r>
              <a:rPr sz="2000" spc="50" dirty="0">
                <a:latin typeface="Times New Roman"/>
                <a:cs typeface="Times New Roman"/>
              </a:rPr>
              <a:t>psychology</a:t>
            </a:r>
            <a:r>
              <a:rPr sz="2000" spc="10" dirty="0">
                <a:latin typeface="Times New Roman"/>
                <a:cs typeface="Times New Roman"/>
              </a:rPr>
              <a:t> </a:t>
            </a:r>
            <a:r>
              <a:rPr sz="2000" spc="-50" dirty="0">
                <a:latin typeface="Times New Roman"/>
                <a:cs typeface="Times New Roman"/>
              </a:rPr>
              <a:t>(CP),</a:t>
            </a:r>
            <a:r>
              <a:rPr sz="2000" spc="10" dirty="0">
                <a:latin typeface="Times New Roman"/>
                <a:cs typeface="Times New Roman"/>
              </a:rPr>
              <a:t> </a:t>
            </a:r>
            <a:r>
              <a:rPr sz="2000" spc="-15" dirty="0">
                <a:latin typeface="Times New Roman"/>
                <a:cs typeface="Times New Roman"/>
              </a:rPr>
              <a:t>all</a:t>
            </a:r>
            <a:r>
              <a:rPr sz="2000" spc="10" dirty="0">
                <a:latin typeface="Times New Roman"/>
                <a:cs typeface="Times New Roman"/>
              </a:rPr>
              <a:t> </a:t>
            </a:r>
            <a:r>
              <a:rPr sz="2000" spc="45" dirty="0">
                <a:latin typeface="Times New Roman"/>
                <a:cs typeface="Times New Roman"/>
              </a:rPr>
              <a:t>variables</a:t>
            </a:r>
            <a:r>
              <a:rPr sz="2000" spc="10" dirty="0">
                <a:latin typeface="Times New Roman"/>
                <a:cs typeface="Times New Roman"/>
              </a:rPr>
              <a:t> </a:t>
            </a:r>
            <a:r>
              <a:rPr sz="2000" spc="-10" dirty="0">
                <a:latin typeface="Times New Roman"/>
                <a:cs typeface="Times New Roman"/>
              </a:rPr>
              <a:t>in</a:t>
            </a:r>
            <a:r>
              <a:rPr sz="2000" spc="10" dirty="0">
                <a:latin typeface="Times New Roman"/>
                <a:cs typeface="Times New Roman"/>
              </a:rPr>
              <a:t> </a:t>
            </a:r>
            <a:r>
              <a:rPr sz="2000" spc="85" dirty="0">
                <a:latin typeface="Times New Roman"/>
                <a:cs typeface="Times New Roman"/>
              </a:rPr>
              <a:t>the</a:t>
            </a:r>
            <a:r>
              <a:rPr sz="2000" spc="10" dirty="0">
                <a:latin typeface="Times New Roman"/>
                <a:cs typeface="Times New Roman"/>
              </a:rPr>
              <a:t> </a:t>
            </a:r>
            <a:r>
              <a:rPr sz="2000" spc="60" dirty="0">
                <a:latin typeface="Times New Roman"/>
                <a:cs typeface="Times New Roman"/>
              </a:rPr>
              <a:t>model</a:t>
            </a:r>
            <a:r>
              <a:rPr sz="2000" spc="10" dirty="0">
                <a:latin typeface="Times New Roman"/>
                <a:cs typeface="Times New Roman"/>
              </a:rPr>
              <a:t> </a:t>
            </a:r>
            <a:r>
              <a:rPr sz="2000" spc="35" dirty="0">
                <a:latin typeface="Times New Roman"/>
                <a:cs typeface="Times New Roman"/>
              </a:rPr>
              <a:t>(population</a:t>
            </a:r>
            <a:r>
              <a:rPr sz="2000" spc="10" dirty="0">
                <a:latin typeface="Times New Roman"/>
                <a:cs typeface="Times New Roman"/>
              </a:rPr>
              <a:t> </a:t>
            </a:r>
            <a:r>
              <a:rPr sz="2000" spc="40" dirty="0">
                <a:latin typeface="Times New Roman"/>
                <a:cs typeface="Times New Roman"/>
              </a:rPr>
              <a:t>size,</a:t>
            </a:r>
            <a:r>
              <a:rPr sz="2000" spc="10" dirty="0">
                <a:latin typeface="Times New Roman"/>
                <a:cs typeface="Times New Roman"/>
              </a:rPr>
              <a:t> </a:t>
            </a:r>
            <a:r>
              <a:rPr sz="2000" spc="-60" dirty="0">
                <a:latin typeface="Times New Roman"/>
                <a:cs typeface="Times New Roman"/>
              </a:rPr>
              <a:t>HDI,</a:t>
            </a:r>
            <a:r>
              <a:rPr sz="2000" spc="10" dirty="0">
                <a:latin typeface="Times New Roman"/>
                <a:cs typeface="Times New Roman"/>
              </a:rPr>
              <a:t> </a:t>
            </a:r>
            <a:r>
              <a:rPr sz="2000" spc="-35" dirty="0">
                <a:latin typeface="Times New Roman"/>
                <a:cs typeface="Times New Roman"/>
              </a:rPr>
              <a:t>civil</a:t>
            </a:r>
            <a:r>
              <a:rPr sz="2000" spc="10" dirty="0">
                <a:latin typeface="Times New Roman"/>
                <a:cs typeface="Times New Roman"/>
              </a:rPr>
              <a:t> </a:t>
            </a:r>
            <a:r>
              <a:rPr sz="2000" spc="25" dirty="0">
                <a:latin typeface="Times New Roman"/>
                <a:cs typeface="Times New Roman"/>
              </a:rPr>
              <a:t>liberties,</a:t>
            </a:r>
            <a:endParaRPr sz="2000" dirty="0">
              <a:latin typeface="Times New Roman"/>
              <a:cs typeface="Times New Roman"/>
            </a:endParaRPr>
          </a:p>
          <a:p>
            <a:pPr marL="857250" marR="346710">
              <a:lnSpc>
                <a:spcPct val="124500"/>
              </a:lnSpc>
              <a:spcBef>
                <a:spcPts val="0"/>
              </a:spcBef>
              <a:spcAft>
                <a:spcPts val="600"/>
              </a:spcAft>
            </a:pPr>
            <a:r>
              <a:rPr sz="2000" spc="75" dirty="0"/>
              <a:t>adjusted</a:t>
            </a:r>
            <a:r>
              <a:rPr sz="2000" spc="10" dirty="0"/>
              <a:t> </a:t>
            </a:r>
            <a:r>
              <a:rPr sz="2000" spc="40" dirty="0"/>
              <a:t>nonviolent</a:t>
            </a:r>
            <a:r>
              <a:rPr sz="2000" spc="10" dirty="0"/>
              <a:t> </a:t>
            </a:r>
            <a:r>
              <a:rPr sz="2000" spc="20" dirty="0"/>
              <a:t>action)</a:t>
            </a:r>
            <a:r>
              <a:rPr sz="2000" spc="10" dirty="0"/>
              <a:t> </a:t>
            </a:r>
            <a:r>
              <a:rPr sz="2000" spc="20" dirty="0"/>
              <a:t>positively</a:t>
            </a:r>
            <a:r>
              <a:rPr sz="2000" spc="10" dirty="0"/>
              <a:t> </a:t>
            </a:r>
            <a:r>
              <a:rPr sz="2000" spc="-200" dirty="0"/>
              <a:t>&amp;</a:t>
            </a:r>
            <a:r>
              <a:rPr sz="2000" spc="10" dirty="0"/>
              <a:t> significantly </a:t>
            </a:r>
            <a:r>
              <a:rPr sz="2000" spc="70" dirty="0"/>
              <a:t>related</a:t>
            </a:r>
            <a:r>
              <a:rPr sz="2000" spc="10" dirty="0"/>
              <a:t> </a:t>
            </a:r>
            <a:r>
              <a:rPr sz="2000" spc="60" dirty="0"/>
              <a:t>to</a:t>
            </a:r>
            <a:r>
              <a:rPr sz="2000" spc="10" dirty="0"/>
              <a:t> </a:t>
            </a:r>
            <a:r>
              <a:rPr sz="2000" spc="85" dirty="0"/>
              <a:t>the</a:t>
            </a:r>
            <a:r>
              <a:rPr sz="2000" spc="10" dirty="0"/>
              <a:t> </a:t>
            </a:r>
            <a:r>
              <a:rPr sz="2000" spc="65" dirty="0"/>
              <a:t>strength</a:t>
            </a:r>
            <a:r>
              <a:rPr sz="2000" spc="10" dirty="0"/>
              <a:t> of </a:t>
            </a:r>
            <a:r>
              <a:rPr sz="2000" spc="25" dirty="0"/>
              <a:t>CP</a:t>
            </a:r>
            <a:r>
              <a:rPr sz="2000" spc="10" dirty="0"/>
              <a:t> </a:t>
            </a:r>
            <a:r>
              <a:rPr sz="2000" spc="-10" dirty="0"/>
              <a:t>in</a:t>
            </a:r>
            <a:r>
              <a:rPr sz="2000" spc="10" dirty="0"/>
              <a:t> </a:t>
            </a:r>
            <a:r>
              <a:rPr sz="2000" spc="110" dirty="0"/>
              <a:t>a</a:t>
            </a:r>
            <a:r>
              <a:rPr sz="2000" spc="10" dirty="0"/>
              <a:t> </a:t>
            </a:r>
            <a:r>
              <a:rPr sz="2000" spc="45" dirty="0"/>
              <a:t>given</a:t>
            </a:r>
            <a:r>
              <a:rPr sz="2000" spc="25" dirty="0"/>
              <a:t> </a:t>
            </a:r>
            <a:r>
              <a:rPr sz="2000" spc="30" dirty="0"/>
              <a:t>country.</a:t>
            </a:r>
            <a:endParaRPr sz="2000" dirty="0"/>
          </a:p>
          <a:p>
            <a:pPr marL="857250" marR="5080" lvl="1" indent="-335915">
              <a:lnSpc>
                <a:spcPct val="124500"/>
              </a:lnSpc>
              <a:spcBef>
                <a:spcPts val="0"/>
              </a:spcBef>
              <a:spcAft>
                <a:spcPts val="600"/>
              </a:spcAft>
              <a:buClr>
                <a:srgbClr val="616161"/>
              </a:buClr>
              <a:buFont typeface="Arial"/>
              <a:buChar char="○"/>
              <a:tabLst>
                <a:tab pos="857885" algn="l"/>
              </a:tabLst>
            </a:pPr>
            <a:r>
              <a:rPr sz="2000" spc="25" dirty="0">
                <a:latin typeface="Times New Roman"/>
                <a:cs typeface="Times New Roman"/>
              </a:rPr>
              <a:t>For</a:t>
            </a:r>
            <a:r>
              <a:rPr sz="2000" spc="10" dirty="0">
                <a:latin typeface="Times New Roman"/>
                <a:cs typeface="Times New Roman"/>
              </a:rPr>
              <a:t> </a:t>
            </a:r>
            <a:r>
              <a:rPr sz="2000" spc="35" dirty="0">
                <a:latin typeface="Times New Roman"/>
                <a:cs typeface="Times New Roman"/>
              </a:rPr>
              <a:t>community</a:t>
            </a:r>
            <a:r>
              <a:rPr sz="2000" spc="10" dirty="0">
                <a:latin typeface="Times New Roman"/>
                <a:cs typeface="Times New Roman"/>
              </a:rPr>
              <a:t> </a:t>
            </a:r>
            <a:r>
              <a:rPr sz="2000" spc="70" dirty="0">
                <a:latin typeface="Times New Roman"/>
                <a:cs typeface="Times New Roman"/>
              </a:rPr>
              <a:t>development</a:t>
            </a:r>
            <a:r>
              <a:rPr sz="2000" spc="10" dirty="0">
                <a:latin typeface="Times New Roman"/>
                <a:cs typeface="Times New Roman"/>
              </a:rPr>
              <a:t> </a:t>
            </a:r>
            <a:r>
              <a:rPr sz="2000" spc="-60" dirty="0">
                <a:latin typeface="Times New Roman"/>
                <a:cs typeface="Times New Roman"/>
              </a:rPr>
              <a:t>(CD),</a:t>
            </a:r>
            <a:r>
              <a:rPr sz="2000" spc="10" dirty="0">
                <a:latin typeface="Times New Roman"/>
                <a:cs typeface="Times New Roman"/>
              </a:rPr>
              <a:t> </a:t>
            </a:r>
            <a:r>
              <a:rPr sz="2000" spc="-15" dirty="0">
                <a:latin typeface="Times New Roman"/>
                <a:cs typeface="Times New Roman"/>
              </a:rPr>
              <a:t>all</a:t>
            </a:r>
            <a:r>
              <a:rPr sz="2000" spc="10" dirty="0">
                <a:latin typeface="Times New Roman"/>
                <a:cs typeface="Times New Roman"/>
              </a:rPr>
              <a:t> </a:t>
            </a:r>
            <a:r>
              <a:rPr sz="2000" spc="65" dirty="0">
                <a:latin typeface="Times New Roman"/>
                <a:cs typeface="Times New Roman"/>
              </a:rPr>
              <a:t>but</a:t>
            </a:r>
            <a:r>
              <a:rPr sz="2000" spc="10" dirty="0">
                <a:latin typeface="Times New Roman"/>
                <a:cs typeface="Times New Roman"/>
              </a:rPr>
              <a:t> </a:t>
            </a:r>
            <a:r>
              <a:rPr sz="2000" spc="-70" dirty="0">
                <a:latin typeface="Times New Roman"/>
                <a:cs typeface="Times New Roman"/>
              </a:rPr>
              <a:t>HDI</a:t>
            </a:r>
            <a:r>
              <a:rPr sz="2000" spc="10" dirty="0">
                <a:latin typeface="Times New Roman"/>
                <a:cs typeface="Times New Roman"/>
              </a:rPr>
              <a:t> </a:t>
            </a:r>
            <a:r>
              <a:rPr sz="2000" spc="20" dirty="0">
                <a:latin typeface="Times New Roman"/>
                <a:cs typeface="Times New Roman"/>
              </a:rPr>
              <a:t>positively</a:t>
            </a:r>
            <a:r>
              <a:rPr sz="2000" spc="10" dirty="0">
                <a:latin typeface="Times New Roman"/>
                <a:cs typeface="Times New Roman"/>
              </a:rPr>
              <a:t> </a:t>
            </a:r>
            <a:r>
              <a:rPr sz="2000" spc="-200" dirty="0">
                <a:latin typeface="Times New Roman"/>
                <a:cs typeface="Times New Roman"/>
              </a:rPr>
              <a:t>&amp;</a:t>
            </a:r>
            <a:r>
              <a:rPr sz="2000" spc="10" dirty="0">
                <a:latin typeface="Times New Roman"/>
                <a:cs typeface="Times New Roman"/>
              </a:rPr>
              <a:t> significantly </a:t>
            </a:r>
            <a:r>
              <a:rPr sz="2000" spc="70" dirty="0">
                <a:latin typeface="Times New Roman"/>
                <a:cs typeface="Times New Roman"/>
              </a:rPr>
              <a:t>related</a:t>
            </a:r>
            <a:r>
              <a:rPr sz="2000" spc="10" dirty="0">
                <a:latin typeface="Times New Roman"/>
                <a:cs typeface="Times New Roman"/>
              </a:rPr>
              <a:t> </a:t>
            </a:r>
            <a:r>
              <a:rPr sz="2000" spc="60" dirty="0">
                <a:latin typeface="Times New Roman"/>
                <a:cs typeface="Times New Roman"/>
              </a:rPr>
              <a:t>to</a:t>
            </a:r>
            <a:r>
              <a:rPr sz="2000" spc="10" dirty="0">
                <a:latin typeface="Times New Roman"/>
                <a:cs typeface="Times New Roman"/>
              </a:rPr>
              <a:t> </a:t>
            </a:r>
            <a:r>
              <a:rPr sz="2000" spc="85" dirty="0">
                <a:latin typeface="Times New Roman"/>
                <a:cs typeface="Times New Roman"/>
              </a:rPr>
              <a:t>the</a:t>
            </a:r>
            <a:r>
              <a:rPr sz="2000" spc="10" dirty="0">
                <a:latin typeface="Times New Roman"/>
                <a:cs typeface="Times New Roman"/>
              </a:rPr>
              <a:t> </a:t>
            </a:r>
            <a:r>
              <a:rPr sz="2000" spc="65" dirty="0">
                <a:latin typeface="Times New Roman"/>
                <a:cs typeface="Times New Roman"/>
              </a:rPr>
              <a:t>strength</a:t>
            </a:r>
            <a:r>
              <a:rPr sz="2000" spc="10" dirty="0">
                <a:latin typeface="Times New Roman"/>
                <a:cs typeface="Times New Roman"/>
              </a:rPr>
              <a:t> of</a:t>
            </a:r>
            <a:r>
              <a:rPr sz="2000" spc="5" dirty="0">
                <a:latin typeface="Times New Roman"/>
                <a:cs typeface="Times New Roman"/>
              </a:rPr>
              <a:t> </a:t>
            </a:r>
            <a:r>
              <a:rPr sz="2000" spc="-10" dirty="0">
                <a:latin typeface="Times New Roman"/>
                <a:cs typeface="Times New Roman"/>
              </a:rPr>
              <a:t>CD</a:t>
            </a:r>
            <a:r>
              <a:rPr sz="2000" spc="10" dirty="0">
                <a:latin typeface="Times New Roman"/>
                <a:cs typeface="Times New Roman"/>
              </a:rPr>
              <a:t> </a:t>
            </a:r>
            <a:r>
              <a:rPr sz="2000" spc="-10" dirty="0">
                <a:latin typeface="Times New Roman"/>
                <a:cs typeface="Times New Roman"/>
              </a:rPr>
              <a:t>in</a:t>
            </a:r>
            <a:r>
              <a:rPr sz="2000" spc="10" dirty="0">
                <a:latin typeface="Times New Roman"/>
                <a:cs typeface="Times New Roman"/>
              </a:rPr>
              <a:t> </a:t>
            </a:r>
            <a:r>
              <a:rPr sz="2000" spc="110" dirty="0">
                <a:latin typeface="Times New Roman"/>
                <a:cs typeface="Times New Roman"/>
              </a:rPr>
              <a:t>a</a:t>
            </a:r>
            <a:r>
              <a:rPr sz="2000" spc="10" dirty="0">
                <a:latin typeface="Times New Roman"/>
                <a:cs typeface="Times New Roman"/>
              </a:rPr>
              <a:t> </a:t>
            </a:r>
            <a:r>
              <a:rPr sz="2000" spc="45" dirty="0">
                <a:latin typeface="Times New Roman"/>
                <a:cs typeface="Times New Roman"/>
              </a:rPr>
              <a:t>given</a:t>
            </a:r>
            <a:r>
              <a:rPr sz="2000" spc="10" dirty="0">
                <a:latin typeface="Times New Roman"/>
                <a:cs typeface="Times New Roman"/>
              </a:rPr>
              <a:t> </a:t>
            </a:r>
            <a:r>
              <a:rPr sz="2000" spc="30" dirty="0">
                <a:latin typeface="Times New Roman"/>
                <a:cs typeface="Times New Roman"/>
              </a:rPr>
              <a:t>country.</a:t>
            </a:r>
            <a:r>
              <a:rPr sz="2000" spc="10" dirty="0">
                <a:latin typeface="Times New Roman"/>
                <a:cs typeface="Times New Roman"/>
              </a:rPr>
              <a:t> </a:t>
            </a:r>
            <a:r>
              <a:rPr sz="2000" spc="-75" dirty="0">
                <a:latin typeface="Times New Roman"/>
                <a:cs typeface="Times New Roman"/>
              </a:rPr>
              <a:t>(HDI</a:t>
            </a:r>
            <a:r>
              <a:rPr sz="2000" spc="10" dirty="0">
                <a:latin typeface="Times New Roman"/>
                <a:cs typeface="Times New Roman"/>
              </a:rPr>
              <a:t> </a:t>
            </a:r>
            <a:r>
              <a:rPr sz="2000" spc="114" dirty="0">
                <a:latin typeface="Times New Roman"/>
                <a:cs typeface="Times New Roman"/>
              </a:rPr>
              <a:t>does</a:t>
            </a:r>
            <a:r>
              <a:rPr sz="2000" spc="10" dirty="0">
                <a:latin typeface="Times New Roman"/>
                <a:cs typeface="Times New Roman"/>
              </a:rPr>
              <a:t> </a:t>
            </a:r>
            <a:r>
              <a:rPr sz="2000" spc="65" dirty="0">
                <a:latin typeface="Times New Roman"/>
                <a:cs typeface="Times New Roman"/>
              </a:rPr>
              <a:t>at</a:t>
            </a:r>
            <a:r>
              <a:rPr sz="2000" spc="-5" dirty="0">
                <a:latin typeface="Times New Roman"/>
                <a:cs typeface="Times New Roman"/>
              </a:rPr>
              <a:t> </a:t>
            </a:r>
            <a:r>
              <a:rPr sz="2000" i="1" spc="95" dirty="0">
                <a:latin typeface="Times New Roman"/>
                <a:cs typeface="Times New Roman"/>
              </a:rPr>
              <a:t>p</a:t>
            </a:r>
            <a:r>
              <a:rPr sz="2000" i="1" spc="10" dirty="0">
                <a:latin typeface="Times New Roman"/>
                <a:cs typeface="Times New Roman"/>
              </a:rPr>
              <a:t> </a:t>
            </a:r>
            <a:r>
              <a:rPr sz="2000" spc="-95" dirty="0">
                <a:latin typeface="Times New Roman"/>
                <a:cs typeface="Times New Roman"/>
              </a:rPr>
              <a:t>&lt;</a:t>
            </a:r>
            <a:r>
              <a:rPr sz="2000" spc="10" dirty="0">
                <a:latin typeface="Times New Roman"/>
                <a:cs typeface="Times New Roman"/>
              </a:rPr>
              <a:t> </a:t>
            </a:r>
            <a:r>
              <a:rPr sz="2000" spc="-35" dirty="0">
                <a:latin typeface="Times New Roman"/>
                <a:cs typeface="Times New Roman"/>
              </a:rPr>
              <a:t>.10</a:t>
            </a:r>
            <a:r>
              <a:rPr sz="2000" spc="10" dirty="0">
                <a:latin typeface="Times New Roman"/>
                <a:cs typeface="Times New Roman"/>
              </a:rPr>
              <a:t> </a:t>
            </a:r>
            <a:r>
              <a:rPr sz="2000" spc="35" dirty="0">
                <a:latin typeface="Times New Roman"/>
                <a:cs typeface="Times New Roman"/>
              </a:rPr>
              <a:t>significance</a:t>
            </a:r>
            <a:r>
              <a:rPr sz="2000" spc="10" dirty="0">
                <a:latin typeface="Times New Roman"/>
                <a:cs typeface="Times New Roman"/>
              </a:rPr>
              <a:t> </a:t>
            </a:r>
            <a:r>
              <a:rPr sz="2000" spc="5" dirty="0">
                <a:latin typeface="Times New Roman"/>
                <a:cs typeface="Times New Roman"/>
              </a:rPr>
              <a:t>level)</a:t>
            </a:r>
            <a:endParaRPr sz="2000" dirty="0">
              <a:latin typeface="Times New Roman"/>
              <a:cs typeface="Times New Roman"/>
            </a:endParaRPr>
          </a:p>
          <a:p>
            <a:pPr marL="400050" indent="-387350">
              <a:spcBef>
                <a:spcPts val="0"/>
              </a:spcBef>
              <a:spcAft>
                <a:spcPts val="600"/>
              </a:spcAft>
              <a:buClr>
                <a:srgbClr val="616161"/>
              </a:buClr>
              <a:buFont typeface="Times New Roman"/>
              <a:buChar char="●"/>
              <a:tabLst>
                <a:tab pos="400685" algn="l"/>
              </a:tabLst>
            </a:pPr>
            <a:r>
              <a:rPr sz="2000" spc="70" dirty="0"/>
              <a:t>Hypothesis</a:t>
            </a:r>
            <a:r>
              <a:rPr sz="2000" spc="10" dirty="0"/>
              <a:t> </a:t>
            </a:r>
            <a:r>
              <a:rPr sz="2000" spc="35" dirty="0"/>
              <a:t>2:</a:t>
            </a:r>
          </a:p>
          <a:p>
            <a:pPr marL="857250" lvl="1" indent="-335915">
              <a:spcBef>
                <a:spcPts val="0"/>
              </a:spcBef>
              <a:spcAft>
                <a:spcPts val="600"/>
              </a:spcAft>
              <a:buClr>
                <a:srgbClr val="616161"/>
              </a:buClr>
              <a:buFont typeface="Arial"/>
              <a:buChar char="○"/>
              <a:tabLst>
                <a:tab pos="857885" algn="l"/>
              </a:tabLst>
            </a:pPr>
            <a:r>
              <a:rPr sz="2000" spc="25" dirty="0">
                <a:latin typeface="Times New Roman"/>
                <a:cs typeface="Times New Roman"/>
              </a:rPr>
              <a:t>Yes,</a:t>
            </a:r>
            <a:r>
              <a:rPr sz="2000" spc="10" dirty="0">
                <a:latin typeface="Times New Roman"/>
                <a:cs typeface="Times New Roman"/>
              </a:rPr>
              <a:t> </a:t>
            </a:r>
            <a:r>
              <a:rPr sz="2000" spc="40" dirty="0">
                <a:latin typeface="Times New Roman"/>
                <a:cs typeface="Times New Roman"/>
              </a:rPr>
              <a:t>nonviolent</a:t>
            </a:r>
            <a:r>
              <a:rPr sz="2000" spc="10" dirty="0">
                <a:latin typeface="Times New Roman"/>
                <a:cs typeface="Times New Roman"/>
              </a:rPr>
              <a:t> </a:t>
            </a:r>
            <a:r>
              <a:rPr sz="2000" spc="50" dirty="0">
                <a:latin typeface="Times New Roman"/>
                <a:cs typeface="Times New Roman"/>
              </a:rPr>
              <a:t>action</a:t>
            </a:r>
            <a:r>
              <a:rPr sz="2000" spc="10" dirty="0">
                <a:latin typeface="Times New Roman"/>
                <a:cs typeface="Times New Roman"/>
              </a:rPr>
              <a:t> </a:t>
            </a:r>
            <a:r>
              <a:rPr sz="2000" spc="80" dirty="0">
                <a:latin typeface="Times New Roman"/>
                <a:cs typeface="Times New Roman"/>
              </a:rPr>
              <a:t>exerted</a:t>
            </a:r>
            <a:r>
              <a:rPr sz="2000" spc="10" dirty="0">
                <a:latin typeface="Times New Roman"/>
                <a:cs typeface="Times New Roman"/>
              </a:rPr>
              <a:t> </a:t>
            </a:r>
            <a:r>
              <a:rPr sz="2000" spc="85" dirty="0">
                <a:latin typeface="Times New Roman"/>
                <a:cs typeface="Times New Roman"/>
              </a:rPr>
              <a:t>independent</a:t>
            </a:r>
            <a:r>
              <a:rPr sz="2000" spc="10" dirty="0">
                <a:latin typeface="Times New Roman"/>
                <a:cs typeface="Times New Roman"/>
              </a:rPr>
              <a:t> </a:t>
            </a:r>
            <a:r>
              <a:rPr sz="2000" spc="-200" dirty="0">
                <a:latin typeface="Times New Roman"/>
                <a:cs typeface="Times New Roman"/>
              </a:rPr>
              <a:t>&amp;</a:t>
            </a:r>
            <a:r>
              <a:rPr sz="2000" spc="10" dirty="0">
                <a:latin typeface="Times New Roman"/>
                <a:cs typeface="Times New Roman"/>
              </a:rPr>
              <a:t> </a:t>
            </a:r>
            <a:r>
              <a:rPr sz="2000" spc="20" dirty="0">
                <a:latin typeface="Times New Roman"/>
                <a:cs typeface="Times New Roman"/>
              </a:rPr>
              <a:t>significant</a:t>
            </a:r>
            <a:r>
              <a:rPr sz="2000" spc="10" dirty="0">
                <a:latin typeface="Times New Roman"/>
                <a:cs typeface="Times New Roman"/>
              </a:rPr>
              <a:t> </a:t>
            </a:r>
            <a:r>
              <a:rPr sz="2000" spc="45" dirty="0">
                <a:latin typeface="Times New Roman"/>
                <a:cs typeface="Times New Roman"/>
              </a:rPr>
              <a:t>influences</a:t>
            </a:r>
            <a:r>
              <a:rPr sz="2000" spc="10" dirty="0">
                <a:latin typeface="Times New Roman"/>
                <a:cs typeface="Times New Roman"/>
              </a:rPr>
              <a:t> </a:t>
            </a:r>
            <a:r>
              <a:rPr sz="2000" spc="80" dirty="0">
                <a:latin typeface="Times New Roman"/>
                <a:cs typeface="Times New Roman"/>
              </a:rPr>
              <a:t>on</a:t>
            </a:r>
            <a:r>
              <a:rPr sz="2000" spc="10" dirty="0">
                <a:latin typeface="Times New Roman"/>
                <a:cs typeface="Times New Roman"/>
              </a:rPr>
              <a:t> </a:t>
            </a:r>
            <a:r>
              <a:rPr sz="2000" spc="70" dirty="0">
                <a:latin typeface="Times New Roman"/>
                <a:cs typeface="Times New Roman"/>
              </a:rPr>
              <a:t>both</a:t>
            </a:r>
            <a:r>
              <a:rPr sz="2000" spc="10" dirty="0">
                <a:latin typeface="Times New Roman"/>
                <a:cs typeface="Times New Roman"/>
              </a:rPr>
              <a:t> </a:t>
            </a:r>
            <a:r>
              <a:rPr sz="2000" spc="25" dirty="0">
                <a:latin typeface="Times New Roman"/>
                <a:cs typeface="Times New Roman"/>
              </a:rPr>
              <a:t>CP</a:t>
            </a:r>
            <a:r>
              <a:rPr sz="2000" spc="10" dirty="0">
                <a:latin typeface="Times New Roman"/>
                <a:cs typeface="Times New Roman"/>
              </a:rPr>
              <a:t> </a:t>
            </a:r>
            <a:r>
              <a:rPr sz="2000" spc="90" dirty="0">
                <a:latin typeface="Times New Roman"/>
                <a:cs typeface="Times New Roman"/>
              </a:rPr>
              <a:t>and</a:t>
            </a:r>
            <a:r>
              <a:rPr sz="2000" spc="10" dirty="0">
                <a:latin typeface="Times New Roman"/>
                <a:cs typeface="Times New Roman"/>
              </a:rPr>
              <a:t> </a:t>
            </a:r>
            <a:r>
              <a:rPr sz="2000" spc="-10" dirty="0">
                <a:latin typeface="Times New Roman"/>
                <a:cs typeface="Times New Roman"/>
              </a:rPr>
              <a:t>CD</a:t>
            </a:r>
            <a:r>
              <a:rPr sz="2000" spc="10" dirty="0">
                <a:latin typeface="Times New Roman"/>
                <a:cs typeface="Times New Roman"/>
              </a:rPr>
              <a:t> </a:t>
            </a:r>
            <a:r>
              <a:rPr sz="2000" spc="90" dirty="0" smtClean="0">
                <a:latin typeface="Times New Roman"/>
                <a:cs typeface="Times New Roman"/>
              </a:rPr>
              <a:t>above</a:t>
            </a:r>
            <a:r>
              <a:rPr lang="en-US" sz="2000" spc="90" dirty="0" smtClean="0">
                <a:latin typeface="Times New Roman"/>
                <a:cs typeface="Times New Roman"/>
              </a:rPr>
              <a:t> </a:t>
            </a:r>
            <a:r>
              <a:rPr sz="2000" spc="-200" dirty="0" smtClean="0"/>
              <a:t>&amp;</a:t>
            </a:r>
            <a:r>
              <a:rPr sz="2000" spc="10" dirty="0" smtClean="0"/>
              <a:t> </a:t>
            </a:r>
            <a:r>
              <a:rPr sz="2000" spc="80" dirty="0"/>
              <a:t>beyond</a:t>
            </a:r>
            <a:r>
              <a:rPr sz="2000" spc="10" dirty="0"/>
              <a:t> </a:t>
            </a:r>
            <a:r>
              <a:rPr sz="2000" spc="85" dirty="0"/>
              <a:t>the</a:t>
            </a:r>
            <a:r>
              <a:rPr sz="2000" spc="10" dirty="0"/>
              <a:t> </a:t>
            </a:r>
            <a:r>
              <a:rPr sz="2000" spc="65" dirty="0"/>
              <a:t>other</a:t>
            </a:r>
            <a:r>
              <a:rPr sz="2000" spc="10" dirty="0"/>
              <a:t> </a:t>
            </a:r>
            <a:r>
              <a:rPr sz="2000" spc="45" dirty="0"/>
              <a:t>variables</a:t>
            </a:r>
            <a:r>
              <a:rPr sz="2000" spc="10" dirty="0"/>
              <a:t> </a:t>
            </a:r>
            <a:r>
              <a:rPr sz="2000" spc="-10" dirty="0"/>
              <a:t>in</a:t>
            </a:r>
            <a:r>
              <a:rPr sz="2000" spc="10" dirty="0"/>
              <a:t> </a:t>
            </a:r>
            <a:r>
              <a:rPr sz="2000" spc="85" dirty="0"/>
              <a:t>the</a:t>
            </a:r>
            <a:r>
              <a:rPr sz="2000" spc="10" dirty="0"/>
              <a:t> </a:t>
            </a:r>
            <a:r>
              <a:rPr sz="2000" spc="50" dirty="0"/>
              <a:t>model.</a:t>
            </a:r>
            <a:endParaRPr sz="2000" dirty="0"/>
          </a:p>
          <a:p>
            <a:pPr marL="400050" marR="184150" indent="-387350">
              <a:lnSpc>
                <a:spcPts val="2480"/>
              </a:lnSpc>
              <a:spcBef>
                <a:spcPts val="0"/>
              </a:spcBef>
              <a:spcAft>
                <a:spcPts val="600"/>
              </a:spcAft>
              <a:buClr>
                <a:srgbClr val="616161"/>
              </a:buClr>
              <a:buFont typeface="Times New Roman"/>
              <a:buChar char="●"/>
              <a:tabLst>
                <a:tab pos="400685" algn="l"/>
              </a:tabLst>
            </a:pPr>
            <a:r>
              <a:rPr sz="2000" spc="50" dirty="0"/>
              <a:t>Quantitative</a:t>
            </a:r>
            <a:r>
              <a:rPr sz="2000" spc="10" dirty="0"/>
              <a:t> </a:t>
            </a:r>
            <a:r>
              <a:rPr sz="2000" spc="65" dirty="0"/>
              <a:t>results</a:t>
            </a:r>
            <a:r>
              <a:rPr sz="2000" spc="10" dirty="0"/>
              <a:t> </a:t>
            </a:r>
            <a:r>
              <a:rPr sz="2000" spc="100" dirty="0"/>
              <a:t>demonstrate</a:t>
            </a:r>
            <a:r>
              <a:rPr sz="2000" spc="10" dirty="0"/>
              <a:t> </a:t>
            </a:r>
            <a:r>
              <a:rPr sz="2000" spc="20" dirty="0"/>
              <a:t>preliminary</a:t>
            </a:r>
            <a:r>
              <a:rPr sz="2000" spc="10" dirty="0"/>
              <a:t> </a:t>
            </a:r>
            <a:r>
              <a:rPr sz="2000" spc="80" dirty="0"/>
              <a:t>support</a:t>
            </a:r>
            <a:r>
              <a:rPr sz="2000" spc="10" dirty="0"/>
              <a:t> </a:t>
            </a:r>
            <a:r>
              <a:rPr sz="2000" spc="15" dirty="0"/>
              <a:t>of</a:t>
            </a:r>
            <a:r>
              <a:rPr sz="2000" spc="10" dirty="0"/>
              <a:t> </a:t>
            </a:r>
            <a:r>
              <a:rPr sz="2000" spc="110" dirty="0"/>
              <a:t>the</a:t>
            </a:r>
            <a:r>
              <a:rPr sz="2000" spc="10" dirty="0"/>
              <a:t> </a:t>
            </a:r>
            <a:r>
              <a:rPr sz="2000" spc="80" dirty="0"/>
              <a:t>model</a:t>
            </a:r>
            <a:r>
              <a:rPr sz="2000" spc="10" dirty="0"/>
              <a:t> </a:t>
            </a:r>
            <a:r>
              <a:rPr sz="2000" spc="45" dirty="0"/>
              <a:t>previously</a:t>
            </a:r>
            <a:r>
              <a:rPr sz="2000" spc="25" dirty="0"/>
              <a:t> </a:t>
            </a:r>
            <a:r>
              <a:rPr sz="2000" spc="100" dirty="0"/>
              <a:t>proposed.</a:t>
            </a:r>
          </a:p>
        </p:txBody>
      </p:sp>
    </p:spTree>
    <p:extLst>
      <p:ext uri="{BB962C8B-B14F-4D97-AF65-F5344CB8AC3E}">
        <p14:creationId xmlns:p14="http://schemas.microsoft.com/office/powerpoint/2010/main" val="569324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7250"/>
            <a:ext cx="9144000" cy="51435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63D197"/>
          </a:solidFill>
        </p:spPr>
        <p:txBody>
          <a:bodyPr wrap="square" lIns="0" tIns="0" rIns="0" bIns="0" rtlCol="0"/>
          <a:lstStyle/>
          <a:p>
            <a:endParaRPr/>
          </a:p>
        </p:txBody>
      </p:sp>
      <p:sp>
        <p:nvSpPr>
          <p:cNvPr id="3" name="object 3"/>
          <p:cNvSpPr/>
          <p:nvPr/>
        </p:nvSpPr>
        <p:spPr>
          <a:xfrm>
            <a:off x="490251" y="1383599"/>
            <a:ext cx="8170545" cy="4091304"/>
          </a:xfrm>
          <a:custGeom>
            <a:avLst/>
            <a:gdLst/>
            <a:ahLst/>
            <a:cxnLst/>
            <a:rect l="l" t="t" r="r" b="b"/>
            <a:pathLst>
              <a:path w="8170545" h="4091304">
                <a:moveTo>
                  <a:pt x="0" y="0"/>
                </a:moveTo>
                <a:lnTo>
                  <a:pt x="8170499" y="0"/>
                </a:lnTo>
                <a:lnTo>
                  <a:pt x="8170499" y="4090799"/>
                </a:lnTo>
                <a:lnTo>
                  <a:pt x="0" y="4090799"/>
                </a:lnTo>
                <a:lnTo>
                  <a:pt x="0" y="0"/>
                </a:lnTo>
                <a:close/>
              </a:path>
            </a:pathLst>
          </a:custGeom>
          <a:noFill/>
        </p:spPr>
        <p:txBody>
          <a:bodyPr wrap="square" lIns="0" tIns="0" rIns="0" bIns="0" rtlCol="0"/>
          <a:lstStyle/>
          <a:p>
            <a:endParaRPr/>
          </a:p>
        </p:txBody>
      </p:sp>
      <p:sp>
        <p:nvSpPr>
          <p:cNvPr id="4" name="object 4"/>
          <p:cNvSpPr txBox="1"/>
          <p:nvPr/>
        </p:nvSpPr>
        <p:spPr>
          <a:xfrm>
            <a:off x="563275" y="2807637"/>
            <a:ext cx="7537450" cy="1477328"/>
          </a:xfrm>
          <a:prstGeom prst="rect">
            <a:avLst/>
          </a:prstGeom>
        </p:spPr>
        <p:txBody>
          <a:bodyPr vert="horz" wrap="square" lIns="0" tIns="0" rIns="0" bIns="0" rtlCol="0">
            <a:spAutoFit/>
          </a:bodyPr>
          <a:lstStyle/>
          <a:p>
            <a:pPr marL="12700" marR="5080">
              <a:lnSpc>
                <a:spcPct val="100299"/>
              </a:lnSpc>
            </a:pPr>
            <a:r>
              <a:rPr sz="4800" spc="135" dirty="0">
                <a:solidFill>
                  <a:srgbClr val="202729"/>
                </a:solidFill>
                <a:latin typeface="Times New Roman"/>
                <a:cs typeface="Times New Roman"/>
              </a:rPr>
              <a:t>Part</a:t>
            </a:r>
            <a:r>
              <a:rPr sz="4800" spc="35" dirty="0">
                <a:solidFill>
                  <a:srgbClr val="202729"/>
                </a:solidFill>
                <a:latin typeface="Times New Roman"/>
                <a:cs typeface="Times New Roman"/>
              </a:rPr>
              <a:t> </a:t>
            </a:r>
            <a:r>
              <a:rPr sz="4800" spc="-380" dirty="0">
                <a:solidFill>
                  <a:srgbClr val="202729"/>
                </a:solidFill>
                <a:latin typeface="Times New Roman"/>
                <a:cs typeface="Times New Roman"/>
              </a:rPr>
              <a:t>II:</a:t>
            </a:r>
            <a:r>
              <a:rPr sz="4800" spc="35" dirty="0">
                <a:solidFill>
                  <a:srgbClr val="202729"/>
                </a:solidFill>
                <a:latin typeface="Times New Roman"/>
                <a:cs typeface="Times New Roman"/>
              </a:rPr>
              <a:t> </a:t>
            </a:r>
            <a:r>
              <a:rPr sz="4800" spc="325" dirty="0">
                <a:solidFill>
                  <a:srgbClr val="202729"/>
                </a:solidFill>
                <a:latin typeface="Times New Roman"/>
                <a:cs typeface="Times New Roman"/>
              </a:rPr>
              <a:t>Case</a:t>
            </a:r>
            <a:r>
              <a:rPr sz="4800" spc="35" dirty="0">
                <a:solidFill>
                  <a:srgbClr val="202729"/>
                </a:solidFill>
                <a:latin typeface="Times New Roman"/>
                <a:cs typeface="Times New Roman"/>
              </a:rPr>
              <a:t> </a:t>
            </a:r>
            <a:r>
              <a:rPr sz="4800" spc="200" dirty="0">
                <a:solidFill>
                  <a:srgbClr val="202729"/>
                </a:solidFill>
                <a:latin typeface="Times New Roman"/>
                <a:cs typeface="Times New Roman"/>
              </a:rPr>
              <a:t>Studies</a:t>
            </a:r>
            <a:r>
              <a:rPr sz="4800" spc="35" dirty="0">
                <a:solidFill>
                  <a:srgbClr val="202729"/>
                </a:solidFill>
                <a:latin typeface="Times New Roman"/>
                <a:cs typeface="Times New Roman"/>
              </a:rPr>
              <a:t> </a:t>
            </a:r>
            <a:r>
              <a:rPr sz="4800" spc="40" dirty="0">
                <a:solidFill>
                  <a:srgbClr val="202729"/>
                </a:solidFill>
                <a:latin typeface="Times New Roman"/>
                <a:cs typeface="Times New Roman"/>
              </a:rPr>
              <a:t>of</a:t>
            </a:r>
            <a:r>
              <a:rPr sz="4800" spc="35" dirty="0">
                <a:solidFill>
                  <a:srgbClr val="202729"/>
                </a:solidFill>
                <a:latin typeface="Times New Roman"/>
                <a:cs typeface="Times New Roman"/>
              </a:rPr>
              <a:t> </a:t>
            </a:r>
            <a:r>
              <a:rPr sz="4800" spc="60" dirty="0">
                <a:solidFill>
                  <a:srgbClr val="202729"/>
                </a:solidFill>
                <a:latin typeface="Times New Roman"/>
                <a:cs typeface="Times New Roman"/>
              </a:rPr>
              <a:t>Chile</a:t>
            </a:r>
            <a:r>
              <a:rPr sz="4800" spc="35" dirty="0">
                <a:solidFill>
                  <a:srgbClr val="202729"/>
                </a:solidFill>
                <a:latin typeface="Times New Roman"/>
                <a:cs typeface="Times New Roman"/>
              </a:rPr>
              <a:t> </a:t>
            </a:r>
            <a:r>
              <a:rPr sz="4800" spc="320" dirty="0">
                <a:solidFill>
                  <a:srgbClr val="202729"/>
                </a:solidFill>
                <a:latin typeface="Times New Roman"/>
                <a:cs typeface="Times New Roman"/>
              </a:rPr>
              <a:t>and</a:t>
            </a:r>
            <a:r>
              <a:rPr sz="4800" spc="35" dirty="0">
                <a:solidFill>
                  <a:srgbClr val="202729"/>
                </a:solidFill>
                <a:latin typeface="Times New Roman"/>
                <a:cs typeface="Times New Roman"/>
              </a:rPr>
              <a:t> </a:t>
            </a:r>
            <a:r>
              <a:rPr sz="4800" spc="225" dirty="0">
                <a:solidFill>
                  <a:srgbClr val="202729"/>
                </a:solidFill>
                <a:latin typeface="Times New Roman"/>
                <a:cs typeface="Times New Roman"/>
              </a:rPr>
              <a:t>Ghana</a:t>
            </a:r>
            <a:endParaRPr sz="4800">
              <a:latin typeface="Times New Roman"/>
              <a:cs typeface="Times New Roman"/>
            </a:endParaRPr>
          </a:p>
        </p:txBody>
      </p:sp>
      <p:sp>
        <p:nvSpPr>
          <p:cNvPr id="5" name="object 5"/>
          <p:cNvSpPr/>
          <p:nvPr/>
        </p:nvSpPr>
        <p:spPr>
          <a:xfrm>
            <a:off x="7185776" y="857251"/>
            <a:ext cx="1958339" cy="1623695"/>
          </a:xfrm>
          <a:custGeom>
            <a:avLst/>
            <a:gdLst/>
            <a:ahLst/>
            <a:cxnLst/>
            <a:rect l="l" t="t" r="r" b="b"/>
            <a:pathLst>
              <a:path w="1958340" h="1623695">
                <a:moveTo>
                  <a:pt x="0" y="0"/>
                </a:moveTo>
                <a:lnTo>
                  <a:pt x="1958224" y="0"/>
                </a:lnTo>
                <a:lnTo>
                  <a:pt x="1958224" y="1623375"/>
                </a:lnTo>
                <a:lnTo>
                  <a:pt x="0" y="1623375"/>
                </a:lnTo>
                <a:lnTo>
                  <a:pt x="0" y="0"/>
                </a:lnTo>
              </a:path>
            </a:pathLst>
          </a:custGeom>
          <a:solidFill>
            <a:srgbClr val="000000"/>
          </a:solidFill>
        </p:spPr>
        <p:txBody>
          <a:bodyPr wrap="square" lIns="0" tIns="0" rIns="0" bIns="0" rtlCol="0"/>
          <a:lstStyle/>
          <a:p>
            <a:endParaRPr/>
          </a:p>
        </p:txBody>
      </p:sp>
      <p:sp>
        <p:nvSpPr>
          <p:cNvPr id="6" name="object 6"/>
          <p:cNvSpPr/>
          <p:nvPr/>
        </p:nvSpPr>
        <p:spPr>
          <a:xfrm>
            <a:off x="7185775" y="857250"/>
            <a:ext cx="1958224" cy="162337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44508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1700" y="685800"/>
            <a:ext cx="8521065" cy="430887"/>
          </a:xfrm>
          <a:prstGeom prst="rect">
            <a:avLst/>
          </a:prstGeom>
          <a:noFill/>
        </p:spPr>
        <p:txBody>
          <a:bodyPr vert="horz" wrap="square" lIns="0" tIns="0" rIns="0" bIns="0" rtlCol="0">
            <a:spAutoFit/>
          </a:bodyPr>
          <a:lstStyle/>
          <a:p>
            <a:pPr marL="85725" algn="ctr"/>
            <a:r>
              <a:rPr sz="2800" spc="190" dirty="0">
                <a:solidFill>
                  <a:srgbClr val="202729"/>
                </a:solidFill>
                <a:latin typeface="Times New Roman"/>
                <a:cs typeface="Times New Roman"/>
              </a:rPr>
              <a:t>Case</a:t>
            </a:r>
            <a:r>
              <a:rPr sz="2800" spc="20" dirty="0">
                <a:solidFill>
                  <a:srgbClr val="202729"/>
                </a:solidFill>
                <a:latin typeface="Times New Roman"/>
                <a:cs typeface="Times New Roman"/>
              </a:rPr>
              <a:t> </a:t>
            </a:r>
            <a:r>
              <a:rPr sz="2800" spc="75" dirty="0">
                <a:solidFill>
                  <a:srgbClr val="202729"/>
                </a:solidFill>
                <a:latin typeface="Times New Roman"/>
                <a:cs typeface="Times New Roman"/>
              </a:rPr>
              <a:t>Study</a:t>
            </a:r>
            <a:r>
              <a:rPr sz="2800" spc="20" dirty="0">
                <a:solidFill>
                  <a:srgbClr val="202729"/>
                </a:solidFill>
                <a:latin typeface="Times New Roman"/>
                <a:cs typeface="Times New Roman"/>
              </a:rPr>
              <a:t> </a:t>
            </a:r>
            <a:r>
              <a:rPr sz="2800" spc="100" dirty="0">
                <a:solidFill>
                  <a:srgbClr val="202729"/>
                </a:solidFill>
                <a:latin typeface="Times New Roman"/>
                <a:cs typeface="Times New Roman"/>
              </a:rPr>
              <a:t>Selection</a:t>
            </a:r>
            <a:r>
              <a:rPr sz="2800" spc="20" dirty="0">
                <a:solidFill>
                  <a:srgbClr val="202729"/>
                </a:solidFill>
                <a:latin typeface="Times New Roman"/>
                <a:cs typeface="Times New Roman"/>
              </a:rPr>
              <a:t> </a:t>
            </a:r>
            <a:r>
              <a:rPr sz="2800" spc="-190" dirty="0">
                <a:solidFill>
                  <a:srgbClr val="202729"/>
                </a:solidFill>
                <a:latin typeface="Times New Roman"/>
                <a:cs typeface="Times New Roman"/>
              </a:rPr>
              <a:t>+</a:t>
            </a:r>
            <a:r>
              <a:rPr sz="2800" spc="20" dirty="0">
                <a:solidFill>
                  <a:srgbClr val="202729"/>
                </a:solidFill>
                <a:latin typeface="Times New Roman"/>
                <a:cs typeface="Times New Roman"/>
              </a:rPr>
              <a:t> </a:t>
            </a:r>
            <a:r>
              <a:rPr sz="2800" spc="114" dirty="0">
                <a:solidFill>
                  <a:srgbClr val="202729"/>
                </a:solidFill>
                <a:latin typeface="Times New Roman"/>
                <a:cs typeface="Times New Roman"/>
              </a:rPr>
              <a:t>Treatment</a:t>
            </a:r>
            <a:endParaRPr sz="2800" dirty="0">
              <a:latin typeface="Times New Roman"/>
              <a:cs typeface="Times New Roman"/>
            </a:endParaRPr>
          </a:p>
        </p:txBody>
      </p:sp>
      <p:sp>
        <p:nvSpPr>
          <p:cNvPr id="3" name="object 3"/>
          <p:cNvSpPr/>
          <p:nvPr/>
        </p:nvSpPr>
        <p:spPr>
          <a:xfrm>
            <a:off x="311700" y="2009726"/>
            <a:ext cx="8521065" cy="3416935"/>
          </a:xfrm>
          <a:custGeom>
            <a:avLst/>
            <a:gdLst/>
            <a:ahLst/>
            <a:cxnLst/>
            <a:rect l="l" t="t" r="r" b="b"/>
            <a:pathLst>
              <a:path w="8521065" h="3416935">
                <a:moveTo>
                  <a:pt x="0" y="0"/>
                </a:moveTo>
                <a:lnTo>
                  <a:pt x="8520599" y="0"/>
                </a:lnTo>
                <a:lnTo>
                  <a:pt x="8520599" y="3416399"/>
                </a:lnTo>
                <a:lnTo>
                  <a:pt x="0" y="3416399"/>
                </a:lnTo>
                <a:lnTo>
                  <a:pt x="0" y="0"/>
                </a:lnTo>
                <a:close/>
              </a:path>
            </a:pathLst>
          </a:custGeom>
          <a:noFill/>
        </p:spPr>
        <p:txBody>
          <a:bodyPr wrap="square" lIns="0" tIns="0" rIns="0" bIns="0" rtlCol="0"/>
          <a:lstStyle/>
          <a:p>
            <a:endParaRPr/>
          </a:p>
        </p:txBody>
      </p:sp>
      <p:sp>
        <p:nvSpPr>
          <p:cNvPr id="4" name="object 4"/>
          <p:cNvSpPr txBox="1"/>
          <p:nvPr/>
        </p:nvSpPr>
        <p:spPr>
          <a:xfrm>
            <a:off x="463344" y="1752600"/>
            <a:ext cx="7886065" cy="1654299"/>
          </a:xfrm>
          <a:prstGeom prst="rect">
            <a:avLst/>
          </a:prstGeom>
        </p:spPr>
        <p:txBody>
          <a:bodyPr vert="horz" wrap="square" lIns="0" tIns="0" rIns="0" bIns="0" rtlCol="0">
            <a:spAutoFit/>
          </a:bodyPr>
          <a:lstStyle/>
          <a:p>
            <a:pPr marL="391160" indent="-378460">
              <a:buClr>
                <a:srgbClr val="616161"/>
              </a:buClr>
              <a:buFont typeface="Times New Roman"/>
              <a:buChar char="●"/>
              <a:tabLst>
                <a:tab pos="391795" algn="l"/>
              </a:tabLst>
            </a:pPr>
            <a:r>
              <a:rPr sz="2000" spc="55" dirty="0">
                <a:solidFill>
                  <a:srgbClr val="616161"/>
                </a:solidFill>
                <a:latin typeface="Times New Roman"/>
                <a:cs typeface="Times New Roman"/>
              </a:rPr>
              <a:t>Contrasting</a:t>
            </a:r>
            <a:r>
              <a:rPr sz="2000" spc="10" dirty="0">
                <a:solidFill>
                  <a:srgbClr val="616161"/>
                </a:solidFill>
                <a:latin typeface="Times New Roman"/>
                <a:cs typeface="Times New Roman"/>
              </a:rPr>
              <a:t> </a:t>
            </a:r>
            <a:r>
              <a:rPr sz="2000" spc="70" dirty="0">
                <a:solidFill>
                  <a:srgbClr val="616161"/>
                </a:solidFill>
                <a:latin typeface="Times New Roman"/>
                <a:cs typeface="Times New Roman"/>
              </a:rPr>
              <a:t>patterns:</a:t>
            </a:r>
            <a:r>
              <a:rPr sz="2000" spc="10" dirty="0">
                <a:solidFill>
                  <a:srgbClr val="616161"/>
                </a:solidFill>
                <a:latin typeface="Times New Roman"/>
                <a:cs typeface="Times New Roman"/>
              </a:rPr>
              <a:t> </a:t>
            </a:r>
            <a:r>
              <a:rPr sz="2000" spc="50" dirty="0">
                <a:solidFill>
                  <a:srgbClr val="616161"/>
                </a:solidFill>
                <a:latin typeface="Times New Roman"/>
                <a:cs typeface="Times New Roman"/>
              </a:rPr>
              <a:t>high</a:t>
            </a:r>
            <a:r>
              <a:rPr sz="2000" spc="10" dirty="0">
                <a:solidFill>
                  <a:srgbClr val="616161"/>
                </a:solidFill>
                <a:latin typeface="Times New Roman"/>
                <a:cs typeface="Times New Roman"/>
              </a:rPr>
              <a:t> </a:t>
            </a:r>
            <a:r>
              <a:rPr sz="2000" spc="-15" dirty="0">
                <a:solidFill>
                  <a:srgbClr val="616161"/>
                </a:solidFill>
                <a:latin typeface="Times New Roman"/>
                <a:cs typeface="Times New Roman"/>
              </a:rPr>
              <a:t>CD</a:t>
            </a:r>
            <a:r>
              <a:rPr sz="2000" spc="10" dirty="0">
                <a:solidFill>
                  <a:srgbClr val="616161"/>
                </a:solidFill>
                <a:latin typeface="Times New Roman"/>
                <a:cs typeface="Times New Roman"/>
              </a:rPr>
              <a:t> </a:t>
            </a:r>
            <a:r>
              <a:rPr sz="2000" spc="110" dirty="0">
                <a:solidFill>
                  <a:srgbClr val="616161"/>
                </a:solidFill>
                <a:latin typeface="Times New Roman"/>
                <a:cs typeface="Times New Roman"/>
              </a:rPr>
              <a:t>and</a:t>
            </a:r>
            <a:r>
              <a:rPr sz="2000" spc="10" dirty="0">
                <a:solidFill>
                  <a:srgbClr val="616161"/>
                </a:solidFill>
                <a:latin typeface="Times New Roman"/>
                <a:cs typeface="Times New Roman"/>
              </a:rPr>
              <a:t> </a:t>
            </a:r>
            <a:r>
              <a:rPr sz="2000" spc="15" dirty="0">
                <a:solidFill>
                  <a:srgbClr val="616161"/>
                </a:solidFill>
                <a:latin typeface="Times New Roman"/>
                <a:cs typeface="Times New Roman"/>
              </a:rPr>
              <a:t>low</a:t>
            </a:r>
            <a:r>
              <a:rPr sz="2000" spc="10" dirty="0">
                <a:solidFill>
                  <a:srgbClr val="616161"/>
                </a:solidFill>
                <a:latin typeface="Times New Roman"/>
                <a:cs typeface="Times New Roman"/>
              </a:rPr>
              <a:t> </a:t>
            </a:r>
            <a:r>
              <a:rPr sz="2000" spc="5" dirty="0">
                <a:solidFill>
                  <a:srgbClr val="616161"/>
                </a:solidFill>
                <a:latin typeface="Times New Roman"/>
                <a:cs typeface="Times New Roman"/>
              </a:rPr>
              <a:t>CP,</a:t>
            </a:r>
            <a:r>
              <a:rPr sz="2000" spc="10" dirty="0">
                <a:solidFill>
                  <a:srgbClr val="616161"/>
                </a:solidFill>
                <a:latin typeface="Times New Roman"/>
                <a:cs typeface="Times New Roman"/>
              </a:rPr>
              <a:t> </a:t>
            </a:r>
            <a:r>
              <a:rPr sz="2000" spc="50" dirty="0">
                <a:solidFill>
                  <a:srgbClr val="616161"/>
                </a:solidFill>
                <a:latin typeface="Times New Roman"/>
                <a:cs typeface="Times New Roman"/>
              </a:rPr>
              <a:t>high</a:t>
            </a:r>
            <a:r>
              <a:rPr sz="2000" spc="10" dirty="0">
                <a:solidFill>
                  <a:srgbClr val="616161"/>
                </a:solidFill>
                <a:latin typeface="Times New Roman"/>
                <a:cs typeface="Times New Roman"/>
              </a:rPr>
              <a:t> </a:t>
            </a:r>
            <a:r>
              <a:rPr sz="2000" spc="30" dirty="0">
                <a:solidFill>
                  <a:srgbClr val="616161"/>
                </a:solidFill>
                <a:latin typeface="Times New Roman"/>
                <a:cs typeface="Times New Roman"/>
              </a:rPr>
              <a:t>CP</a:t>
            </a:r>
            <a:r>
              <a:rPr sz="2000" spc="10" dirty="0">
                <a:solidFill>
                  <a:srgbClr val="616161"/>
                </a:solidFill>
                <a:latin typeface="Times New Roman"/>
                <a:cs typeface="Times New Roman"/>
              </a:rPr>
              <a:t> </a:t>
            </a:r>
            <a:r>
              <a:rPr sz="2000" spc="110" dirty="0">
                <a:solidFill>
                  <a:srgbClr val="616161"/>
                </a:solidFill>
                <a:latin typeface="Times New Roman"/>
                <a:cs typeface="Times New Roman"/>
              </a:rPr>
              <a:t>and</a:t>
            </a:r>
            <a:r>
              <a:rPr sz="2000" spc="10" dirty="0">
                <a:solidFill>
                  <a:srgbClr val="616161"/>
                </a:solidFill>
                <a:latin typeface="Times New Roman"/>
                <a:cs typeface="Times New Roman"/>
              </a:rPr>
              <a:t> </a:t>
            </a:r>
            <a:r>
              <a:rPr sz="2000" spc="15" dirty="0">
                <a:solidFill>
                  <a:srgbClr val="616161"/>
                </a:solidFill>
                <a:latin typeface="Times New Roman"/>
                <a:cs typeface="Times New Roman"/>
              </a:rPr>
              <a:t>low</a:t>
            </a:r>
            <a:r>
              <a:rPr sz="2000" spc="10" dirty="0">
                <a:solidFill>
                  <a:srgbClr val="616161"/>
                </a:solidFill>
                <a:latin typeface="Times New Roman"/>
                <a:cs typeface="Times New Roman"/>
              </a:rPr>
              <a:t> </a:t>
            </a:r>
            <a:r>
              <a:rPr sz="2000" spc="-15" dirty="0">
                <a:solidFill>
                  <a:srgbClr val="616161"/>
                </a:solidFill>
                <a:latin typeface="Times New Roman"/>
                <a:cs typeface="Times New Roman"/>
              </a:rPr>
              <a:t>CD</a:t>
            </a:r>
            <a:endParaRPr sz="2000" dirty="0">
              <a:latin typeface="Times New Roman"/>
              <a:cs typeface="Times New Roman"/>
            </a:endParaRPr>
          </a:p>
          <a:p>
            <a:pPr marL="391160" indent="-378460">
              <a:spcBef>
                <a:spcPts val="285"/>
              </a:spcBef>
              <a:buClr>
                <a:srgbClr val="616161"/>
              </a:buClr>
              <a:buFont typeface="Times New Roman"/>
              <a:buChar char="●"/>
              <a:tabLst>
                <a:tab pos="391795" algn="l"/>
              </a:tabLst>
            </a:pPr>
            <a:r>
              <a:rPr sz="2000" spc="55" dirty="0">
                <a:solidFill>
                  <a:srgbClr val="616161"/>
                </a:solidFill>
                <a:latin typeface="Times New Roman"/>
                <a:cs typeface="Times New Roman"/>
              </a:rPr>
              <a:t>Contrasting</a:t>
            </a:r>
            <a:r>
              <a:rPr sz="2000" spc="10" dirty="0">
                <a:solidFill>
                  <a:srgbClr val="616161"/>
                </a:solidFill>
                <a:latin typeface="Times New Roman"/>
                <a:cs typeface="Times New Roman"/>
              </a:rPr>
              <a:t> </a:t>
            </a:r>
            <a:r>
              <a:rPr sz="2000" spc="60" dirty="0">
                <a:solidFill>
                  <a:srgbClr val="616161"/>
                </a:solidFill>
                <a:latin typeface="Times New Roman"/>
                <a:cs typeface="Times New Roman"/>
              </a:rPr>
              <a:t>narratives</a:t>
            </a:r>
            <a:r>
              <a:rPr sz="2000" spc="10" dirty="0">
                <a:solidFill>
                  <a:srgbClr val="616161"/>
                </a:solidFill>
                <a:latin typeface="Times New Roman"/>
                <a:cs typeface="Times New Roman"/>
              </a:rPr>
              <a:t> of </a:t>
            </a:r>
            <a:r>
              <a:rPr sz="2000" spc="114" dirty="0">
                <a:solidFill>
                  <a:srgbClr val="616161"/>
                </a:solidFill>
                <a:latin typeface="Times New Roman"/>
                <a:cs typeface="Times New Roman"/>
              </a:rPr>
              <a:t>responses</a:t>
            </a:r>
            <a:r>
              <a:rPr sz="2000" spc="10" dirty="0">
                <a:solidFill>
                  <a:srgbClr val="616161"/>
                </a:solidFill>
                <a:latin typeface="Times New Roman"/>
                <a:cs typeface="Times New Roman"/>
              </a:rPr>
              <a:t> </a:t>
            </a:r>
            <a:r>
              <a:rPr sz="2000" spc="70" dirty="0">
                <a:solidFill>
                  <a:srgbClr val="616161"/>
                </a:solidFill>
                <a:latin typeface="Times New Roman"/>
                <a:cs typeface="Times New Roman"/>
              </a:rPr>
              <a:t>to</a:t>
            </a:r>
            <a:r>
              <a:rPr sz="2000" spc="10" dirty="0">
                <a:solidFill>
                  <a:srgbClr val="616161"/>
                </a:solidFill>
                <a:latin typeface="Times New Roman"/>
                <a:cs typeface="Times New Roman"/>
              </a:rPr>
              <a:t> </a:t>
            </a:r>
            <a:r>
              <a:rPr sz="2000" spc="60" dirty="0">
                <a:solidFill>
                  <a:srgbClr val="616161"/>
                </a:solidFill>
                <a:latin typeface="Times New Roman"/>
                <a:cs typeface="Times New Roman"/>
              </a:rPr>
              <a:t>Northern/Western</a:t>
            </a:r>
            <a:r>
              <a:rPr sz="2000" spc="10" dirty="0">
                <a:solidFill>
                  <a:srgbClr val="616161"/>
                </a:solidFill>
                <a:latin typeface="Times New Roman"/>
                <a:cs typeface="Times New Roman"/>
              </a:rPr>
              <a:t> </a:t>
            </a:r>
            <a:r>
              <a:rPr sz="2000" spc="90" dirty="0">
                <a:solidFill>
                  <a:srgbClr val="616161"/>
                </a:solidFill>
                <a:latin typeface="Times New Roman"/>
                <a:cs typeface="Times New Roman"/>
              </a:rPr>
              <a:t>hegemonic</a:t>
            </a:r>
            <a:r>
              <a:rPr sz="2000" spc="10" dirty="0">
                <a:solidFill>
                  <a:srgbClr val="616161"/>
                </a:solidFill>
                <a:latin typeface="Times New Roman"/>
                <a:cs typeface="Times New Roman"/>
              </a:rPr>
              <a:t> </a:t>
            </a:r>
            <a:r>
              <a:rPr sz="2000" spc="55" dirty="0">
                <a:solidFill>
                  <a:srgbClr val="616161"/>
                </a:solidFill>
                <a:latin typeface="Times New Roman"/>
                <a:cs typeface="Times New Roman"/>
              </a:rPr>
              <a:t>influences</a:t>
            </a:r>
            <a:endParaRPr sz="2000" dirty="0">
              <a:latin typeface="Times New Roman"/>
              <a:cs typeface="Times New Roman"/>
            </a:endParaRPr>
          </a:p>
          <a:p>
            <a:pPr marL="391160" indent="-378460">
              <a:spcBef>
                <a:spcPts val="285"/>
              </a:spcBef>
              <a:buClr>
                <a:srgbClr val="616161"/>
              </a:buClr>
              <a:buFont typeface="Times New Roman"/>
              <a:buChar char="●"/>
              <a:tabLst>
                <a:tab pos="391795" algn="l"/>
              </a:tabLst>
            </a:pPr>
            <a:r>
              <a:rPr sz="2000" spc="70" dirty="0">
                <a:solidFill>
                  <a:srgbClr val="616161"/>
                </a:solidFill>
                <a:latin typeface="Times New Roman"/>
                <a:cs typeface="Times New Roman"/>
              </a:rPr>
              <a:t>Enough</a:t>
            </a:r>
            <a:r>
              <a:rPr sz="2000" spc="10" dirty="0">
                <a:solidFill>
                  <a:srgbClr val="616161"/>
                </a:solidFill>
                <a:latin typeface="Times New Roman"/>
                <a:cs typeface="Times New Roman"/>
              </a:rPr>
              <a:t> </a:t>
            </a:r>
            <a:r>
              <a:rPr sz="2000" spc="85" dirty="0">
                <a:solidFill>
                  <a:srgbClr val="616161"/>
                </a:solidFill>
                <a:latin typeface="Times New Roman"/>
                <a:cs typeface="Times New Roman"/>
              </a:rPr>
              <a:t>background</a:t>
            </a:r>
            <a:r>
              <a:rPr sz="2000" spc="10" dirty="0">
                <a:solidFill>
                  <a:srgbClr val="616161"/>
                </a:solidFill>
                <a:latin typeface="Times New Roman"/>
                <a:cs typeface="Times New Roman"/>
              </a:rPr>
              <a:t> </a:t>
            </a:r>
            <a:r>
              <a:rPr sz="2000" spc="45" dirty="0">
                <a:solidFill>
                  <a:srgbClr val="616161"/>
                </a:solidFill>
                <a:latin typeface="Times New Roman"/>
                <a:cs typeface="Times New Roman"/>
              </a:rPr>
              <a:t>literature</a:t>
            </a:r>
            <a:endParaRPr sz="2000" dirty="0">
              <a:latin typeface="Times New Roman"/>
              <a:cs typeface="Times New Roman"/>
            </a:endParaRPr>
          </a:p>
          <a:p>
            <a:pPr marL="391160" indent="-378460">
              <a:spcBef>
                <a:spcPts val="284"/>
              </a:spcBef>
              <a:buClr>
                <a:srgbClr val="616161"/>
              </a:buClr>
              <a:buFont typeface="Times New Roman"/>
              <a:buChar char="●"/>
              <a:tabLst>
                <a:tab pos="391795" algn="l"/>
              </a:tabLst>
            </a:pPr>
            <a:r>
              <a:rPr sz="2000" spc="25" dirty="0">
                <a:solidFill>
                  <a:srgbClr val="616161"/>
                </a:solidFill>
                <a:latin typeface="Times New Roman"/>
                <a:cs typeface="Times New Roman"/>
              </a:rPr>
              <a:t>Sociopolitical</a:t>
            </a:r>
            <a:r>
              <a:rPr sz="2000" spc="10" dirty="0">
                <a:solidFill>
                  <a:srgbClr val="616161"/>
                </a:solidFill>
                <a:latin typeface="Times New Roman"/>
                <a:cs typeface="Times New Roman"/>
              </a:rPr>
              <a:t> </a:t>
            </a:r>
            <a:r>
              <a:rPr sz="2000" spc="110" dirty="0">
                <a:solidFill>
                  <a:srgbClr val="616161"/>
                </a:solidFill>
                <a:latin typeface="Times New Roman"/>
                <a:cs typeface="Times New Roman"/>
              </a:rPr>
              <a:t>and</a:t>
            </a:r>
            <a:r>
              <a:rPr sz="2000" spc="10" dirty="0">
                <a:solidFill>
                  <a:srgbClr val="616161"/>
                </a:solidFill>
                <a:latin typeface="Times New Roman"/>
                <a:cs typeface="Times New Roman"/>
              </a:rPr>
              <a:t> </a:t>
            </a:r>
            <a:r>
              <a:rPr sz="2000" spc="80" dirty="0">
                <a:solidFill>
                  <a:srgbClr val="616161"/>
                </a:solidFill>
                <a:latin typeface="Times New Roman"/>
                <a:cs typeface="Times New Roman"/>
              </a:rPr>
              <a:t>economic</a:t>
            </a:r>
            <a:r>
              <a:rPr sz="2000" spc="10" dirty="0">
                <a:solidFill>
                  <a:srgbClr val="616161"/>
                </a:solidFill>
                <a:latin typeface="Times New Roman"/>
                <a:cs typeface="Times New Roman"/>
              </a:rPr>
              <a:t> </a:t>
            </a:r>
            <a:r>
              <a:rPr sz="2000" spc="50" dirty="0">
                <a:solidFill>
                  <a:srgbClr val="616161"/>
                </a:solidFill>
                <a:latin typeface="Times New Roman"/>
                <a:cs typeface="Times New Roman"/>
              </a:rPr>
              <a:t>context;</a:t>
            </a:r>
            <a:r>
              <a:rPr sz="2000" spc="10" dirty="0">
                <a:solidFill>
                  <a:srgbClr val="616161"/>
                </a:solidFill>
                <a:latin typeface="Times New Roman"/>
                <a:cs typeface="Times New Roman"/>
              </a:rPr>
              <a:t> </a:t>
            </a:r>
            <a:r>
              <a:rPr sz="2000" spc="45" dirty="0">
                <a:solidFill>
                  <a:srgbClr val="616161"/>
                </a:solidFill>
                <a:latin typeface="Times New Roman"/>
                <a:cs typeface="Times New Roman"/>
              </a:rPr>
              <a:t>review</a:t>
            </a:r>
            <a:r>
              <a:rPr sz="2000" spc="10" dirty="0">
                <a:solidFill>
                  <a:srgbClr val="616161"/>
                </a:solidFill>
                <a:latin typeface="Times New Roman"/>
                <a:cs typeface="Times New Roman"/>
              </a:rPr>
              <a:t> of </a:t>
            </a:r>
            <a:r>
              <a:rPr sz="2000" spc="120" dirty="0">
                <a:solidFill>
                  <a:srgbClr val="616161"/>
                </a:solidFill>
                <a:latin typeface="Times New Roman"/>
                <a:cs typeface="Times New Roman"/>
              </a:rPr>
              <a:t>each</a:t>
            </a:r>
            <a:r>
              <a:rPr sz="2000" spc="10" dirty="0">
                <a:solidFill>
                  <a:srgbClr val="616161"/>
                </a:solidFill>
                <a:latin typeface="Times New Roman"/>
                <a:cs typeface="Times New Roman"/>
              </a:rPr>
              <a:t> field</a:t>
            </a:r>
            <a:endParaRPr sz="2000" dirty="0">
              <a:latin typeface="Times New Roman"/>
              <a:cs typeface="Times New Roman"/>
            </a:endParaRPr>
          </a:p>
        </p:txBody>
      </p:sp>
      <p:sp>
        <p:nvSpPr>
          <p:cNvPr id="6" name="object 6"/>
          <p:cNvSpPr/>
          <p:nvPr/>
        </p:nvSpPr>
        <p:spPr>
          <a:xfrm>
            <a:off x="1371600" y="3581400"/>
            <a:ext cx="6705600" cy="305685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91551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9438" y="1226651"/>
            <a:ext cx="785495" cy="430887"/>
          </a:xfrm>
          <a:prstGeom prst="rect">
            <a:avLst/>
          </a:prstGeom>
          <a:noFill/>
        </p:spPr>
        <p:txBody>
          <a:bodyPr vert="horz" wrap="square" lIns="0" tIns="0" rIns="0" bIns="0" rtlCol="0">
            <a:spAutoFit/>
          </a:bodyPr>
          <a:lstStyle/>
          <a:p>
            <a:pPr marL="222250"/>
            <a:r>
              <a:rPr sz="2800" spc="85" dirty="0">
                <a:solidFill>
                  <a:srgbClr val="202729"/>
                </a:solidFill>
                <a:latin typeface="Times New Roman"/>
                <a:cs typeface="Times New Roman"/>
              </a:rPr>
              <a:t>vs</a:t>
            </a:r>
            <a:endParaRPr sz="2800">
              <a:latin typeface="Times New Roman"/>
              <a:cs typeface="Times New Roman"/>
            </a:endParaRPr>
          </a:p>
        </p:txBody>
      </p:sp>
      <p:sp>
        <p:nvSpPr>
          <p:cNvPr id="3" name="object 3"/>
          <p:cNvSpPr/>
          <p:nvPr/>
        </p:nvSpPr>
        <p:spPr>
          <a:xfrm>
            <a:off x="311700" y="3025601"/>
            <a:ext cx="8521065" cy="2400935"/>
          </a:xfrm>
          <a:custGeom>
            <a:avLst/>
            <a:gdLst/>
            <a:ahLst/>
            <a:cxnLst/>
            <a:rect l="l" t="t" r="r" b="b"/>
            <a:pathLst>
              <a:path w="8521065" h="2400935">
                <a:moveTo>
                  <a:pt x="0" y="0"/>
                </a:moveTo>
                <a:lnTo>
                  <a:pt x="8520599" y="0"/>
                </a:lnTo>
                <a:lnTo>
                  <a:pt x="8520599" y="2400599"/>
                </a:lnTo>
                <a:lnTo>
                  <a:pt x="0" y="2400599"/>
                </a:lnTo>
                <a:lnTo>
                  <a:pt x="0" y="0"/>
                </a:lnTo>
                <a:close/>
              </a:path>
            </a:pathLst>
          </a:custGeom>
          <a:noFill/>
        </p:spPr>
        <p:txBody>
          <a:bodyPr wrap="square" lIns="0" tIns="0" rIns="0" bIns="0" rtlCol="0"/>
          <a:lstStyle/>
          <a:p>
            <a:endParaRPr/>
          </a:p>
        </p:txBody>
      </p:sp>
      <p:sp>
        <p:nvSpPr>
          <p:cNvPr id="4" name="object 4"/>
          <p:cNvSpPr txBox="1"/>
          <p:nvPr/>
        </p:nvSpPr>
        <p:spPr>
          <a:xfrm>
            <a:off x="384725" y="3145412"/>
            <a:ext cx="5338724" cy="307777"/>
          </a:xfrm>
          <a:prstGeom prst="rect">
            <a:avLst/>
          </a:prstGeom>
        </p:spPr>
        <p:txBody>
          <a:bodyPr vert="horz" wrap="square" lIns="0" tIns="0" rIns="0" bIns="0" rtlCol="0">
            <a:spAutoFit/>
          </a:bodyPr>
          <a:lstStyle/>
          <a:p>
            <a:pPr marL="12700"/>
            <a:r>
              <a:rPr sz="2000" dirty="0">
                <a:latin typeface="Times New Roman"/>
                <a:cs typeface="Times New Roman"/>
              </a:rPr>
              <a:t>Main</a:t>
            </a:r>
            <a:r>
              <a:rPr sz="2000" spc="10" dirty="0">
                <a:latin typeface="Times New Roman"/>
                <a:cs typeface="Times New Roman"/>
              </a:rPr>
              <a:t> </a:t>
            </a:r>
            <a:r>
              <a:rPr sz="2000" spc="100" dirty="0">
                <a:latin typeface="Times New Roman"/>
                <a:cs typeface="Times New Roman"/>
              </a:rPr>
              <a:t>lessons</a:t>
            </a:r>
            <a:r>
              <a:rPr sz="2000" spc="10" dirty="0">
                <a:latin typeface="Times New Roman"/>
                <a:cs typeface="Times New Roman"/>
              </a:rPr>
              <a:t> </a:t>
            </a:r>
            <a:r>
              <a:rPr sz="2000" spc="15" dirty="0">
                <a:latin typeface="Times New Roman"/>
                <a:cs typeface="Times New Roman"/>
              </a:rPr>
              <a:t>from</a:t>
            </a:r>
            <a:r>
              <a:rPr sz="2000" spc="10" dirty="0">
                <a:latin typeface="Times New Roman"/>
                <a:cs typeface="Times New Roman"/>
              </a:rPr>
              <a:t> </a:t>
            </a:r>
            <a:r>
              <a:rPr sz="2000" spc="145" dirty="0">
                <a:latin typeface="Times New Roman"/>
                <a:cs typeface="Times New Roman"/>
              </a:rPr>
              <a:t>case</a:t>
            </a:r>
            <a:r>
              <a:rPr sz="2000" spc="10" dirty="0">
                <a:latin typeface="Times New Roman"/>
                <a:cs typeface="Times New Roman"/>
              </a:rPr>
              <a:t> </a:t>
            </a:r>
            <a:r>
              <a:rPr sz="2000" spc="70" dirty="0">
                <a:latin typeface="Times New Roman"/>
                <a:cs typeface="Times New Roman"/>
              </a:rPr>
              <a:t>study</a:t>
            </a:r>
            <a:r>
              <a:rPr sz="2000" spc="10" dirty="0">
                <a:latin typeface="Times New Roman"/>
                <a:cs typeface="Times New Roman"/>
              </a:rPr>
              <a:t> </a:t>
            </a:r>
            <a:r>
              <a:rPr sz="2000" spc="75" dirty="0">
                <a:latin typeface="Times New Roman"/>
                <a:cs typeface="Times New Roman"/>
              </a:rPr>
              <a:t>comparison</a:t>
            </a:r>
            <a:endParaRPr sz="2000">
              <a:latin typeface="Times New Roman"/>
              <a:cs typeface="Times New Roman"/>
            </a:endParaRPr>
          </a:p>
        </p:txBody>
      </p:sp>
      <p:sp>
        <p:nvSpPr>
          <p:cNvPr id="5" name="object 5"/>
          <p:cNvSpPr txBox="1"/>
          <p:nvPr/>
        </p:nvSpPr>
        <p:spPr>
          <a:xfrm>
            <a:off x="454449" y="3659762"/>
            <a:ext cx="8004809" cy="1741311"/>
          </a:xfrm>
          <a:prstGeom prst="rect">
            <a:avLst/>
          </a:prstGeom>
        </p:spPr>
        <p:txBody>
          <a:bodyPr vert="horz" wrap="square" lIns="0" tIns="0" rIns="0" bIns="0" rtlCol="0">
            <a:spAutoFit/>
          </a:bodyPr>
          <a:lstStyle/>
          <a:p>
            <a:pPr marL="400050" marR="5080" indent="-387350">
              <a:lnSpc>
                <a:spcPct val="114599"/>
              </a:lnSpc>
              <a:buClr>
                <a:srgbClr val="616161"/>
              </a:buClr>
              <a:buFont typeface="Times New Roman"/>
              <a:buChar char="●"/>
              <a:tabLst>
                <a:tab pos="400685" algn="l"/>
              </a:tabLst>
            </a:pPr>
            <a:r>
              <a:rPr sz="2000" spc="-15" dirty="0">
                <a:latin typeface="Times New Roman"/>
                <a:cs typeface="Times New Roman"/>
              </a:rPr>
              <a:t>CD</a:t>
            </a:r>
            <a:r>
              <a:rPr sz="2000" spc="10" dirty="0">
                <a:latin typeface="Times New Roman"/>
                <a:cs typeface="Times New Roman"/>
              </a:rPr>
              <a:t> </a:t>
            </a:r>
            <a:r>
              <a:rPr sz="2000" spc="15" dirty="0">
                <a:latin typeface="Times New Roman"/>
                <a:cs typeface="Times New Roman"/>
              </a:rPr>
              <a:t>is</a:t>
            </a:r>
            <a:r>
              <a:rPr sz="2000" spc="10" dirty="0">
                <a:latin typeface="Times New Roman"/>
                <a:cs typeface="Times New Roman"/>
              </a:rPr>
              <a:t> </a:t>
            </a:r>
            <a:r>
              <a:rPr sz="2000" spc="140" dirty="0">
                <a:latin typeface="Times New Roman"/>
                <a:cs typeface="Times New Roman"/>
              </a:rPr>
              <a:t>a</a:t>
            </a:r>
            <a:r>
              <a:rPr sz="2000" spc="10" dirty="0">
                <a:latin typeface="Times New Roman"/>
                <a:cs typeface="Times New Roman"/>
              </a:rPr>
              <a:t> </a:t>
            </a:r>
            <a:r>
              <a:rPr sz="2000" spc="90" dirty="0">
                <a:latin typeface="Times New Roman"/>
                <a:cs typeface="Times New Roman"/>
              </a:rPr>
              <a:t>more</a:t>
            </a:r>
            <a:r>
              <a:rPr sz="2000" spc="10" dirty="0">
                <a:latin typeface="Times New Roman"/>
                <a:cs typeface="Times New Roman"/>
              </a:rPr>
              <a:t> </a:t>
            </a:r>
            <a:r>
              <a:rPr sz="2000" spc="85" dirty="0">
                <a:latin typeface="Times New Roman"/>
                <a:cs typeface="Times New Roman"/>
              </a:rPr>
              <a:t>practice-based</a:t>
            </a:r>
            <a:r>
              <a:rPr sz="2000" spc="10" dirty="0">
                <a:latin typeface="Times New Roman"/>
                <a:cs typeface="Times New Roman"/>
              </a:rPr>
              <a:t> field </a:t>
            </a:r>
            <a:r>
              <a:rPr sz="2000" spc="120" dirty="0">
                <a:latin typeface="Times New Roman"/>
                <a:cs typeface="Times New Roman"/>
              </a:rPr>
              <a:t>and</a:t>
            </a:r>
            <a:r>
              <a:rPr sz="2000" spc="10" dirty="0">
                <a:latin typeface="Times New Roman"/>
                <a:cs typeface="Times New Roman"/>
              </a:rPr>
              <a:t> </a:t>
            </a:r>
            <a:r>
              <a:rPr sz="2000" spc="120" dirty="0">
                <a:latin typeface="Times New Roman"/>
                <a:cs typeface="Times New Roman"/>
              </a:rPr>
              <a:t>has</a:t>
            </a:r>
            <a:r>
              <a:rPr sz="2000" spc="10" dirty="0">
                <a:latin typeface="Times New Roman"/>
                <a:cs typeface="Times New Roman"/>
              </a:rPr>
              <a:t> </a:t>
            </a:r>
            <a:r>
              <a:rPr sz="2000" spc="160" dirty="0">
                <a:latin typeface="Times New Roman"/>
                <a:cs typeface="Times New Roman"/>
              </a:rPr>
              <a:t>been</a:t>
            </a:r>
            <a:r>
              <a:rPr sz="2000" spc="10" dirty="0">
                <a:latin typeface="Times New Roman"/>
                <a:cs typeface="Times New Roman"/>
              </a:rPr>
              <a:t> </a:t>
            </a:r>
            <a:r>
              <a:rPr sz="2000" spc="90" dirty="0">
                <a:latin typeface="Times New Roman"/>
                <a:cs typeface="Times New Roman"/>
              </a:rPr>
              <a:t>more</a:t>
            </a:r>
            <a:r>
              <a:rPr sz="2000" spc="10" dirty="0">
                <a:latin typeface="Times New Roman"/>
                <a:cs typeface="Times New Roman"/>
              </a:rPr>
              <a:t> </a:t>
            </a:r>
            <a:r>
              <a:rPr sz="2000" spc="40" dirty="0">
                <a:latin typeface="Times New Roman"/>
                <a:cs typeface="Times New Roman"/>
              </a:rPr>
              <a:t>strongly</a:t>
            </a:r>
            <a:r>
              <a:rPr sz="2000" spc="10" dirty="0">
                <a:latin typeface="Times New Roman"/>
                <a:cs typeface="Times New Roman"/>
              </a:rPr>
              <a:t> </a:t>
            </a:r>
            <a:r>
              <a:rPr sz="2000" spc="60" dirty="0">
                <a:latin typeface="Times New Roman"/>
                <a:cs typeface="Times New Roman"/>
              </a:rPr>
              <a:t>influenced</a:t>
            </a:r>
            <a:r>
              <a:rPr sz="2000" spc="10" dirty="0">
                <a:latin typeface="Times New Roman"/>
                <a:cs typeface="Times New Roman"/>
              </a:rPr>
              <a:t> </a:t>
            </a:r>
            <a:r>
              <a:rPr sz="2000" spc="50" dirty="0">
                <a:latin typeface="Times New Roman"/>
                <a:cs typeface="Times New Roman"/>
              </a:rPr>
              <a:t>by</a:t>
            </a:r>
            <a:r>
              <a:rPr sz="2000" spc="25" dirty="0">
                <a:latin typeface="Times New Roman"/>
                <a:cs typeface="Times New Roman"/>
              </a:rPr>
              <a:t> </a:t>
            </a:r>
            <a:r>
              <a:rPr sz="2000" spc="65" dirty="0">
                <a:latin typeface="Times New Roman"/>
                <a:cs typeface="Times New Roman"/>
              </a:rPr>
              <a:t>top-down</a:t>
            </a:r>
            <a:r>
              <a:rPr sz="2000" spc="10" dirty="0">
                <a:latin typeface="Times New Roman"/>
                <a:cs typeface="Times New Roman"/>
              </a:rPr>
              <a:t> </a:t>
            </a:r>
            <a:r>
              <a:rPr sz="2000" spc="30" dirty="0">
                <a:latin typeface="Times New Roman"/>
                <a:cs typeface="Times New Roman"/>
              </a:rPr>
              <a:t>efforts,</a:t>
            </a:r>
            <a:r>
              <a:rPr sz="2000" spc="10" dirty="0">
                <a:latin typeface="Times New Roman"/>
                <a:cs typeface="Times New Roman"/>
              </a:rPr>
              <a:t> </a:t>
            </a:r>
            <a:r>
              <a:rPr sz="2000" spc="85" dirty="0">
                <a:latin typeface="Times New Roman"/>
                <a:cs typeface="Times New Roman"/>
              </a:rPr>
              <a:t>government</a:t>
            </a:r>
            <a:r>
              <a:rPr sz="2000" spc="10" dirty="0">
                <a:latin typeface="Times New Roman"/>
                <a:cs typeface="Times New Roman"/>
              </a:rPr>
              <a:t> policy, </a:t>
            </a:r>
            <a:r>
              <a:rPr sz="2000" spc="35" dirty="0">
                <a:latin typeface="Times New Roman"/>
                <a:cs typeface="Times New Roman"/>
              </a:rPr>
              <a:t>colonial</a:t>
            </a:r>
            <a:r>
              <a:rPr sz="2000" spc="10" dirty="0">
                <a:latin typeface="Times New Roman"/>
                <a:cs typeface="Times New Roman"/>
              </a:rPr>
              <a:t> </a:t>
            </a:r>
            <a:r>
              <a:rPr sz="2000" spc="-254" dirty="0">
                <a:latin typeface="Times New Roman"/>
                <a:cs typeface="Times New Roman"/>
              </a:rPr>
              <a:t>&amp;</a:t>
            </a:r>
            <a:r>
              <a:rPr sz="2000" spc="10" dirty="0">
                <a:latin typeface="Times New Roman"/>
                <a:cs typeface="Times New Roman"/>
              </a:rPr>
              <a:t> </a:t>
            </a:r>
            <a:r>
              <a:rPr sz="2000" spc="55" dirty="0">
                <a:latin typeface="Times New Roman"/>
                <a:cs typeface="Times New Roman"/>
              </a:rPr>
              <a:t>postcolonial</a:t>
            </a:r>
            <a:r>
              <a:rPr sz="2000" spc="10" dirty="0">
                <a:latin typeface="Times New Roman"/>
                <a:cs typeface="Times New Roman"/>
              </a:rPr>
              <a:t> </a:t>
            </a:r>
            <a:r>
              <a:rPr sz="2000" spc="35" dirty="0">
                <a:latin typeface="Times New Roman"/>
                <a:cs typeface="Times New Roman"/>
              </a:rPr>
              <a:t>history</a:t>
            </a:r>
            <a:endParaRPr sz="2000">
              <a:latin typeface="Times New Roman"/>
              <a:cs typeface="Times New Roman"/>
            </a:endParaRPr>
          </a:p>
          <a:p>
            <a:pPr marL="400050" marR="263525" indent="-387350">
              <a:lnSpc>
                <a:spcPct val="114599"/>
              </a:lnSpc>
              <a:buClr>
                <a:srgbClr val="616161"/>
              </a:buClr>
              <a:buFont typeface="Times New Roman"/>
              <a:buChar char="●"/>
              <a:tabLst>
                <a:tab pos="400685" algn="l"/>
              </a:tabLst>
            </a:pPr>
            <a:r>
              <a:rPr sz="2000" spc="75" dirty="0">
                <a:latin typeface="Times New Roman"/>
                <a:cs typeface="Times New Roman"/>
              </a:rPr>
              <a:t>Grassroots</a:t>
            </a:r>
            <a:r>
              <a:rPr sz="2000" spc="10" dirty="0">
                <a:latin typeface="Times New Roman"/>
                <a:cs typeface="Times New Roman"/>
              </a:rPr>
              <a:t> </a:t>
            </a:r>
            <a:r>
              <a:rPr sz="2000" spc="5" dirty="0">
                <a:latin typeface="Times New Roman"/>
                <a:cs typeface="Times New Roman"/>
              </a:rPr>
              <a:t>activity</a:t>
            </a:r>
            <a:r>
              <a:rPr sz="2000" spc="10" dirty="0">
                <a:latin typeface="Times New Roman"/>
                <a:cs typeface="Times New Roman"/>
              </a:rPr>
              <a:t> </a:t>
            </a:r>
            <a:r>
              <a:rPr sz="2000" spc="-254" dirty="0">
                <a:latin typeface="Times New Roman"/>
                <a:cs typeface="Times New Roman"/>
              </a:rPr>
              <a:t>&amp;</a:t>
            </a:r>
            <a:r>
              <a:rPr sz="2000" spc="10" dirty="0">
                <a:latin typeface="Times New Roman"/>
                <a:cs typeface="Times New Roman"/>
              </a:rPr>
              <a:t> </a:t>
            </a:r>
            <a:r>
              <a:rPr sz="2000" spc="-45" dirty="0">
                <a:latin typeface="Times New Roman"/>
                <a:cs typeface="Times New Roman"/>
              </a:rPr>
              <a:t>civil</a:t>
            </a:r>
            <a:r>
              <a:rPr sz="2000" spc="10" dirty="0">
                <a:latin typeface="Times New Roman"/>
                <a:cs typeface="Times New Roman"/>
              </a:rPr>
              <a:t> </a:t>
            </a:r>
            <a:r>
              <a:rPr sz="2000" spc="65" dirty="0">
                <a:latin typeface="Times New Roman"/>
                <a:cs typeface="Times New Roman"/>
              </a:rPr>
              <a:t>society</a:t>
            </a:r>
            <a:r>
              <a:rPr sz="2000" spc="10" dirty="0">
                <a:latin typeface="Times New Roman"/>
                <a:cs typeface="Times New Roman"/>
              </a:rPr>
              <a:t> </a:t>
            </a:r>
            <a:r>
              <a:rPr sz="2000" spc="80" dirty="0">
                <a:latin typeface="Times New Roman"/>
                <a:cs typeface="Times New Roman"/>
              </a:rPr>
              <a:t>played</a:t>
            </a:r>
            <a:r>
              <a:rPr sz="2000" spc="10" dirty="0">
                <a:latin typeface="Times New Roman"/>
                <a:cs typeface="Times New Roman"/>
              </a:rPr>
              <a:t> </a:t>
            </a:r>
            <a:r>
              <a:rPr sz="2000" spc="114" dirty="0">
                <a:latin typeface="Times New Roman"/>
                <a:cs typeface="Times New Roman"/>
              </a:rPr>
              <a:t>an</a:t>
            </a:r>
            <a:r>
              <a:rPr sz="2000" spc="10" dirty="0">
                <a:latin typeface="Times New Roman"/>
                <a:cs typeface="Times New Roman"/>
              </a:rPr>
              <a:t> </a:t>
            </a:r>
            <a:r>
              <a:rPr sz="2000" spc="50" dirty="0">
                <a:latin typeface="Times New Roman"/>
                <a:cs typeface="Times New Roman"/>
              </a:rPr>
              <a:t>important</a:t>
            </a:r>
            <a:r>
              <a:rPr sz="2000" spc="10" dirty="0">
                <a:latin typeface="Times New Roman"/>
                <a:cs typeface="Times New Roman"/>
              </a:rPr>
              <a:t> </a:t>
            </a:r>
            <a:r>
              <a:rPr sz="2000" spc="55" dirty="0">
                <a:latin typeface="Times New Roman"/>
                <a:cs typeface="Times New Roman"/>
              </a:rPr>
              <a:t>role</a:t>
            </a:r>
            <a:r>
              <a:rPr sz="2000" spc="10" dirty="0">
                <a:latin typeface="Times New Roman"/>
                <a:cs typeface="Times New Roman"/>
              </a:rPr>
              <a:t> </a:t>
            </a:r>
            <a:r>
              <a:rPr sz="2000" spc="5" dirty="0">
                <a:latin typeface="Times New Roman"/>
                <a:cs typeface="Times New Roman"/>
              </a:rPr>
              <a:t>for</a:t>
            </a:r>
            <a:r>
              <a:rPr sz="2000" spc="10" dirty="0">
                <a:latin typeface="Times New Roman"/>
                <a:cs typeface="Times New Roman"/>
              </a:rPr>
              <a:t> </a:t>
            </a:r>
            <a:r>
              <a:rPr sz="2000" spc="60" dirty="0">
                <a:latin typeface="Times New Roman"/>
                <a:cs typeface="Times New Roman"/>
              </a:rPr>
              <a:t>establishing</a:t>
            </a:r>
            <a:r>
              <a:rPr sz="2000" spc="70" dirty="0">
                <a:latin typeface="Times New Roman"/>
                <a:cs typeface="Times New Roman"/>
              </a:rPr>
              <a:t> norms</a:t>
            </a:r>
            <a:r>
              <a:rPr sz="2000" spc="10" dirty="0">
                <a:latin typeface="Times New Roman"/>
                <a:cs typeface="Times New Roman"/>
              </a:rPr>
              <a:t> </a:t>
            </a:r>
            <a:r>
              <a:rPr sz="2000" spc="15" dirty="0">
                <a:latin typeface="Times New Roman"/>
                <a:cs typeface="Times New Roman"/>
              </a:rPr>
              <a:t>of</a:t>
            </a:r>
            <a:r>
              <a:rPr sz="2000" spc="10" dirty="0">
                <a:latin typeface="Times New Roman"/>
                <a:cs typeface="Times New Roman"/>
              </a:rPr>
              <a:t> </a:t>
            </a:r>
            <a:r>
              <a:rPr sz="2000" spc="40" dirty="0">
                <a:latin typeface="Times New Roman"/>
                <a:cs typeface="Times New Roman"/>
              </a:rPr>
              <a:t>collective</a:t>
            </a:r>
            <a:r>
              <a:rPr sz="2000" spc="10" dirty="0">
                <a:latin typeface="Times New Roman"/>
                <a:cs typeface="Times New Roman"/>
              </a:rPr>
              <a:t> </a:t>
            </a:r>
            <a:r>
              <a:rPr sz="2000" spc="45" dirty="0">
                <a:latin typeface="Times New Roman"/>
                <a:cs typeface="Times New Roman"/>
              </a:rPr>
              <a:t>community</a:t>
            </a:r>
            <a:r>
              <a:rPr sz="2000" spc="10" dirty="0">
                <a:latin typeface="Times New Roman"/>
                <a:cs typeface="Times New Roman"/>
              </a:rPr>
              <a:t> </a:t>
            </a:r>
            <a:r>
              <a:rPr sz="2000" spc="65" dirty="0">
                <a:latin typeface="Times New Roman"/>
                <a:cs typeface="Times New Roman"/>
              </a:rPr>
              <a:t>action</a:t>
            </a:r>
            <a:endParaRPr sz="2000" dirty="0">
              <a:latin typeface="Times New Roman"/>
              <a:cs typeface="Times New Roman"/>
            </a:endParaRPr>
          </a:p>
        </p:txBody>
      </p:sp>
      <p:sp>
        <p:nvSpPr>
          <p:cNvPr id="6" name="object 6"/>
          <p:cNvSpPr/>
          <p:nvPr/>
        </p:nvSpPr>
        <p:spPr>
          <a:xfrm>
            <a:off x="1244549" y="1027349"/>
            <a:ext cx="2176145" cy="1450340"/>
          </a:xfrm>
          <a:custGeom>
            <a:avLst/>
            <a:gdLst/>
            <a:ahLst/>
            <a:cxnLst/>
            <a:rect l="l" t="t" r="r" b="b"/>
            <a:pathLst>
              <a:path w="2176145" h="1450340">
                <a:moveTo>
                  <a:pt x="0" y="0"/>
                </a:moveTo>
                <a:lnTo>
                  <a:pt x="2176000" y="0"/>
                </a:lnTo>
                <a:lnTo>
                  <a:pt x="2176000" y="1450300"/>
                </a:lnTo>
                <a:lnTo>
                  <a:pt x="0" y="1450300"/>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1244548" y="1027350"/>
            <a:ext cx="2176000" cy="14503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23449" y="1032712"/>
            <a:ext cx="2160270" cy="1440180"/>
          </a:xfrm>
          <a:custGeom>
            <a:avLst/>
            <a:gdLst/>
            <a:ahLst/>
            <a:cxnLst/>
            <a:rect l="l" t="t" r="r" b="b"/>
            <a:pathLst>
              <a:path w="2160270" h="1440180">
                <a:moveTo>
                  <a:pt x="0" y="0"/>
                </a:moveTo>
                <a:lnTo>
                  <a:pt x="2159924" y="0"/>
                </a:lnTo>
                <a:lnTo>
                  <a:pt x="2159924" y="1439573"/>
                </a:lnTo>
                <a:lnTo>
                  <a:pt x="0" y="1439573"/>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5723450" y="1032713"/>
            <a:ext cx="2159924" cy="143957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10610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274638"/>
            <a:ext cx="8763000" cy="1143000"/>
          </a:xfrm>
        </p:spPr>
        <p:txBody>
          <a:bodyPr/>
          <a:lstStyle/>
          <a:p>
            <a:pPr eaLnBrk="1" hangingPunct="1"/>
            <a:r>
              <a:rPr lang="en-US" sz="3200" dirty="0" smtClean="0"/>
              <a:t>In progress paper</a:t>
            </a:r>
            <a:r>
              <a:rPr lang="en-US" sz="3200" dirty="0"/>
              <a:t>: China as a Case </a:t>
            </a:r>
            <a:r>
              <a:rPr lang="en-US" sz="3200" dirty="0" smtClean="0"/>
              <a:t>Study-- </a:t>
            </a:r>
            <a:r>
              <a:rPr lang="en-US" sz="3200" dirty="0"/>
              <a:t/>
            </a:r>
            <a:br>
              <a:rPr lang="en-US" sz="3200" dirty="0"/>
            </a:br>
            <a:r>
              <a:rPr lang="en-US" sz="3200" dirty="0"/>
              <a:t> What </a:t>
            </a:r>
            <a:r>
              <a:rPr lang="en-US" sz="3200" dirty="0" smtClean="0"/>
              <a:t>are the conditions for </a:t>
            </a:r>
            <a:r>
              <a:rPr lang="en-US" sz="3200" dirty="0"/>
              <a:t>g</a:t>
            </a:r>
            <a:r>
              <a:rPr lang="en-US" sz="3200" dirty="0" smtClean="0"/>
              <a:t>rowth of Community Psychology in PRC? How likely is it?</a:t>
            </a:r>
          </a:p>
        </p:txBody>
      </p:sp>
      <p:sp>
        <p:nvSpPr>
          <p:cNvPr id="57347" name="Rectangle 3"/>
          <p:cNvSpPr>
            <a:spLocks noGrp="1" noChangeArrowheads="1"/>
          </p:cNvSpPr>
          <p:nvPr>
            <p:ph idx="1"/>
          </p:nvPr>
        </p:nvSpPr>
        <p:spPr>
          <a:xfrm>
            <a:off x="152400" y="1676400"/>
            <a:ext cx="8763000" cy="5029200"/>
          </a:xfrm>
        </p:spPr>
        <p:txBody>
          <a:bodyPr/>
          <a:lstStyle/>
          <a:p>
            <a:pPr marL="344488" indent="-344488" eaLnBrk="1" hangingPunct="1">
              <a:lnSpc>
                <a:spcPct val="90000"/>
              </a:lnSpc>
              <a:spcAft>
                <a:spcPts val="800"/>
              </a:spcAft>
              <a:tabLst>
                <a:tab pos="285750" algn="l"/>
              </a:tabLst>
            </a:pPr>
            <a:r>
              <a:rPr lang="en-US" altLang="zh-CN" sz="2400" dirty="0" smtClean="0">
                <a:ea typeface="宋体" pitchFamily="-108" charset="-122"/>
                <a:cs typeface="宋体" pitchFamily="-108" charset="-122"/>
              </a:rPr>
              <a:t>Montero (1996) compared </a:t>
            </a:r>
            <a:r>
              <a:rPr lang="en-US" altLang="zh-CN" sz="2400" dirty="0" err="1" smtClean="0">
                <a:ea typeface="宋体" pitchFamily="-108" charset="-122"/>
                <a:cs typeface="宋体" pitchFamily="-108" charset="-122"/>
              </a:rPr>
              <a:t>CP’s</a:t>
            </a:r>
            <a:r>
              <a:rPr lang="en-US" altLang="zh-CN" sz="2400" dirty="0" smtClean="0">
                <a:ea typeface="宋体" pitchFamily="-108" charset="-122"/>
                <a:cs typeface="宋体" pitchFamily="-108" charset="-122"/>
              </a:rPr>
              <a:t> growth in Latin America &amp; the U.S. &amp; despite different contexts, in both CP developed in response to:</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1) limitations of mainstream scientific &amp; applied psychology</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2) A liberalizing social climate in society</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3) The big difference is that in U.S., liberal government supported CP development; in Latin Am, CP was both quelled and stimulated by authoritarian governments </a:t>
            </a:r>
          </a:p>
          <a:p>
            <a:pPr marL="344488" indent="-344488" eaLnBrk="1" hangingPunct="1">
              <a:lnSpc>
                <a:spcPct val="90000"/>
              </a:lnSpc>
              <a:spcAft>
                <a:spcPts val="800"/>
              </a:spcAft>
              <a:tabLst>
                <a:tab pos="285750" algn="l"/>
              </a:tabLst>
            </a:pPr>
            <a:r>
              <a:rPr lang="en-US" altLang="zh-CN" sz="2400" dirty="0" smtClean="0">
                <a:ea typeface="宋体" pitchFamily="-108" charset="-122"/>
                <a:cs typeface="宋体" pitchFamily="-108" charset="-122"/>
              </a:rPr>
              <a:t>We add 3 more criteria for “fertile ground” for CP:</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4) a liberal education system that encourages critical reflection;</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5) a public that engages in activism/questions authority; </a:t>
            </a:r>
          </a:p>
          <a:p>
            <a:pPr marL="344488" indent="-344488" eaLnBrk="1" hangingPunct="1">
              <a:lnSpc>
                <a:spcPct val="90000"/>
              </a:lnSpc>
              <a:spcAft>
                <a:spcPts val="800"/>
              </a:spcAft>
              <a:buFont typeface="Wingdings" pitchFamily="-108" charset="2"/>
              <a:buNone/>
              <a:tabLst>
                <a:tab pos="285750" algn="l"/>
              </a:tabLst>
            </a:pPr>
            <a:r>
              <a:rPr lang="en-US" altLang="zh-CN" sz="2400" dirty="0" smtClean="0">
                <a:ea typeface="宋体" pitchFamily="-108" charset="-122"/>
                <a:cs typeface="宋体" pitchFamily="-108" charset="-122"/>
              </a:rPr>
              <a:t>	6) a strong civil society.</a:t>
            </a:r>
          </a:p>
          <a:p>
            <a:pPr eaLnBrk="1" hangingPunct="1">
              <a:lnSpc>
                <a:spcPct val="90000"/>
              </a:lnSpc>
              <a:spcAft>
                <a:spcPts val="800"/>
              </a:spcAft>
              <a:tabLst>
                <a:tab pos="285750" algn="l"/>
              </a:tabLst>
            </a:pPr>
            <a:r>
              <a:rPr lang="en-US" altLang="zh-CN" dirty="0" smtClean="0">
                <a:ea typeface="宋体" pitchFamily="-108" charset="-122"/>
                <a:cs typeface="宋体" pitchFamily="-108" charset="-122"/>
              </a:rPr>
              <a:t>How do you see each of these 6 elements currently in China?</a:t>
            </a:r>
            <a:endParaRPr lang="en-US" altLang="zh-CN" sz="2400" dirty="0" smtClean="0">
              <a:ea typeface="宋体" pitchFamily="-108" charset="-122"/>
              <a:cs typeface="宋体" pitchFamily="-108" charset="-122"/>
            </a:endParaRPr>
          </a:p>
          <a:p>
            <a:pPr marL="344488" indent="-344488" eaLnBrk="1" hangingPunct="1">
              <a:lnSpc>
                <a:spcPct val="90000"/>
              </a:lnSpc>
              <a:spcAft>
                <a:spcPts val="800"/>
              </a:spcAft>
              <a:tabLst>
                <a:tab pos="285750" algn="l"/>
              </a:tabLst>
            </a:pPr>
            <a:endParaRPr lang="en-US" sz="20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152400"/>
            <a:ext cx="8839200" cy="1447800"/>
          </a:xfrm>
        </p:spPr>
        <p:txBody>
          <a:bodyPr/>
          <a:lstStyle/>
          <a:p>
            <a:pPr eaLnBrk="1" hangingPunct="1"/>
            <a:r>
              <a:rPr lang="en-US" altLang="zh-CN" sz="3600" dirty="0" smtClean="0">
                <a:ea typeface="宋体" pitchFamily="-108" charset="-122"/>
                <a:cs typeface="宋体" pitchFamily="-108" charset="-122"/>
              </a:rPr>
              <a:t>Consider all of those criteria re People’s Republic of China, </a:t>
            </a:r>
            <a:r>
              <a:rPr lang="en-US" altLang="zh-CN" sz="3600" dirty="0" err="1" smtClean="0">
                <a:ea typeface="宋体" pitchFamily="-108" charset="-122"/>
                <a:cs typeface="宋体" pitchFamily="-108" charset="-122"/>
              </a:rPr>
              <a:t>w</a:t>
            </a:r>
            <a:r>
              <a:rPr lang="en-US" altLang="zh-CN" sz="3600" dirty="0" smtClean="0">
                <a:ea typeface="宋体" pitchFamily="-108" charset="-122"/>
                <a:cs typeface="宋体" pitchFamily="-108" charset="-122"/>
              </a:rPr>
              <a:t>/ 1/7 of world’s population</a:t>
            </a:r>
            <a:endParaRPr lang="en-US" sz="3600" dirty="0" smtClean="0"/>
          </a:p>
        </p:txBody>
      </p:sp>
      <p:sp>
        <p:nvSpPr>
          <p:cNvPr id="58371" name="Rectangle 3"/>
          <p:cNvSpPr>
            <a:spLocks noGrp="1" noChangeArrowheads="1"/>
          </p:cNvSpPr>
          <p:nvPr>
            <p:ph idx="1"/>
          </p:nvPr>
        </p:nvSpPr>
        <p:spPr>
          <a:xfrm>
            <a:off x="152400" y="1752600"/>
            <a:ext cx="8839200" cy="5105400"/>
          </a:xfrm>
        </p:spPr>
        <p:txBody>
          <a:bodyPr/>
          <a:lstStyle/>
          <a:p>
            <a:pPr eaLnBrk="1" hangingPunct="1">
              <a:spcAft>
                <a:spcPts val="600"/>
              </a:spcAft>
            </a:pPr>
            <a:r>
              <a:rPr lang="en-US" sz="2400" dirty="0" smtClean="0"/>
              <a:t>Mismatch in social science theory &amp; research/application:</a:t>
            </a:r>
          </a:p>
          <a:p>
            <a:pPr lvl="1" eaLnBrk="1" hangingPunct="1">
              <a:spcAft>
                <a:spcPts val="600"/>
              </a:spcAft>
            </a:pPr>
            <a:r>
              <a:rPr lang="en-US" sz="2000" dirty="0" smtClean="0"/>
              <a:t>Theory still dominated by Marxism/Maoism/Deng Xiaoping </a:t>
            </a:r>
          </a:p>
          <a:p>
            <a:pPr lvl="1" eaLnBrk="1" hangingPunct="1">
              <a:spcAft>
                <a:spcPts val="600"/>
              </a:spcAft>
            </a:pPr>
            <a:r>
              <a:rPr lang="en-US" sz="2000" dirty="0" smtClean="0"/>
              <a:t>Research &amp; applied fields emphasize positivism &amp; pragmatism:</a:t>
            </a:r>
          </a:p>
          <a:p>
            <a:pPr lvl="2" eaLnBrk="1" hangingPunct="1">
              <a:spcAft>
                <a:spcPts val="600"/>
              </a:spcAft>
            </a:pPr>
            <a:r>
              <a:rPr lang="en-US" dirty="0" smtClean="0"/>
              <a:t>Business/economics</a:t>
            </a:r>
          </a:p>
          <a:p>
            <a:pPr lvl="2" eaLnBrk="1" hangingPunct="1">
              <a:spcAft>
                <a:spcPts val="600"/>
              </a:spcAft>
            </a:pPr>
            <a:r>
              <a:rPr lang="en-US" dirty="0" smtClean="0"/>
              <a:t>Public health</a:t>
            </a:r>
          </a:p>
          <a:p>
            <a:pPr lvl="2" eaLnBrk="1" hangingPunct="1">
              <a:spcAft>
                <a:spcPts val="600"/>
              </a:spcAft>
            </a:pPr>
            <a:r>
              <a:rPr lang="en-US" dirty="0" smtClean="0"/>
              <a:t>Social work</a:t>
            </a:r>
          </a:p>
          <a:p>
            <a:pPr lvl="2" eaLnBrk="1" hangingPunct="1">
              <a:spcAft>
                <a:spcPts val="600"/>
              </a:spcAft>
            </a:pPr>
            <a:r>
              <a:rPr lang="en-US" dirty="0" smtClean="0"/>
              <a:t>Public admin.</a:t>
            </a:r>
          </a:p>
          <a:p>
            <a:pPr lvl="2" eaLnBrk="1" hangingPunct="1">
              <a:spcAft>
                <a:spcPts val="600"/>
              </a:spcAft>
            </a:pPr>
            <a:r>
              <a:rPr lang="en-US" dirty="0" smtClean="0"/>
              <a:t>Education</a:t>
            </a:r>
          </a:p>
          <a:p>
            <a:pPr lvl="2" eaLnBrk="1" hangingPunct="1">
              <a:spcAft>
                <a:spcPts val="600"/>
              </a:spcAft>
            </a:pPr>
            <a:r>
              <a:rPr lang="en-US" dirty="0" smtClean="0"/>
              <a:t>Urban/regional planning</a:t>
            </a:r>
          </a:p>
          <a:p>
            <a:pPr lvl="2" eaLnBrk="1" hangingPunct="1">
              <a:spcAft>
                <a:spcPts val="600"/>
              </a:spcAft>
            </a:pPr>
            <a:r>
              <a:rPr lang="en-US" dirty="0" smtClean="0"/>
              <a:t>Military science</a:t>
            </a:r>
          </a:p>
          <a:p>
            <a:pPr eaLnBrk="1" hangingPunct="1">
              <a:spcAft>
                <a:spcPts val="600"/>
              </a:spcAft>
            </a:pPr>
            <a:r>
              <a:rPr lang="en-US" sz="2400" dirty="0" smtClean="0"/>
              <a:t>Psychology, sociology, anthropology, </a:t>
            </a:r>
            <a:r>
              <a:rPr lang="en-US" sz="2400" dirty="0" err="1" smtClean="0"/>
              <a:t>poli</a:t>
            </a:r>
            <a:r>
              <a:rPr lang="en-US" sz="2400" dirty="0" smtClean="0"/>
              <a:t>. sci. still not widely or deeply established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458200" cy="1139825"/>
          </a:xfrm>
        </p:spPr>
        <p:txBody>
          <a:bodyPr rtlCol="0">
            <a:normAutofit fontScale="90000"/>
          </a:bodyPr>
          <a:lstStyle/>
          <a:p>
            <a:pPr eaLnBrk="1" fontAlgn="auto" hangingPunct="1">
              <a:spcAft>
                <a:spcPts val="0"/>
              </a:spcAft>
              <a:defRPr/>
            </a:pPr>
            <a:r>
              <a:rPr lang="en-US" sz="4000" smtClean="0"/>
              <a:t>Psychology has a long &amp;, earlier, more influential history in the PRC</a:t>
            </a:r>
          </a:p>
        </p:txBody>
      </p:sp>
      <p:sp>
        <p:nvSpPr>
          <p:cNvPr id="59395" name="Rectangle 3"/>
          <p:cNvSpPr>
            <a:spLocks noGrp="1" noChangeArrowheads="1"/>
          </p:cNvSpPr>
          <p:nvPr>
            <p:ph idx="1"/>
          </p:nvPr>
        </p:nvSpPr>
        <p:spPr>
          <a:xfrm>
            <a:off x="0" y="1524000"/>
            <a:ext cx="8991600" cy="5334000"/>
          </a:xfrm>
        </p:spPr>
        <p:txBody>
          <a:bodyPr/>
          <a:lstStyle/>
          <a:p>
            <a:pPr eaLnBrk="1" hangingPunct="1">
              <a:lnSpc>
                <a:spcPct val="110000"/>
              </a:lnSpc>
              <a:spcAft>
                <a:spcPts val="0"/>
              </a:spcAft>
            </a:pPr>
            <a:r>
              <a:rPr lang="en-US" altLang="zh-CN" sz="2000" dirty="0" smtClean="0">
                <a:ea typeface="宋体" pitchFamily="-108" charset="-122"/>
                <a:cs typeface="宋体" pitchFamily="-108" charset="-122"/>
              </a:rPr>
              <a:t>Psychology a key focus of Confucianism &amp; other ancient Chinese philosophies</a:t>
            </a:r>
          </a:p>
          <a:p>
            <a:pPr eaLnBrk="1" hangingPunct="1">
              <a:lnSpc>
                <a:spcPct val="110000"/>
              </a:lnSpc>
              <a:spcAft>
                <a:spcPts val="0"/>
              </a:spcAft>
            </a:pPr>
            <a:r>
              <a:rPr lang="en-US" altLang="zh-CN" sz="2000" dirty="0" smtClean="0">
                <a:ea typeface="宋体" pitchFamily="-108" charset="-122"/>
                <a:cs typeface="宋体" pitchFamily="-108" charset="-122"/>
              </a:rPr>
              <a:t>Early 1900s: China influenced by influx of Japanese psych teachers &amp; Chinese scholars trained in Japan</a:t>
            </a:r>
          </a:p>
          <a:p>
            <a:pPr eaLnBrk="1" hangingPunct="1">
              <a:lnSpc>
                <a:spcPct val="110000"/>
              </a:lnSpc>
              <a:spcAft>
                <a:spcPts val="0"/>
              </a:spcAft>
            </a:pPr>
            <a:r>
              <a:rPr lang="en-US" altLang="zh-CN" sz="2000" dirty="0" smtClean="0">
                <a:ea typeface="宋体" pitchFamily="-108" charset="-122"/>
                <a:cs typeface="宋体" pitchFamily="-108" charset="-122"/>
              </a:rPr>
              <a:t>As tensions grew &amp; Japan invaded, Chinese students turned to U.S. </a:t>
            </a:r>
          </a:p>
          <a:p>
            <a:pPr eaLnBrk="1" hangingPunct="1">
              <a:lnSpc>
                <a:spcPct val="110000"/>
              </a:lnSpc>
              <a:spcAft>
                <a:spcPts val="0"/>
              </a:spcAft>
            </a:pPr>
            <a:r>
              <a:rPr lang="en-US" altLang="zh-CN" sz="2000" dirty="0" smtClean="0">
                <a:ea typeface="宋体" pitchFamily="-108" charset="-122"/>
                <a:cs typeface="宋体" pitchFamily="-108" charset="-122"/>
              </a:rPr>
              <a:t>After 1949 Revolution, psychology in PRC heavily influenced by Soviet psych, incl. </a:t>
            </a:r>
            <a:r>
              <a:rPr lang="en-US" altLang="zh-CN" sz="2000" dirty="0" err="1" smtClean="0">
                <a:ea typeface="宋体" pitchFamily="-108" charset="-122"/>
                <a:cs typeface="宋体" pitchFamily="-108" charset="-122"/>
              </a:rPr>
              <a:t>Pavlovian</a:t>
            </a:r>
            <a:r>
              <a:rPr lang="en-US" altLang="zh-CN" sz="2000" dirty="0" smtClean="0">
                <a:ea typeface="宋体" pitchFamily="-108" charset="-122"/>
                <a:cs typeface="宋体" pitchFamily="-108" charset="-122"/>
              </a:rPr>
              <a:t> conditioning &amp; oppressive applications</a:t>
            </a:r>
          </a:p>
          <a:p>
            <a:pPr eaLnBrk="1" hangingPunct="1">
              <a:lnSpc>
                <a:spcPct val="110000"/>
              </a:lnSpc>
              <a:spcAft>
                <a:spcPts val="0"/>
              </a:spcAft>
            </a:pPr>
            <a:r>
              <a:rPr lang="en-US" altLang="zh-CN" sz="2000" dirty="0" smtClean="0">
                <a:ea typeface="宋体" pitchFamily="-108" charset="-122"/>
                <a:cs typeface="宋体" pitchFamily="-108" charset="-122"/>
              </a:rPr>
              <a:t>1966 Cultural Revolution: psych &amp; other sciences attacked as elitist/</a:t>
            </a:r>
            <a:r>
              <a:rPr lang="en-US" altLang="zh-CN" sz="2000" dirty="0" err="1" smtClean="0">
                <a:ea typeface="宋体" pitchFamily="-108" charset="-122"/>
                <a:cs typeface="宋体" pitchFamily="-108" charset="-122"/>
              </a:rPr>
              <a:t>W’ern</a:t>
            </a:r>
            <a:endParaRPr lang="en-US" altLang="zh-CN" sz="2000" dirty="0" smtClean="0">
              <a:ea typeface="宋体" pitchFamily="-108" charset="-122"/>
              <a:cs typeface="宋体" pitchFamily="-108" charset="-122"/>
            </a:endParaRPr>
          </a:p>
          <a:p>
            <a:pPr eaLnBrk="1" hangingPunct="1">
              <a:lnSpc>
                <a:spcPct val="110000"/>
              </a:lnSpc>
              <a:spcAft>
                <a:spcPts val="0"/>
              </a:spcAft>
            </a:pPr>
            <a:r>
              <a:rPr lang="en-US" altLang="zh-CN" sz="2000" dirty="0" smtClean="0">
                <a:ea typeface="宋体" pitchFamily="-108" charset="-122"/>
                <a:cs typeface="宋体" pitchFamily="-108" charset="-122"/>
              </a:rPr>
              <a:t>1970s reforms: many branches of psych </a:t>
            </a:r>
            <a:r>
              <a:rPr lang="en-US" altLang="zh-CN" sz="2000" dirty="0" err="1" smtClean="0">
                <a:ea typeface="宋体" pitchFamily="-108" charset="-122"/>
                <a:cs typeface="宋体" pitchFamily="-108" charset="-122"/>
              </a:rPr>
              <a:t>relegitimized</a:t>
            </a:r>
            <a:r>
              <a:rPr lang="en-US" altLang="zh-CN" sz="2000" dirty="0" smtClean="0">
                <a:ea typeface="宋体" pitchFamily="-108" charset="-122"/>
                <a:cs typeface="宋体" pitchFamily="-108" charset="-122"/>
              </a:rPr>
              <a:t>: </a:t>
            </a:r>
          </a:p>
          <a:p>
            <a:pPr lvl="1" eaLnBrk="1" hangingPunct="1">
              <a:lnSpc>
                <a:spcPct val="110000"/>
              </a:lnSpc>
              <a:spcAft>
                <a:spcPts val="0"/>
              </a:spcAft>
            </a:pPr>
            <a:r>
              <a:rPr lang="en-US" altLang="zh-CN" sz="2000" dirty="0" smtClean="0">
                <a:ea typeface="宋体" pitchFamily="-108" charset="-122"/>
                <a:cs typeface="宋体" pitchFamily="-108" charset="-122"/>
              </a:rPr>
              <a:t>managerial, sports, social, developmental, cognitive, cross-cultural, occupational, clinical</a:t>
            </a:r>
          </a:p>
          <a:p>
            <a:pPr eaLnBrk="1" hangingPunct="1">
              <a:lnSpc>
                <a:spcPct val="110000"/>
              </a:lnSpc>
              <a:spcAft>
                <a:spcPts val="0"/>
              </a:spcAft>
            </a:pPr>
            <a:r>
              <a:rPr lang="en-US" altLang="zh-CN" sz="2000" dirty="0" smtClean="0">
                <a:ea typeface="宋体" pitchFamily="-108" charset="-122"/>
                <a:cs typeface="宋体" pitchFamily="-108" charset="-122"/>
              </a:rPr>
              <a:t>Higgins &amp; </a:t>
            </a:r>
            <a:r>
              <a:rPr lang="en-US" altLang="zh-CN" sz="2000" dirty="0" err="1" smtClean="0">
                <a:ea typeface="宋体" pitchFamily="-108" charset="-122"/>
                <a:cs typeface="宋体" pitchFamily="-108" charset="-122"/>
              </a:rPr>
              <a:t>Zheng</a:t>
            </a:r>
            <a:r>
              <a:rPr lang="en-US" altLang="zh-CN" sz="2000" dirty="0" smtClean="0">
                <a:ea typeface="宋体" pitchFamily="-108" charset="-122"/>
                <a:cs typeface="宋体" pitchFamily="-108" charset="-122"/>
              </a:rPr>
              <a:t> (2002): only 6 psych departments &amp; 4 institutes in PRC</a:t>
            </a:r>
            <a:endParaRPr lang="en-US" sz="2000" dirty="0" smtClean="0"/>
          </a:p>
          <a:p>
            <a:pPr eaLnBrk="1" hangingPunct="1">
              <a:lnSpc>
                <a:spcPct val="110000"/>
              </a:lnSpc>
              <a:spcAft>
                <a:spcPts val="0"/>
              </a:spcAft>
            </a:pPr>
            <a:r>
              <a:rPr lang="en-US" altLang="zh-CN" sz="2000" dirty="0" smtClean="0">
                <a:ea typeface="宋体" pitchFamily="-108" charset="-122"/>
                <a:cs typeface="宋体" pitchFamily="-108" charset="-122"/>
              </a:rPr>
              <a:t>Mental illness a social stigma in Chinese culture (Lam &amp; Ho, 1989)</a:t>
            </a:r>
          </a:p>
          <a:p>
            <a:pPr eaLnBrk="1" hangingPunct="1">
              <a:lnSpc>
                <a:spcPct val="110000"/>
              </a:lnSpc>
              <a:spcAft>
                <a:spcPts val="0"/>
              </a:spcAft>
            </a:pPr>
            <a:r>
              <a:rPr lang="en-US" altLang="zh-CN" sz="2000" dirty="0" smtClean="0">
                <a:ea typeface="宋体" pitchFamily="-108" charset="-122"/>
                <a:cs typeface="宋体" pitchFamily="-108" charset="-122"/>
              </a:rPr>
              <a:t>Psych still mostly under </a:t>
            </a:r>
            <a:r>
              <a:rPr lang="en-US" altLang="zh-CN" sz="2000" dirty="0" err="1" smtClean="0">
                <a:ea typeface="宋体" pitchFamily="-108" charset="-122"/>
                <a:cs typeface="宋体" pitchFamily="-108" charset="-122"/>
              </a:rPr>
              <a:t>gvt</a:t>
            </a:r>
            <a:r>
              <a:rPr lang="en-US" altLang="zh-CN" sz="2000" dirty="0" smtClean="0">
                <a:ea typeface="宋体" pitchFamily="-108" charset="-122"/>
                <a:cs typeface="宋体" pitchFamily="-108" charset="-122"/>
              </a:rPr>
              <a:t>. control (Jing &amp; Fu, 1995; </a:t>
            </a:r>
            <a:r>
              <a:rPr lang="en-US" altLang="zh-CN" sz="2000" dirty="0" err="1" smtClean="0">
                <a:ea typeface="宋体" pitchFamily="-108" charset="-122"/>
                <a:cs typeface="宋体" pitchFamily="-108" charset="-122"/>
              </a:rPr>
              <a:t>Sleeboom</a:t>
            </a:r>
            <a:r>
              <a:rPr lang="en-US" altLang="zh-CN" sz="2000" dirty="0" smtClean="0">
                <a:ea typeface="宋体" pitchFamily="-108" charset="-122"/>
                <a:cs typeface="宋体" pitchFamily="-108" charset="-122"/>
              </a:rPr>
              <a:t>-Faulkner, 2007) </a:t>
            </a:r>
            <a:r>
              <a:rPr lang="en-US" altLang="zh-CN" sz="2000" dirty="0" err="1" smtClean="0">
                <a:ea typeface="宋体" pitchFamily="-108" charset="-122"/>
                <a:cs typeface="宋体" pitchFamily="-108" charset="-122"/>
              </a:rPr>
              <a:t>w</a:t>
            </a:r>
            <a:r>
              <a:rPr lang="en-US" altLang="zh-CN" sz="2000" dirty="0" smtClean="0">
                <a:ea typeface="宋体" pitchFamily="-108" charset="-122"/>
                <a:cs typeface="宋体" pitchFamily="-108" charset="-122"/>
              </a:rPr>
              <a:t>/ little private practice, but likely to change</a:t>
            </a:r>
            <a:endParaRPr lang="en-US" sz="200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7813"/>
            <a:ext cx="8382000" cy="1139825"/>
          </a:xfrm>
        </p:spPr>
        <p:txBody>
          <a:bodyPr/>
          <a:lstStyle/>
          <a:p>
            <a:pPr eaLnBrk="1" hangingPunct="1"/>
            <a:r>
              <a:rPr lang="en-US" smtClean="0"/>
              <a:t>CP w/in Social Work, Public Health?</a:t>
            </a:r>
          </a:p>
        </p:txBody>
      </p:sp>
      <p:sp>
        <p:nvSpPr>
          <p:cNvPr id="19459" name="Rectangle 3"/>
          <p:cNvSpPr>
            <a:spLocks noGrp="1" noChangeArrowheads="1"/>
          </p:cNvSpPr>
          <p:nvPr>
            <p:ph idx="1"/>
          </p:nvPr>
        </p:nvSpPr>
        <p:spPr>
          <a:xfrm>
            <a:off x="0" y="1828800"/>
            <a:ext cx="8991600" cy="5029200"/>
          </a:xfrm>
        </p:spPr>
        <p:txBody>
          <a:bodyPr rtlCol="0">
            <a:normAutofit/>
          </a:bodyPr>
          <a:lstStyle/>
          <a:p>
            <a:pPr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Due to limited resources in psychology in PRC, community psych theories, methods &amp; interventions may have more of a future in other applied social sciences, e.g.:</a:t>
            </a:r>
          </a:p>
          <a:p>
            <a:pPr lvl="1"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public health</a:t>
            </a:r>
          </a:p>
          <a:p>
            <a:pPr lvl="1"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social work</a:t>
            </a:r>
          </a:p>
          <a:p>
            <a:pPr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Social work esp. popular practice in China since the 1990s (Yip, 2007)</a:t>
            </a:r>
          </a:p>
          <a:p>
            <a:pPr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Chinese Assoc. of Social Work has 3 branches (Yip, 2007):</a:t>
            </a:r>
          </a:p>
          <a:p>
            <a:pPr lvl="1"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family &amp; marriage</a:t>
            </a:r>
          </a:p>
          <a:p>
            <a:pPr lvl="1"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rural &amp; urban social development</a:t>
            </a:r>
          </a:p>
          <a:p>
            <a:pPr lvl="1" eaLnBrk="1" fontAlgn="auto" hangingPunct="1">
              <a:lnSpc>
                <a:spcPct val="90000"/>
              </a:lnSpc>
              <a:spcAft>
                <a:spcPts val="0"/>
              </a:spcAft>
              <a:buFont typeface="Arial"/>
              <a:buChar char="–"/>
              <a:defRPr/>
            </a:pPr>
            <a:r>
              <a:rPr lang="en-US" altLang="zh-CN" dirty="0" smtClean="0">
                <a:ea typeface="宋体" pitchFamily="-108" charset="-122"/>
                <a:cs typeface="宋体" pitchFamily="-108" charset="-122"/>
              </a:rPr>
              <a:t>civic affairs</a:t>
            </a:r>
            <a:endParaRPr lang="en-US" dirty="0" smtClean="0">
              <a:ea typeface="宋体" pitchFamily="-108" charset="-122"/>
              <a:cs typeface="宋体" pitchFamily="-108"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401762"/>
          </a:xfrm>
        </p:spPr>
        <p:txBody>
          <a:bodyPr/>
          <a:lstStyle/>
          <a:p>
            <a:r>
              <a:rPr lang="en-US" sz="3600" dirty="0">
                <a:ea typeface="ＭＳ Ｐゴシック" pitchFamily="-112" charset="-128"/>
                <a:cs typeface="ＭＳ Ｐゴシック" pitchFamily="-112" charset="-128"/>
              </a:rPr>
              <a:t>Given internet &amp; greater mobility, how much does local community still matter</a:t>
            </a:r>
            <a:r>
              <a:rPr lang="en-US" sz="3600" dirty="0" smtClean="0">
                <a:ea typeface="ＭＳ Ｐゴシック" pitchFamily="-112" charset="-128"/>
                <a:cs typeface="ＭＳ Ｐゴシック" pitchFamily="-112" charset="-128"/>
              </a:rPr>
              <a:t>?</a:t>
            </a:r>
            <a:endParaRPr lang="en-US" sz="3600" dirty="0"/>
          </a:p>
        </p:txBody>
      </p:sp>
      <p:sp>
        <p:nvSpPr>
          <p:cNvPr id="3" name="Content Placeholder 2"/>
          <p:cNvSpPr>
            <a:spLocks noGrp="1"/>
          </p:cNvSpPr>
          <p:nvPr>
            <p:ph idx="1"/>
          </p:nvPr>
        </p:nvSpPr>
        <p:spPr>
          <a:xfrm>
            <a:off x="381000" y="1752600"/>
            <a:ext cx="8382000" cy="4953000"/>
          </a:xfrm>
        </p:spPr>
        <p:txBody>
          <a:bodyPr/>
          <a:lstStyle/>
          <a:p>
            <a:r>
              <a:rPr lang="en-US" sz="2800" dirty="0" smtClean="0">
                <a:ea typeface="ＭＳ Ｐゴシック" pitchFamily="-112" charset="-128"/>
                <a:cs typeface="ＭＳ Ｐゴシック" pitchFamily="-112" charset="-128"/>
              </a:rPr>
              <a:t>Virtual and other relational communities may be growing in number and importance. But I </a:t>
            </a:r>
            <a:r>
              <a:rPr lang="en-US" sz="2800" dirty="0">
                <a:ea typeface="ＭＳ Ｐゴシック" pitchFamily="-112" charset="-128"/>
                <a:cs typeface="ＭＳ Ｐゴシック" pitchFamily="-112" charset="-128"/>
              </a:rPr>
              <a:t>believe </a:t>
            </a:r>
            <a:r>
              <a:rPr lang="en-US" sz="2800" dirty="0" smtClean="0">
                <a:ea typeface="ＭＳ Ｐゴシック" pitchFamily="-112" charset="-128"/>
                <a:cs typeface="ＭＳ Ｐゴシック" pitchFamily="-112" charset="-128"/>
              </a:rPr>
              <a:t>local communities are </a:t>
            </a:r>
            <a:r>
              <a:rPr lang="en-US" sz="2800" dirty="0">
                <a:ea typeface="ＭＳ Ｐゴシック" pitchFamily="-112" charset="-128"/>
                <a:cs typeface="ＭＳ Ｐゴシック" pitchFamily="-112" charset="-128"/>
              </a:rPr>
              <a:t>still </a:t>
            </a:r>
            <a:r>
              <a:rPr lang="en-US" sz="2800" dirty="0" smtClean="0">
                <a:ea typeface="ＭＳ Ｐゴシック" pitchFamily="-112" charset="-128"/>
                <a:cs typeface="ＭＳ Ｐゴシック" pitchFamily="-112" charset="-128"/>
              </a:rPr>
              <a:t>very important for the vast majority of people. They are where we live and often where we work, play, are supported, and support others.</a:t>
            </a:r>
          </a:p>
          <a:p>
            <a:r>
              <a:rPr lang="en-US" sz="2800" dirty="0" smtClean="0">
                <a:ea typeface="ＭＳ Ｐゴシック" pitchFamily="-112" charset="-128"/>
                <a:cs typeface="ＭＳ Ｐゴシック" pitchFamily="-112" charset="-128"/>
              </a:rPr>
              <a:t>The rest of this talk will be about the growth of community psychology globally and as an interdisciplinary &amp; “transdisciplinary” field of applied community community research &amp; action.</a:t>
            </a:r>
            <a:r>
              <a:rPr lang="en-US" b="1" dirty="0">
                <a:ea typeface="ＭＳ Ｐゴシック" pitchFamily="-112" charset="-128"/>
                <a:cs typeface="ＭＳ Ｐゴシック" pitchFamily="-112" charset="-128"/>
              </a:rPr>
              <a:t/>
            </a:r>
            <a:br>
              <a:rPr lang="en-US" b="1" dirty="0">
                <a:ea typeface="ＭＳ Ｐゴシック" pitchFamily="-112" charset="-128"/>
                <a:cs typeface="ＭＳ Ｐゴシック" pitchFamily="-112" charset="-128"/>
              </a:rPr>
            </a:br>
            <a:endParaRPr lang="en-US" dirty="0"/>
          </a:p>
        </p:txBody>
      </p:sp>
    </p:spTree>
    <p:extLst>
      <p:ext uri="{BB962C8B-B14F-4D97-AF65-F5344CB8AC3E}">
        <p14:creationId xmlns:p14="http://schemas.microsoft.com/office/powerpoint/2010/main" val="17410000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458200" cy="1139825"/>
          </a:xfrm>
        </p:spPr>
        <p:txBody>
          <a:bodyPr/>
          <a:lstStyle/>
          <a:p>
            <a:pPr eaLnBrk="1" hangingPunct="1"/>
            <a:r>
              <a:rPr lang="en-US" sz="2400" dirty="0">
                <a:latin typeface="Verdana" pitchFamily="-110" charset="0"/>
                <a:ea typeface="ＭＳ Ｐゴシック" pitchFamily="-110" charset="-128"/>
                <a:cs typeface="ＭＳ Ｐゴシック" pitchFamily="-110" charset="-128"/>
              </a:rPr>
              <a:t>Structural Constraints on Community Research &amp; Development &amp; International Collaboration: </a:t>
            </a:r>
            <a:r>
              <a:rPr lang="en-US" sz="2000" dirty="0">
                <a:latin typeface="Verdana" pitchFamily="-110" charset="0"/>
                <a:ea typeface="ＭＳ Ｐゴシック" pitchFamily="-110" charset="-128"/>
                <a:cs typeface="ＭＳ Ｐゴシック" pitchFamily="-110" charset="-128"/>
              </a:rPr>
              <a:t>Wang, Yi, Tao &amp; </a:t>
            </a:r>
            <a:r>
              <a:rPr lang="en-US" sz="2000" dirty="0" err="1">
                <a:latin typeface="Verdana" pitchFamily="-110" charset="0"/>
                <a:ea typeface="ＭＳ Ｐゴシック" pitchFamily="-110" charset="-128"/>
                <a:cs typeface="ＭＳ Ｐゴシック" pitchFamily="-110" charset="-128"/>
              </a:rPr>
              <a:t>Carovano</a:t>
            </a:r>
            <a:r>
              <a:rPr lang="en-US" sz="2000" dirty="0">
                <a:latin typeface="Verdana" pitchFamily="-110" charset="0"/>
                <a:ea typeface="ＭＳ Ｐゴシック" pitchFamily="-110" charset="-128"/>
                <a:cs typeface="ＭＳ Ｐゴシック" pitchFamily="-110" charset="-128"/>
              </a:rPr>
              <a:t> (1998). </a:t>
            </a:r>
            <a:r>
              <a:rPr lang="en-US" sz="2000" dirty="0" err="1">
                <a:latin typeface="Verdana" pitchFamily="-110" charset="0"/>
                <a:ea typeface="ＭＳ Ｐゴシック" pitchFamily="-110" charset="-128"/>
                <a:cs typeface="ＭＳ Ｐゴシック" pitchFamily="-110" charset="-128"/>
              </a:rPr>
              <a:t>Photovoice</a:t>
            </a:r>
            <a:r>
              <a:rPr lang="en-US" sz="2000" dirty="0">
                <a:latin typeface="Verdana" pitchFamily="-110" charset="0"/>
                <a:ea typeface="ＭＳ Ｐゴシック" pitchFamily="-110" charset="-128"/>
                <a:cs typeface="ＭＳ Ｐゴシック" pitchFamily="-110" charset="-128"/>
              </a:rPr>
              <a:t> as a participatory health promotion strategy. </a:t>
            </a:r>
            <a:r>
              <a:rPr lang="en-US" sz="2000" i="1" dirty="0">
                <a:latin typeface="Verdana" pitchFamily="-110" charset="0"/>
                <a:ea typeface="ＭＳ Ｐゴシック" pitchFamily="-110" charset="-128"/>
                <a:cs typeface="ＭＳ Ｐゴシック" pitchFamily="-110" charset="-128"/>
              </a:rPr>
              <a:t>Health Promotion International, 13</a:t>
            </a:r>
            <a:r>
              <a:rPr lang="en-US" sz="2000" dirty="0">
                <a:latin typeface="Verdana" pitchFamily="-110" charset="0"/>
                <a:ea typeface="ＭＳ Ｐゴシック" pitchFamily="-110" charset="-128"/>
                <a:cs typeface="ＭＳ Ｐゴシック" pitchFamily="-110" charset="-128"/>
              </a:rPr>
              <a:t>, 75-86:</a:t>
            </a:r>
          </a:p>
        </p:txBody>
      </p:sp>
      <p:sp>
        <p:nvSpPr>
          <p:cNvPr id="20483" name="Rectangle 3"/>
          <p:cNvSpPr>
            <a:spLocks noGrp="1" noChangeArrowheads="1"/>
          </p:cNvSpPr>
          <p:nvPr>
            <p:ph type="body" idx="1"/>
          </p:nvPr>
        </p:nvSpPr>
        <p:spPr>
          <a:xfrm>
            <a:off x="304800" y="1676400"/>
            <a:ext cx="8686800" cy="5181600"/>
          </a:xfrm>
        </p:spPr>
        <p:txBody>
          <a:bodyPr/>
          <a:lstStyle/>
          <a:p>
            <a:pPr marL="0" indent="0" eaLnBrk="1" hangingPunct="1">
              <a:lnSpc>
                <a:spcPct val="90000"/>
              </a:lnSpc>
              <a:buFont typeface="Wingdings" pitchFamily="-110" charset="2"/>
              <a:buNone/>
            </a:pPr>
            <a:r>
              <a:rPr lang="en-US" sz="2000" dirty="0">
                <a:ea typeface="ＭＳ Ｐゴシック" pitchFamily="-110" charset="-128"/>
                <a:cs typeface="ＭＳ Ｐゴシック" pitchFamily="-110" charset="-128"/>
              </a:rPr>
              <a:t>“the </a:t>
            </a:r>
            <a:r>
              <a:rPr lang="en-US" sz="2000" b="1" dirty="0">
                <a:ea typeface="ＭＳ Ｐゴシック" pitchFamily="-110" charset="-128"/>
                <a:cs typeface="ＭＳ Ｐゴシック" pitchFamily="-110" charset="-128"/>
              </a:rPr>
              <a:t>structure of Chinese society</a:t>
            </a:r>
            <a:r>
              <a:rPr lang="en-US" sz="2000" dirty="0">
                <a:ea typeface="ＭＳ Ｐゴシック" pitchFamily="-110" charset="-128"/>
                <a:cs typeface="ＭＳ Ｐゴシック" pitchFamily="-110" charset="-128"/>
              </a:rPr>
              <a:t> requires that the most senior and powerful people approve, endorse and take responsibility for new programs; the people whom they govern will be </a:t>
            </a:r>
            <a:r>
              <a:rPr lang="en-US" sz="2000" b="1" dirty="0">
                <a:ea typeface="ＭＳ Ｐゴシック" pitchFamily="-110" charset="-128"/>
                <a:cs typeface="ＭＳ Ｐゴシック" pitchFamily="-110" charset="-128"/>
              </a:rPr>
              <a:t>reluctant to participate unless they know that someone higher up than themselves will accept responsibility</a:t>
            </a:r>
            <a:r>
              <a:rPr lang="en-US" sz="2000" dirty="0">
                <a:ea typeface="ＭＳ Ｐゴシック" pitchFamily="-110" charset="-128"/>
                <a:cs typeface="ＭＳ Ｐゴシック" pitchFamily="-110" charset="-128"/>
              </a:rPr>
              <a:t> for the consequences… For the least privileged participants, then, protection is implied in the endorsement and participation of more senior officials. We have found useful the concept of </a:t>
            </a:r>
            <a:r>
              <a:rPr lang="en-US" sz="2000" dirty="0" err="1">
                <a:ea typeface="ＭＳ Ｐゴシック" pitchFamily="-110" charset="-128"/>
                <a:cs typeface="ＭＳ Ｐゴシック" pitchFamily="-110" charset="-128"/>
              </a:rPr>
              <a:t>nemawashi</a:t>
            </a:r>
            <a:r>
              <a:rPr lang="en-US" sz="2000" dirty="0">
                <a:ea typeface="ＭＳ Ｐゴシック" pitchFamily="-110" charset="-128"/>
                <a:cs typeface="ＭＳ Ｐゴシック" pitchFamily="-110" charset="-128"/>
              </a:rPr>
              <a:t>, `a semi-formal but systematic and sequential consensus building procedure in Japan by which the approval of a proposed idea or project is sought from every person in a significant organizational position‘ (Fetters, 1995). This procedure, however, does not free provincial-level policy-makers from all potential risks. An unavoidable </a:t>
            </a:r>
            <a:r>
              <a:rPr lang="en-US" sz="2000" b="1" dirty="0">
                <a:ea typeface="ＭＳ Ｐゴシック" pitchFamily="-110" charset="-128"/>
                <a:cs typeface="ＭＳ Ｐゴシック" pitchFamily="-110" charset="-128"/>
              </a:rPr>
              <a:t>ethical limitation</a:t>
            </a:r>
            <a:r>
              <a:rPr lang="en-US" sz="2000" dirty="0">
                <a:ea typeface="ＭＳ Ｐゴシック" pitchFamily="-110" charset="-128"/>
                <a:cs typeface="ＭＳ Ｐゴシック" pitchFamily="-110" charset="-128"/>
              </a:rPr>
              <a:t> of </a:t>
            </a:r>
            <a:r>
              <a:rPr lang="en-US" sz="2000" dirty="0" err="1">
                <a:ea typeface="ＭＳ Ｐゴシック" pitchFamily="-110" charset="-128"/>
                <a:cs typeface="ＭＳ Ｐゴシック" pitchFamily="-110" charset="-128"/>
              </a:rPr>
              <a:t>photovoice</a:t>
            </a:r>
            <a:r>
              <a:rPr lang="en-US" sz="2000" dirty="0">
                <a:ea typeface="ＭＳ Ｐゴシック" pitchFamily="-110" charset="-128"/>
                <a:cs typeface="ＭＳ Ｐゴシック" pitchFamily="-110" charset="-128"/>
              </a:rPr>
              <a:t>, and of development strategies in general, is that </a:t>
            </a:r>
            <a:r>
              <a:rPr lang="en-US" sz="2000" b="1" dirty="0">
                <a:ea typeface="ＭＳ Ｐゴシック" pitchFamily="-110" charset="-128"/>
                <a:cs typeface="ＭＳ Ｐゴシック" pitchFamily="-110" charset="-128"/>
              </a:rPr>
              <a:t>foreign technical advisors or donor program officers usually have a temporary presence</a:t>
            </a:r>
            <a:r>
              <a:rPr lang="en-US" sz="2000" dirty="0">
                <a:ea typeface="ＭＳ Ｐゴシック" pitchFamily="-110" charset="-128"/>
                <a:cs typeface="ＭＳ Ｐゴシック" pitchFamily="-110" charset="-128"/>
              </a:rPr>
              <a:t> and do not share the potential burden of long-term unforeseeable consequences” (p. 85; emphasis added).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US" sz="4000" dirty="0" smtClean="0"/>
              <a:t>Conclusions: How does PRC currently fare on 6 criteria for CP development?</a:t>
            </a:r>
          </a:p>
        </p:txBody>
      </p:sp>
      <p:sp>
        <p:nvSpPr>
          <p:cNvPr id="61443" name="Rectangle 3"/>
          <p:cNvSpPr>
            <a:spLocks noGrp="1" noChangeArrowheads="1"/>
          </p:cNvSpPr>
          <p:nvPr>
            <p:ph idx="1"/>
          </p:nvPr>
        </p:nvSpPr>
        <p:spPr>
          <a:xfrm>
            <a:off x="304800" y="1676400"/>
            <a:ext cx="8686800" cy="5029200"/>
          </a:xfrm>
        </p:spPr>
        <p:txBody>
          <a:bodyPr/>
          <a:lstStyle/>
          <a:p>
            <a:pPr marL="341313" indent="-341313" eaLnBrk="1" hangingPunct="1">
              <a:lnSpc>
                <a:spcPct val="80000"/>
              </a:lnSpc>
              <a:spcAft>
                <a:spcPts val="1400"/>
              </a:spcAft>
              <a:buFont typeface="Wingdings" pitchFamily="-108" charset="2"/>
              <a:buNone/>
            </a:pPr>
            <a:r>
              <a:rPr lang="en-US" altLang="zh-CN" sz="2000" dirty="0" smtClean="0">
                <a:ea typeface="宋体" pitchFamily="-108" charset="-122"/>
                <a:cs typeface="宋体" pitchFamily="-108" charset="-122"/>
              </a:rPr>
              <a:t>1) </a:t>
            </a:r>
            <a:r>
              <a:rPr lang="en-US" altLang="zh-CN" sz="2200" dirty="0" smtClean="0">
                <a:ea typeface="宋体" pitchFamily="-108" charset="-122"/>
                <a:cs typeface="宋体" pitchFamily="-108" charset="-122"/>
              </a:rPr>
              <a:t>limitations of scientific &amp; applied psychology: </a:t>
            </a:r>
            <a:r>
              <a:rPr lang="en-US" altLang="zh-CN" sz="2200" b="1" dirty="0" smtClean="0">
                <a:solidFill>
                  <a:srgbClr val="FF3300"/>
                </a:solidFill>
                <a:ea typeface="宋体" pitchFamily="-108" charset="-122"/>
                <a:cs typeface="宋体" pitchFamily="-108" charset="-122"/>
              </a:rPr>
              <a:t>psych is TOO limited in PRC– need a strong mainstream psych to react TO &amp; provide critics &amp; students.</a:t>
            </a:r>
          </a:p>
          <a:p>
            <a:pPr marL="341313" indent="-341313" eaLnBrk="1" hangingPunct="1">
              <a:lnSpc>
                <a:spcPct val="80000"/>
              </a:lnSpc>
              <a:spcAft>
                <a:spcPts val="1400"/>
              </a:spcAft>
              <a:buFont typeface="Wingdings" pitchFamily="-108" charset="2"/>
              <a:buNone/>
            </a:pPr>
            <a:r>
              <a:rPr lang="en-US" altLang="zh-CN" sz="2200" dirty="0" smtClean="0">
                <a:ea typeface="宋体" pitchFamily="-108" charset="-122"/>
                <a:cs typeface="宋体" pitchFamily="-108" charset="-122"/>
              </a:rPr>
              <a:t>2) liberalizing social climate in society: </a:t>
            </a:r>
            <a:r>
              <a:rPr lang="en-US" altLang="zh-CN" sz="2200" b="1" dirty="0" smtClean="0">
                <a:solidFill>
                  <a:srgbClr val="008000"/>
                </a:solidFill>
                <a:ea typeface="宋体" pitchFamily="-108" charset="-122"/>
                <a:cs typeface="宋体" pitchFamily="-108" charset="-122"/>
              </a:rPr>
              <a:t>YES</a:t>
            </a:r>
          </a:p>
          <a:p>
            <a:pPr marL="341313" indent="-341313" eaLnBrk="1" hangingPunct="1">
              <a:lnSpc>
                <a:spcPct val="80000"/>
              </a:lnSpc>
              <a:spcAft>
                <a:spcPts val="1400"/>
              </a:spcAft>
              <a:buFont typeface="Wingdings" pitchFamily="-108" charset="2"/>
              <a:buNone/>
            </a:pPr>
            <a:r>
              <a:rPr lang="en-US" altLang="zh-CN" sz="2200" dirty="0" smtClean="0">
                <a:ea typeface="宋体" pitchFamily="-108" charset="-122"/>
                <a:cs typeface="宋体" pitchFamily="-108" charset="-122"/>
              </a:rPr>
              <a:t>3) authoritarian </a:t>
            </a:r>
            <a:r>
              <a:rPr lang="en-US" altLang="zh-CN" sz="2200" dirty="0" err="1" smtClean="0">
                <a:ea typeface="宋体" pitchFamily="-108" charset="-122"/>
                <a:cs typeface="宋体" pitchFamily="-108" charset="-122"/>
              </a:rPr>
              <a:t>gvt</a:t>
            </a:r>
            <a:r>
              <a:rPr lang="en-US" altLang="zh-CN" sz="2200" dirty="0" smtClean="0">
                <a:ea typeface="宋体" pitchFamily="-108" charset="-122"/>
                <a:cs typeface="宋体" pitchFamily="-108" charset="-122"/>
              </a:rPr>
              <a:t>. can quell or stimulate: </a:t>
            </a:r>
            <a:r>
              <a:rPr lang="en-US" altLang="zh-CN" sz="2200" b="1" dirty="0" smtClean="0">
                <a:solidFill>
                  <a:srgbClr val="FF3300"/>
                </a:solidFill>
                <a:ea typeface="宋体" pitchFamily="-108" charset="-122"/>
                <a:cs typeface="宋体" pitchFamily="-108" charset="-122"/>
              </a:rPr>
              <a:t>in PRC, it mainly quells/controls</a:t>
            </a:r>
            <a:r>
              <a:rPr lang="en-US" altLang="zh-CN" sz="2200" dirty="0" smtClean="0">
                <a:ea typeface="宋体" pitchFamily="-108" charset="-122"/>
                <a:cs typeface="宋体" pitchFamily="-108" charset="-122"/>
              </a:rPr>
              <a:t> </a:t>
            </a:r>
          </a:p>
          <a:p>
            <a:pPr marL="341313" indent="-341313" eaLnBrk="1" hangingPunct="1">
              <a:lnSpc>
                <a:spcPct val="80000"/>
              </a:lnSpc>
              <a:spcAft>
                <a:spcPts val="1400"/>
              </a:spcAft>
              <a:buFont typeface="Wingdings" pitchFamily="-108" charset="2"/>
              <a:buNone/>
            </a:pPr>
            <a:r>
              <a:rPr lang="en-US" altLang="zh-CN" sz="2200" dirty="0" smtClean="0">
                <a:ea typeface="宋体" pitchFamily="-108" charset="-122"/>
                <a:cs typeface="宋体" pitchFamily="-108" charset="-122"/>
              </a:rPr>
              <a:t>4) a liberal education system that encourages critical reflection: </a:t>
            </a:r>
            <a:r>
              <a:rPr lang="en-US" altLang="zh-CN" sz="2200" b="1" dirty="0" smtClean="0">
                <a:solidFill>
                  <a:srgbClr val="FF3300"/>
                </a:solidFill>
                <a:ea typeface="宋体" pitchFamily="-108" charset="-122"/>
                <a:cs typeface="宋体" pitchFamily="-108" charset="-122"/>
              </a:rPr>
              <a:t>ed. system is largely in svc. to econ. dev; more liberal than Party, but much less than </a:t>
            </a:r>
            <a:r>
              <a:rPr lang="en-US" altLang="zh-CN" sz="2200" b="1" dirty="0" err="1" smtClean="0">
                <a:solidFill>
                  <a:srgbClr val="FF3300"/>
                </a:solidFill>
                <a:ea typeface="宋体" pitchFamily="-108" charset="-122"/>
                <a:cs typeface="宋体" pitchFamily="-108" charset="-122"/>
              </a:rPr>
              <a:t>W’ern</a:t>
            </a:r>
            <a:r>
              <a:rPr lang="en-US" altLang="zh-CN" sz="2200" b="1" dirty="0" smtClean="0">
                <a:solidFill>
                  <a:srgbClr val="FF3300"/>
                </a:solidFill>
                <a:ea typeface="宋体" pitchFamily="-108" charset="-122"/>
                <a:cs typeface="宋体" pitchFamily="-108" charset="-122"/>
              </a:rPr>
              <a:t> academia</a:t>
            </a:r>
          </a:p>
          <a:p>
            <a:pPr marL="341313" indent="-341313" eaLnBrk="1" hangingPunct="1">
              <a:lnSpc>
                <a:spcPct val="80000"/>
              </a:lnSpc>
              <a:spcAft>
                <a:spcPts val="1400"/>
              </a:spcAft>
              <a:buFont typeface="Wingdings" pitchFamily="-108" charset="2"/>
              <a:buNone/>
            </a:pPr>
            <a:r>
              <a:rPr lang="en-US" altLang="zh-CN" sz="2200" dirty="0" smtClean="0">
                <a:ea typeface="宋体" pitchFamily="-108" charset="-122"/>
                <a:cs typeface="宋体" pitchFamily="-108" charset="-122"/>
              </a:rPr>
              <a:t>5) a public engaged in activism/questions authority: </a:t>
            </a:r>
            <a:r>
              <a:rPr lang="en-US" altLang="zh-CN" sz="2200" b="1" dirty="0" smtClean="0">
                <a:solidFill>
                  <a:srgbClr val="FF3300"/>
                </a:solidFill>
                <a:ea typeface="宋体" pitchFamily="-108" charset="-122"/>
                <a:cs typeface="宋体" pitchFamily="-108" charset="-122"/>
              </a:rPr>
              <a:t>very difficult in PRC &amp; culturally uncommon,</a:t>
            </a:r>
            <a:r>
              <a:rPr lang="en-US" altLang="zh-CN" sz="2200" b="1" dirty="0" smtClean="0">
                <a:ea typeface="宋体" pitchFamily="-108" charset="-122"/>
                <a:cs typeface="宋体" pitchFamily="-108" charset="-122"/>
              </a:rPr>
              <a:t> </a:t>
            </a:r>
            <a:r>
              <a:rPr lang="en-US" altLang="zh-CN" sz="2200" b="1" dirty="0" smtClean="0">
                <a:solidFill>
                  <a:srgbClr val="008000"/>
                </a:solidFill>
                <a:ea typeface="宋体" pitchFamily="-108" charset="-122"/>
                <a:cs typeface="宋体" pitchFamily="-108" charset="-122"/>
              </a:rPr>
              <a:t>but there ARE signs of conflict &amp; resistance</a:t>
            </a:r>
          </a:p>
          <a:p>
            <a:pPr marL="341313" indent="-341313" eaLnBrk="1" hangingPunct="1">
              <a:lnSpc>
                <a:spcPct val="80000"/>
              </a:lnSpc>
              <a:spcAft>
                <a:spcPts val="1400"/>
              </a:spcAft>
              <a:buFont typeface="Wingdings" pitchFamily="-108" charset="2"/>
              <a:buNone/>
            </a:pPr>
            <a:r>
              <a:rPr lang="en-US" altLang="zh-CN" sz="2200" dirty="0" smtClean="0">
                <a:ea typeface="宋体" pitchFamily="-108" charset="-122"/>
                <a:cs typeface="宋体" pitchFamily="-108" charset="-122"/>
              </a:rPr>
              <a:t>6) a strong civil society: </a:t>
            </a:r>
            <a:r>
              <a:rPr lang="en-US" altLang="zh-CN" sz="2200" b="1" dirty="0" smtClean="0">
                <a:solidFill>
                  <a:srgbClr val="FF3300"/>
                </a:solidFill>
                <a:ea typeface="宋体" pitchFamily="-108" charset="-122"/>
                <a:cs typeface="宋体" pitchFamily="-108" charset="-122"/>
              </a:rPr>
              <a:t>suppressed for almost 50 years,</a:t>
            </a:r>
            <a:r>
              <a:rPr lang="en-US" altLang="zh-CN" sz="2200" b="1" dirty="0" smtClean="0">
                <a:ea typeface="宋体" pitchFamily="-108" charset="-122"/>
                <a:cs typeface="宋体" pitchFamily="-108" charset="-122"/>
              </a:rPr>
              <a:t> </a:t>
            </a:r>
            <a:r>
              <a:rPr lang="en-US" altLang="zh-CN" sz="2200" b="1" dirty="0" smtClean="0">
                <a:solidFill>
                  <a:srgbClr val="008000"/>
                </a:solidFill>
                <a:ea typeface="宋体" pitchFamily="-108" charset="-122"/>
                <a:cs typeface="宋体" pitchFamily="-108" charset="-122"/>
              </a:rPr>
              <a:t>but stronger recent signs of </a:t>
            </a:r>
            <a:r>
              <a:rPr lang="en-US" altLang="zh-CN" sz="2200" b="1" dirty="0" err="1" smtClean="0">
                <a:solidFill>
                  <a:srgbClr val="008000"/>
                </a:solidFill>
                <a:ea typeface="宋体" pitchFamily="-108" charset="-122"/>
                <a:cs typeface="宋体" pitchFamily="-108" charset="-122"/>
              </a:rPr>
              <a:t>gp</a:t>
            </a:r>
            <a:r>
              <a:rPr lang="en-US" altLang="zh-CN" sz="2200" b="1" dirty="0" smtClean="0">
                <a:solidFill>
                  <a:srgbClr val="008000"/>
                </a:solidFill>
                <a:ea typeface="宋体" pitchFamily="-108" charset="-122"/>
                <a:cs typeface="宋体" pitchFamily="-108" charset="-122"/>
              </a:rPr>
              <a:t>. membership social capital, sense of community &amp; pol. participation (</a:t>
            </a:r>
            <a:r>
              <a:rPr lang="en-US" altLang="zh-CN" sz="2200" b="1" dirty="0" err="1" smtClean="0">
                <a:solidFill>
                  <a:srgbClr val="008000"/>
                </a:solidFill>
                <a:ea typeface="宋体" pitchFamily="-108" charset="-122"/>
                <a:cs typeface="宋体" pitchFamily="-108" charset="-122"/>
              </a:rPr>
              <a:t>Xu</a:t>
            </a:r>
            <a:r>
              <a:rPr lang="en-US" altLang="zh-CN" sz="2200" b="1" dirty="0" smtClean="0">
                <a:solidFill>
                  <a:srgbClr val="008000"/>
                </a:solidFill>
                <a:ea typeface="宋体" pitchFamily="-108" charset="-122"/>
                <a:cs typeface="宋体" pitchFamily="-108" charset="-122"/>
              </a:rPr>
              <a:t> et al)</a:t>
            </a:r>
            <a:endParaRPr lang="en-US" sz="2200" b="1" dirty="0" smtClean="0">
              <a:solidFill>
                <a:srgbClr val="008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001000" cy="1143000"/>
          </a:xfrm>
        </p:spPr>
        <p:txBody>
          <a:bodyPr rtlCol="0">
            <a:normAutofit fontScale="90000"/>
          </a:bodyPr>
          <a:lstStyle/>
          <a:p>
            <a:pPr eaLnBrk="1" fontAlgn="auto" hangingPunct="1">
              <a:spcAft>
                <a:spcPts val="0"/>
              </a:spcAft>
              <a:defRPr/>
            </a:pPr>
            <a:r>
              <a:rPr lang="en-US" sz="4000" dirty="0" smtClean="0"/>
              <a:t>What are the prospects for Community Psychology in the PRC?</a:t>
            </a:r>
          </a:p>
        </p:txBody>
      </p:sp>
      <p:sp useBgFill="1">
        <p:nvSpPr>
          <p:cNvPr id="62467" name="Rectangle 3"/>
          <p:cNvSpPr>
            <a:spLocks noGrp="1" noChangeArrowheads="1"/>
          </p:cNvSpPr>
          <p:nvPr>
            <p:ph idx="1"/>
          </p:nvPr>
        </p:nvSpPr>
        <p:spPr>
          <a:xfrm>
            <a:off x="152400" y="1219200"/>
            <a:ext cx="8915400" cy="5638800"/>
          </a:xfrm>
        </p:spPr>
        <p:txBody>
          <a:bodyPr/>
          <a:lstStyle/>
          <a:p>
            <a:pPr eaLnBrk="1" hangingPunct="1">
              <a:lnSpc>
                <a:spcPct val="80000"/>
              </a:lnSpc>
              <a:spcAft>
                <a:spcPts val="800"/>
              </a:spcAft>
            </a:pPr>
            <a:r>
              <a:rPr lang="en-US" sz="1900" dirty="0" smtClean="0"/>
              <a:t>Development of social sciences would help but psych. is not well-established &amp; focused more on clinical and industrial &amp; more favored fields (e.g., economics, demography) are not “community”-oriented</a:t>
            </a:r>
          </a:p>
          <a:p>
            <a:pPr eaLnBrk="1" hangingPunct="1">
              <a:lnSpc>
                <a:spcPct val="80000"/>
              </a:lnSpc>
              <a:spcAft>
                <a:spcPts val="800"/>
              </a:spcAft>
            </a:pPr>
            <a:r>
              <a:rPr lang="en-US" sz="1900" dirty="0" smtClean="0"/>
              <a:t>There are also fewer interdisciplinary social science programs or </a:t>
            </a:r>
            <a:r>
              <a:rPr lang="en-US" sz="1900" dirty="0" err="1" smtClean="0"/>
              <a:t>depts</a:t>
            </a:r>
            <a:r>
              <a:rPr lang="en-US" sz="1900" dirty="0" smtClean="0"/>
              <a:t> than in the U.S.</a:t>
            </a:r>
          </a:p>
          <a:p>
            <a:pPr eaLnBrk="1" hangingPunct="1">
              <a:lnSpc>
                <a:spcPct val="80000"/>
              </a:lnSpc>
              <a:spcAft>
                <a:spcPts val="800"/>
              </a:spcAft>
            </a:pPr>
            <a:r>
              <a:rPr lang="en-US" sz="1900" dirty="0" smtClean="0"/>
              <a:t>China is a much more socially diverse society than outsiders realize, but </a:t>
            </a:r>
            <a:r>
              <a:rPr lang="en-US" sz="1900" dirty="0" err="1" smtClean="0"/>
              <a:t>unfort</a:t>
            </a:r>
            <a:r>
              <a:rPr lang="en-US" sz="1900" dirty="0" smtClean="0"/>
              <a:t>. that diversity is unlikely to be a focus for the dev. of CP</a:t>
            </a:r>
          </a:p>
          <a:p>
            <a:pPr eaLnBrk="1" hangingPunct="1">
              <a:lnSpc>
                <a:spcPct val="80000"/>
              </a:lnSpc>
              <a:spcAft>
                <a:spcPts val="800"/>
              </a:spcAft>
            </a:pPr>
            <a:r>
              <a:rPr lang="en-US" sz="1900" dirty="0" smtClean="0"/>
              <a:t>Thus Community </a:t>
            </a:r>
            <a:r>
              <a:rPr lang="en-US" sz="1900" u="sng" dirty="0" smtClean="0"/>
              <a:t>PSYCHOLOGY or Community Research &amp; Action</a:t>
            </a:r>
            <a:r>
              <a:rPr lang="en-US" sz="1900" dirty="0" smtClean="0"/>
              <a:t>, per se, is unlikely to develop soon, but </a:t>
            </a:r>
            <a:r>
              <a:rPr lang="en-US" sz="1900" b="1" u="sng" dirty="0" smtClean="0"/>
              <a:t>applied community studies within social work, public health, urban planning, and public administration </a:t>
            </a:r>
            <a:r>
              <a:rPr lang="en-US" sz="1900" dirty="0" smtClean="0"/>
              <a:t>may be seen as more practical &amp; </a:t>
            </a:r>
            <a:r>
              <a:rPr lang="en-US" sz="1900" dirty="0" err="1" smtClean="0"/>
              <a:t>gvt</a:t>
            </a:r>
            <a:r>
              <a:rPr lang="en-US" sz="1900" dirty="0" smtClean="0"/>
              <a:t>-friendly and thus less controversial</a:t>
            </a:r>
          </a:p>
          <a:p>
            <a:pPr eaLnBrk="1" hangingPunct="1">
              <a:lnSpc>
                <a:spcPct val="80000"/>
              </a:lnSpc>
              <a:spcAft>
                <a:spcPts val="800"/>
              </a:spcAft>
            </a:pPr>
            <a:r>
              <a:rPr lang="en-US" sz="1900" dirty="0" smtClean="0"/>
              <a:t>Community studies more likely to focus on epidemiology, social welfare, service planning &amp; evaluation; prevention– </a:t>
            </a:r>
            <a:r>
              <a:rPr lang="en-US" sz="1900" u="sng" dirty="0" smtClean="0"/>
              <a:t>maybe?;</a:t>
            </a:r>
            <a:r>
              <a:rPr lang="en-US" sz="1900" dirty="0" smtClean="0"/>
              <a:t> maybe even participation, but </a:t>
            </a:r>
            <a:r>
              <a:rPr lang="en-US" sz="1900" b="1" u="sng" dirty="0" smtClean="0"/>
              <a:t>NOT</a:t>
            </a:r>
            <a:r>
              <a:rPr lang="en-US" sz="1900" dirty="0" smtClean="0"/>
              <a:t> </a:t>
            </a:r>
            <a:r>
              <a:rPr lang="en-US" sz="1900" dirty="0" err="1" smtClean="0"/>
              <a:t>indiv</a:t>
            </a:r>
            <a:r>
              <a:rPr lang="en-US" sz="1900" dirty="0" smtClean="0"/>
              <a:t>./org./community empowerment </a:t>
            </a:r>
          </a:p>
          <a:p>
            <a:pPr eaLnBrk="1" hangingPunct="1">
              <a:lnSpc>
                <a:spcPct val="80000"/>
              </a:lnSpc>
              <a:spcAft>
                <a:spcPts val="800"/>
              </a:spcAft>
            </a:pPr>
            <a:r>
              <a:rPr lang="en-US" sz="1900" dirty="0" smtClean="0"/>
              <a:t>Cooperation of local </a:t>
            </a:r>
            <a:r>
              <a:rPr lang="en-US" sz="1900" dirty="0" err="1" smtClean="0"/>
              <a:t>gvt</a:t>
            </a:r>
            <a:r>
              <a:rPr lang="en-US" sz="1900" dirty="0" smtClean="0"/>
              <a:t>. is essential even for less “political” topics; thus further democratization may help community studies grow &amp; will be necessary for more political theories, research or actions</a:t>
            </a:r>
          </a:p>
          <a:p>
            <a:pPr eaLnBrk="1" hangingPunct="1">
              <a:lnSpc>
                <a:spcPct val="80000"/>
              </a:lnSpc>
              <a:spcAft>
                <a:spcPts val="800"/>
              </a:spcAft>
            </a:pPr>
            <a:r>
              <a:rPr lang="en-US" sz="1900" dirty="0" smtClean="0"/>
              <a:t>Much depends on liberalization of academics, access to info, &amp; more open, less defensive government. But since Tiananmen Sq, the ruling Party sees political control as critical to continued econ. dev.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457200" y="609600"/>
            <a:ext cx="8521065" cy="492443"/>
          </a:xfrm>
          <a:prstGeom prst="rect">
            <a:avLst/>
          </a:prstGeom>
          <a:noFill/>
        </p:spPr>
        <p:txBody>
          <a:bodyPr vert="horz" wrap="square" lIns="0" tIns="0" rIns="0" bIns="0" rtlCol="0">
            <a:spAutoFit/>
          </a:bodyPr>
          <a:lstStyle/>
          <a:p>
            <a:pPr marL="85725" algn="ctr"/>
            <a:r>
              <a:rPr sz="3200" spc="85" dirty="0">
                <a:solidFill>
                  <a:srgbClr val="202729"/>
                </a:solidFill>
                <a:latin typeface="Times New Roman"/>
                <a:cs typeface="Times New Roman"/>
              </a:rPr>
              <a:t>Discussion</a:t>
            </a:r>
            <a:endParaRPr sz="3200" dirty="0">
              <a:latin typeface="Times New Roman"/>
              <a:cs typeface="Times New Roman"/>
            </a:endParaRPr>
          </a:p>
        </p:txBody>
      </p:sp>
      <p:sp>
        <p:nvSpPr>
          <p:cNvPr id="4" name="object 4"/>
          <p:cNvSpPr txBox="1"/>
          <p:nvPr/>
        </p:nvSpPr>
        <p:spPr>
          <a:xfrm>
            <a:off x="228600" y="1691819"/>
            <a:ext cx="8749665" cy="4708981"/>
          </a:xfrm>
          <a:prstGeom prst="rect">
            <a:avLst/>
          </a:prstGeom>
        </p:spPr>
        <p:txBody>
          <a:bodyPr vert="horz" wrap="square" lIns="0" tIns="0" rIns="0" bIns="0" rtlCol="0">
            <a:spAutoFit/>
          </a:bodyPr>
          <a:lstStyle/>
          <a:p>
            <a:pPr marL="12700"/>
            <a:r>
              <a:rPr sz="2000" dirty="0">
                <a:latin typeface="Times New Roman"/>
                <a:cs typeface="Times New Roman"/>
              </a:rPr>
              <a:t>Main</a:t>
            </a:r>
            <a:r>
              <a:rPr sz="2000" spc="10" dirty="0">
                <a:latin typeface="Times New Roman"/>
                <a:cs typeface="Times New Roman"/>
              </a:rPr>
              <a:t> </a:t>
            </a:r>
            <a:r>
              <a:rPr sz="2000" spc="50" dirty="0">
                <a:latin typeface="Times New Roman"/>
                <a:cs typeface="Times New Roman"/>
              </a:rPr>
              <a:t>contributions</a:t>
            </a:r>
            <a:r>
              <a:rPr sz="2000" spc="10" dirty="0">
                <a:latin typeface="Times New Roman"/>
                <a:cs typeface="Times New Roman"/>
              </a:rPr>
              <a:t> </a:t>
            </a:r>
            <a:r>
              <a:rPr sz="2000" spc="75" dirty="0">
                <a:latin typeface="Times New Roman"/>
                <a:cs typeface="Times New Roman"/>
              </a:rPr>
              <a:t>to</a:t>
            </a:r>
            <a:r>
              <a:rPr sz="2000" spc="10" dirty="0">
                <a:latin typeface="Times New Roman"/>
                <a:cs typeface="Times New Roman"/>
              </a:rPr>
              <a:t> </a:t>
            </a:r>
            <a:r>
              <a:rPr sz="2000" spc="55" dirty="0">
                <a:latin typeface="Times New Roman"/>
                <a:cs typeface="Times New Roman"/>
              </a:rPr>
              <a:t>theory,</a:t>
            </a:r>
            <a:r>
              <a:rPr sz="2000" spc="10" dirty="0">
                <a:latin typeface="Times New Roman"/>
                <a:cs typeface="Times New Roman"/>
              </a:rPr>
              <a:t> </a:t>
            </a:r>
            <a:r>
              <a:rPr sz="2000" spc="70" dirty="0">
                <a:latin typeface="Times New Roman"/>
                <a:cs typeface="Times New Roman"/>
              </a:rPr>
              <a:t>practice</a:t>
            </a:r>
            <a:r>
              <a:rPr sz="2000" spc="10" dirty="0">
                <a:latin typeface="Times New Roman"/>
                <a:cs typeface="Times New Roman"/>
              </a:rPr>
              <a:t> </a:t>
            </a:r>
            <a:r>
              <a:rPr sz="2000" spc="-254" dirty="0">
                <a:latin typeface="Times New Roman"/>
                <a:cs typeface="Times New Roman"/>
              </a:rPr>
              <a:t>&amp;</a:t>
            </a:r>
            <a:r>
              <a:rPr sz="2000" spc="10" dirty="0">
                <a:latin typeface="Times New Roman"/>
                <a:cs typeface="Times New Roman"/>
              </a:rPr>
              <a:t> </a:t>
            </a:r>
            <a:r>
              <a:rPr sz="2000" spc="105" dirty="0" smtClean="0">
                <a:latin typeface="Times New Roman"/>
                <a:cs typeface="Times New Roman"/>
              </a:rPr>
              <a:t>research</a:t>
            </a:r>
            <a:r>
              <a:rPr lang="en-US" sz="2000" spc="105" dirty="0" smtClean="0">
                <a:latin typeface="Times New Roman"/>
                <a:cs typeface="Times New Roman"/>
              </a:rPr>
              <a:t>:</a:t>
            </a:r>
            <a:endParaRPr sz="2000" dirty="0">
              <a:latin typeface="Times New Roman"/>
              <a:cs typeface="Times New Roman"/>
            </a:endParaRPr>
          </a:p>
          <a:p>
            <a:pPr marL="469900" marR="265430" indent="-352425">
              <a:lnSpc>
                <a:spcPct val="116100"/>
              </a:lnSpc>
              <a:buClr>
                <a:srgbClr val="616161"/>
              </a:buClr>
              <a:buFont typeface="Times New Roman"/>
              <a:buChar char="●"/>
              <a:tabLst>
                <a:tab pos="469900" algn="l"/>
              </a:tabLst>
            </a:pPr>
            <a:r>
              <a:rPr sz="2000" spc="5" dirty="0" smtClean="0">
                <a:latin typeface="Times New Roman"/>
                <a:cs typeface="Times New Roman"/>
              </a:rPr>
              <a:t>First</a:t>
            </a:r>
            <a:r>
              <a:rPr sz="2000" spc="10" dirty="0" smtClean="0">
                <a:latin typeface="Times New Roman"/>
                <a:cs typeface="Times New Roman"/>
              </a:rPr>
              <a:t> </a:t>
            </a:r>
            <a:r>
              <a:rPr sz="2000" spc="50" dirty="0">
                <a:latin typeface="Times New Roman"/>
                <a:cs typeface="Times New Roman"/>
              </a:rPr>
              <a:t>mixed-method</a:t>
            </a:r>
            <a:r>
              <a:rPr sz="2000" spc="10" dirty="0">
                <a:latin typeface="Times New Roman"/>
                <a:cs typeface="Times New Roman"/>
              </a:rPr>
              <a:t> </a:t>
            </a:r>
            <a:r>
              <a:rPr sz="2000" spc="50" dirty="0">
                <a:latin typeface="Times New Roman"/>
                <a:cs typeface="Times New Roman"/>
              </a:rPr>
              <a:t>study</a:t>
            </a:r>
            <a:r>
              <a:rPr sz="2000" spc="10" dirty="0">
                <a:latin typeface="Times New Roman"/>
                <a:cs typeface="Times New Roman"/>
              </a:rPr>
              <a:t> </a:t>
            </a:r>
            <a:r>
              <a:rPr sz="2000" spc="60" dirty="0">
                <a:latin typeface="Times New Roman"/>
                <a:cs typeface="Times New Roman"/>
              </a:rPr>
              <a:t>to</a:t>
            </a:r>
            <a:r>
              <a:rPr sz="2000" spc="10" dirty="0">
                <a:latin typeface="Times New Roman"/>
                <a:cs typeface="Times New Roman"/>
              </a:rPr>
              <a:t> </a:t>
            </a:r>
            <a:r>
              <a:rPr sz="2000" dirty="0">
                <a:latin typeface="Times New Roman"/>
                <a:cs typeface="Times New Roman"/>
              </a:rPr>
              <a:t>try</a:t>
            </a:r>
            <a:r>
              <a:rPr sz="2000" spc="10" dirty="0">
                <a:latin typeface="Times New Roman"/>
                <a:cs typeface="Times New Roman"/>
              </a:rPr>
              <a:t> </a:t>
            </a:r>
            <a:r>
              <a:rPr sz="2000" spc="60" dirty="0">
                <a:latin typeface="Times New Roman"/>
                <a:cs typeface="Times New Roman"/>
              </a:rPr>
              <a:t>to</a:t>
            </a:r>
            <a:r>
              <a:rPr sz="2000" spc="10" dirty="0">
                <a:latin typeface="Times New Roman"/>
                <a:cs typeface="Times New Roman"/>
              </a:rPr>
              <a:t> </a:t>
            </a:r>
            <a:r>
              <a:rPr sz="2000" spc="70" dirty="0">
                <a:latin typeface="Times New Roman"/>
                <a:cs typeface="Times New Roman"/>
              </a:rPr>
              <a:t>answer</a:t>
            </a:r>
            <a:r>
              <a:rPr sz="2000" spc="10" dirty="0">
                <a:latin typeface="Times New Roman"/>
                <a:cs typeface="Times New Roman"/>
              </a:rPr>
              <a:t> </a:t>
            </a:r>
            <a:r>
              <a:rPr sz="2000" spc="30" dirty="0">
                <a:latin typeface="Times New Roman"/>
                <a:cs typeface="Times New Roman"/>
              </a:rPr>
              <a:t>this</a:t>
            </a:r>
            <a:r>
              <a:rPr sz="2000" spc="10" dirty="0">
                <a:latin typeface="Times New Roman"/>
                <a:cs typeface="Times New Roman"/>
              </a:rPr>
              <a:t> </a:t>
            </a:r>
            <a:r>
              <a:rPr sz="2000" spc="65" dirty="0">
                <a:latin typeface="Times New Roman"/>
                <a:cs typeface="Times New Roman"/>
              </a:rPr>
              <a:t>question</a:t>
            </a:r>
            <a:r>
              <a:rPr sz="2000" spc="10" dirty="0">
                <a:latin typeface="Times New Roman"/>
                <a:cs typeface="Times New Roman"/>
              </a:rPr>
              <a:t> </a:t>
            </a:r>
            <a:r>
              <a:rPr sz="2000" spc="90" dirty="0">
                <a:latin typeface="Times New Roman"/>
                <a:cs typeface="Times New Roman"/>
              </a:rPr>
              <a:t>and</a:t>
            </a:r>
            <a:r>
              <a:rPr sz="2000" spc="10" dirty="0">
                <a:latin typeface="Times New Roman"/>
                <a:cs typeface="Times New Roman"/>
              </a:rPr>
              <a:t> </a:t>
            </a:r>
            <a:r>
              <a:rPr sz="2000" spc="60" dirty="0">
                <a:latin typeface="Times New Roman"/>
                <a:cs typeface="Times New Roman"/>
              </a:rPr>
              <a:t>to</a:t>
            </a:r>
            <a:r>
              <a:rPr sz="2000" spc="10" dirty="0">
                <a:latin typeface="Times New Roman"/>
                <a:cs typeface="Times New Roman"/>
              </a:rPr>
              <a:t> </a:t>
            </a:r>
            <a:r>
              <a:rPr sz="2000" spc="50" dirty="0">
                <a:latin typeface="Times New Roman"/>
                <a:cs typeface="Times New Roman"/>
              </a:rPr>
              <a:t>measure/quantify</a:t>
            </a:r>
            <a:r>
              <a:rPr sz="2000" spc="10" dirty="0">
                <a:latin typeface="Times New Roman"/>
                <a:cs typeface="Times New Roman"/>
              </a:rPr>
              <a:t> </a:t>
            </a:r>
            <a:r>
              <a:rPr sz="2000" spc="65" dirty="0">
                <a:latin typeface="Times New Roman"/>
                <a:cs typeface="Times New Roman"/>
              </a:rPr>
              <a:t>strength</a:t>
            </a:r>
            <a:r>
              <a:rPr sz="2000" spc="10" dirty="0">
                <a:latin typeface="Times New Roman"/>
                <a:cs typeface="Times New Roman"/>
              </a:rPr>
              <a:t> of </a:t>
            </a:r>
            <a:r>
              <a:rPr sz="2000" spc="-50" dirty="0">
                <a:latin typeface="Times New Roman"/>
                <a:cs typeface="Times New Roman"/>
              </a:rPr>
              <a:t>CBR</a:t>
            </a:r>
            <a:r>
              <a:rPr sz="2000" spc="-20" dirty="0">
                <a:latin typeface="Times New Roman"/>
                <a:cs typeface="Times New Roman"/>
              </a:rPr>
              <a:t> </a:t>
            </a:r>
            <a:r>
              <a:rPr sz="2000" spc="35" dirty="0">
                <a:latin typeface="Times New Roman"/>
                <a:cs typeface="Times New Roman"/>
              </a:rPr>
              <a:t>disciplines</a:t>
            </a:r>
            <a:r>
              <a:rPr sz="2000" spc="10" dirty="0">
                <a:latin typeface="Times New Roman"/>
                <a:cs typeface="Times New Roman"/>
              </a:rPr>
              <a:t> </a:t>
            </a:r>
            <a:r>
              <a:rPr sz="2000" spc="25" dirty="0">
                <a:latin typeface="Times New Roman"/>
                <a:cs typeface="Times New Roman"/>
              </a:rPr>
              <a:t>internationally</a:t>
            </a:r>
            <a:endParaRPr sz="2000" dirty="0">
              <a:latin typeface="Times New Roman"/>
              <a:cs typeface="Times New Roman"/>
            </a:endParaRPr>
          </a:p>
          <a:p>
            <a:pPr marL="469900" indent="-352425">
              <a:spcBef>
                <a:spcPts val="270"/>
              </a:spcBef>
              <a:buClr>
                <a:srgbClr val="616161"/>
              </a:buClr>
              <a:buFont typeface="Times New Roman"/>
              <a:buChar char="●"/>
              <a:tabLst>
                <a:tab pos="469900" algn="l"/>
              </a:tabLst>
            </a:pPr>
            <a:r>
              <a:rPr sz="2000" spc="30" dirty="0">
                <a:latin typeface="Times New Roman"/>
                <a:cs typeface="Times New Roman"/>
              </a:rPr>
              <a:t>Confirmed</a:t>
            </a:r>
            <a:r>
              <a:rPr sz="2000" spc="10" dirty="0">
                <a:latin typeface="Times New Roman"/>
                <a:cs typeface="Times New Roman"/>
              </a:rPr>
              <a:t> </a:t>
            </a:r>
            <a:r>
              <a:rPr sz="2000" spc="25" dirty="0">
                <a:latin typeface="Times New Roman"/>
                <a:cs typeface="Times New Roman"/>
              </a:rPr>
              <a:t>findings</a:t>
            </a:r>
            <a:r>
              <a:rPr sz="2000" spc="10" dirty="0">
                <a:latin typeface="Times New Roman"/>
                <a:cs typeface="Times New Roman"/>
              </a:rPr>
              <a:t> of </a:t>
            </a:r>
            <a:r>
              <a:rPr sz="2000" spc="100" dirty="0">
                <a:latin typeface="Times New Roman"/>
                <a:cs typeface="Times New Roman"/>
              </a:rPr>
              <a:t>some</a:t>
            </a:r>
            <a:r>
              <a:rPr sz="2000" spc="10" dirty="0">
                <a:latin typeface="Times New Roman"/>
                <a:cs typeface="Times New Roman"/>
              </a:rPr>
              <a:t> </a:t>
            </a:r>
            <a:r>
              <a:rPr sz="2000" spc="50" dirty="0">
                <a:latin typeface="Times New Roman"/>
                <a:cs typeface="Times New Roman"/>
              </a:rPr>
              <a:t>previous</a:t>
            </a:r>
            <a:r>
              <a:rPr sz="2000" spc="10" dirty="0">
                <a:latin typeface="Times New Roman"/>
                <a:cs typeface="Times New Roman"/>
              </a:rPr>
              <a:t> </a:t>
            </a:r>
            <a:r>
              <a:rPr sz="2000" spc="40" dirty="0">
                <a:latin typeface="Times New Roman"/>
                <a:cs typeface="Times New Roman"/>
              </a:rPr>
              <a:t>literature</a:t>
            </a:r>
            <a:endParaRPr sz="2000" dirty="0">
              <a:latin typeface="Times New Roman"/>
              <a:cs typeface="Times New Roman"/>
            </a:endParaRPr>
          </a:p>
          <a:p>
            <a:pPr marL="469900" indent="-352425">
              <a:spcBef>
                <a:spcPts val="270"/>
              </a:spcBef>
              <a:buClr>
                <a:srgbClr val="616161"/>
              </a:buClr>
              <a:buFont typeface="Times New Roman"/>
              <a:buChar char="●"/>
              <a:tabLst>
                <a:tab pos="469900" algn="l"/>
              </a:tabLst>
            </a:pPr>
            <a:r>
              <a:rPr sz="2000" spc="25" dirty="0">
                <a:latin typeface="Times New Roman"/>
                <a:cs typeface="Times New Roman"/>
              </a:rPr>
              <a:t>CP</a:t>
            </a:r>
            <a:r>
              <a:rPr sz="2000" spc="10" dirty="0">
                <a:latin typeface="Times New Roman"/>
                <a:cs typeface="Times New Roman"/>
              </a:rPr>
              <a:t> </a:t>
            </a:r>
            <a:r>
              <a:rPr sz="2000" spc="90" dirty="0">
                <a:latin typeface="Times New Roman"/>
                <a:cs typeface="Times New Roman"/>
              </a:rPr>
              <a:t>and</a:t>
            </a:r>
            <a:r>
              <a:rPr sz="2000" spc="10" dirty="0">
                <a:latin typeface="Times New Roman"/>
                <a:cs typeface="Times New Roman"/>
              </a:rPr>
              <a:t> </a:t>
            </a:r>
            <a:r>
              <a:rPr sz="2000" spc="-15" dirty="0">
                <a:latin typeface="Times New Roman"/>
                <a:cs typeface="Times New Roman"/>
              </a:rPr>
              <a:t>CD’s</a:t>
            </a:r>
            <a:r>
              <a:rPr sz="2000" spc="10" dirty="0">
                <a:latin typeface="Times New Roman"/>
                <a:cs typeface="Times New Roman"/>
              </a:rPr>
              <a:t> </a:t>
            </a:r>
            <a:r>
              <a:rPr sz="2000" spc="40" dirty="0">
                <a:latin typeface="Times New Roman"/>
                <a:cs typeface="Times New Roman"/>
              </a:rPr>
              <a:t>role</a:t>
            </a:r>
            <a:r>
              <a:rPr sz="2000" spc="10" dirty="0">
                <a:latin typeface="Times New Roman"/>
                <a:cs typeface="Times New Roman"/>
              </a:rPr>
              <a:t> </a:t>
            </a:r>
            <a:r>
              <a:rPr sz="2000" spc="110" dirty="0">
                <a:latin typeface="Times New Roman"/>
                <a:cs typeface="Times New Roman"/>
              </a:rPr>
              <a:t>as</a:t>
            </a:r>
            <a:r>
              <a:rPr sz="2000" spc="10" dirty="0">
                <a:latin typeface="Times New Roman"/>
                <a:cs typeface="Times New Roman"/>
              </a:rPr>
              <a:t> </a:t>
            </a:r>
            <a:r>
              <a:rPr lang="en-US" sz="2000" spc="10" dirty="0" smtClean="0">
                <a:latin typeface="Times New Roman"/>
                <a:cs typeface="Times New Roman"/>
              </a:rPr>
              <a:t>both </a:t>
            </a:r>
            <a:r>
              <a:rPr sz="2000" spc="110" dirty="0" smtClean="0">
                <a:latin typeface="Times New Roman"/>
                <a:cs typeface="Times New Roman"/>
              </a:rPr>
              <a:t>a</a:t>
            </a:r>
            <a:r>
              <a:rPr sz="2000" spc="10" dirty="0" smtClean="0">
                <a:latin typeface="Times New Roman"/>
                <a:cs typeface="Times New Roman"/>
              </a:rPr>
              <a:t> </a:t>
            </a:r>
            <a:r>
              <a:rPr sz="2000" spc="60" dirty="0">
                <a:latin typeface="Times New Roman"/>
                <a:cs typeface="Times New Roman"/>
              </a:rPr>
              <a:t>product</a:t>
            </a:r>
            <a:r>
              <a:rPr sz="2000" spc="10" dirty="0">
                <a:latin typeface="Times New Roman"/>
                <a:cs typeface="Times New Roman"/>
              </a:rPr>
              <a:t> </a:t>
            </a:r>
            <a:r>
              <a:rPr sz="2000" spc="10" dirty="0" smtClean="0">
                <a:latin typeface="Times New Roman"/>
                <a:cs typeface="Times New Roman"/>
              </a:rPr>
              <a:t>of</a:t>
            </a:r>
            <a:r>
              <a:rPr lang="en-US" sz="2000" spc="10" dirty="0" smtClean="0">
                <a:latin typeface="Times New Roman"/>
                <a:cs typeface="Times New Roman"/>
              </a:rPr>
              <a:t>,</a:t>
            </a:r>
            <a:r>
              <a:rPr sz="2000" spc="10" dirty="0" smtClean="0">
                <a:latin typeface="Times New Roman"/>
                <a:cs typeface="Times New Roman"/>
              </a:rPr>
              <a:t> </a:t>
            </a:r>
            <a:r>
              <a:rPr sz="2000" spc="90" dirty="0">
                <a:latin typeface="Times New Roman"/>
                <a:cs typeface="Times New Roman"/>
              </a:rPr>
              <a:t>and</a:t>
            </a:r>
            <a:r>
              <a:rPr sz="2000" spc="10" dirty="0">
                <a:latin typeface="Times New Roman"/>
                <a:cs typeface="Times New Roman"/>
              </a:rPr>
              <a:t> </a:t>
            </a:r>
            <a:r>
              <a:rPr sz="2000" spc="60" dirty="0">
                <a:latin typeface="Times New Roman"/>
                <a:cs typeface="Times New Roman"/>
              </a:rPr>
              <a:t>mechanism</a:t>
            </a:r>
            <a:r>
              <a:rPr sz="2000" spc="10" dirty="0">
                <a:latin typeface="Times New Roman"/>
                <a:cs typeface="Times New Roman"/>
              </a:rPr>
              <a:t> </a:t>
            </a:r>
            <a:r>
              <a:rPr sz="2000" spc="5" dirty="0" smtClean="0">
                <a:latin typeface="Times New Roman"/>
                <a:cs typeface="Times New Roman"/>
              </a:rPr>
              <a:t>for</a:t>
            </a:r>
            <a:r>
              <a:rPr lang="en-US" sz="2000" spc="5" dirty="0" smtClean="0">
                <a:latin typeface="Times New Roman"/>
                <a:cs typeface="Times New Roman"/>
              </a:rPr>
              <a:t>,</a:t>
            </a:r>
            <a:r>
              <a:rPr sz="2000" spc="10" dirty="0" smtClean="0">
                <a:latin typeface="Times New Roman"/>
                <a:cs typeface="Times New Roman"/>
              </a:rPr>
              <a:t> </a:t>
            </a:r>
            <a:r>
              <a:rPr sz="2000" spc="35" dirty="0">
                <a:latin typeface="Times New Roman"/>
                <a:cs typeface="Times New Roman"/>
              </a:rPr>
              <a:t>social</a:t>
            </a:r>
            <a:r>
              <a:rPr sz="2000" spc="10" dirty="0">
                <a:latin typeface="Times New Roman"/>
                <a:cs typeface="Times New Roman"/>
              </a:rPr>
              <a:t> </a:t>
            </a:r>
            <a:r>
              <a:rPr sz="2000" spc="95" dirty="0">
                <a:latin typeface="Times New Roman"/>
                <a:cs typeface="Times New Roman"/>
              </a:rPr>
              <a:t>change</a:t>
            </a:r>
            <a:r>
              <a:rPr sz="2000" spc="10" dirty="0">
                <a:latin typeface="Times New Roman"/>
                <a:cs typeface="Times New Roman"/>
              </a:rPr>
              <a:t> </a:t>
            </a:r>
            <a:r>
              <a:rPr sz="2000" spc="50" dirty="0">
                <a:latin typeface="Times New Roman"/>
                <a:cs typeface="Times New Roman"/>
              </a:rPr>
              <a:t>(knowledge</a:t>
            </a:r>
            <a:r>
              <a:rPr sz="2000" spc="10" dirty="0">
                <a:latin typeface="Times New Roman"/>
                <a:cs typeface="Times New Roman"/>
              </a:rPr>
              <a:t> </a:t>
            </a:r>
            <a:r>
              <a:rPr sz="2000" spc="70" dirty="0">
                <a:latin typeface="Times New Roman"/>
                <a:cs typeface="Times New Roman"/>
              </a:rPr>
              <a:t>generation</a:t>
            </a:r>
            <a:r>
              <a:rPr sz="2000" spc="10" dirty="0">
                <a:latin typeface="Times New Roman"/>
                <a:cs typeface="Times New Roman"/>
              </a:rPr>
              <a:t> </a:t>
            </a:r>
            <a:r>
              <a:rPr sz="2000" spc="5" dirty="0">
                <a:latin typeface="Times New Roman"/>
                <a:cs typeface="Times New Roman"/>
              </a:rPr>
              <a:t>tool)</a:t>
            </a:r>
            <a:endParaRPr sz="2000" dirty="0">
              <a:latin typeface="Times New Roman"/>
              <a:cs typeface="Times New Roman"/>
            </a:endParaRPr>
          </a:p>
          <a:p>
            <a:pPr marL="469900" indent="-352425">
              <a:spcBef>
                <a:spcPts val="270"/>
              </a:spcBef>
              <a:buClr>
                <a:srgbClr val="616161"/>
              </a:buClr>
              <a:buFont typeface="Times New Roman"/>
              <a:buChar char="●"/>
              <a:tabLst>
                <a:tab pos="469900" algn="l"/>
              </a:tabLst>
            </a:pPr>
            <a:r>
              <a:rPr sz="2000" dirty="0">
                <a:latin typeface="Times New Roman"/>
                <a:cs typeface="Times New Roman"/>
              </a:rPr>
              <a:t>Multiple</a:t>
            </a:r>
            <a:r>
              <a:rPr sz="2000" spc="10" dirty="0">
                <a:latin typeface="Times New Roman"/>
                <a:cs typeface="Times New Roman"/>
              </a:rPr>
              <a:t> </a:t>
            </a:r>
            <a:r>
              <a:rPr sz="2000" spc="65" dirty="0">
                <a:latin typeface="Times New Roman"/>
                <a:cs typeface="Times New Roman"/>
              </a:rPr>
              <a:t>pathways</a:t>
            </a:r>
            <a:r>
              <a:rPr sz="2000" spc="10" dirty="0">
                <a:latin typeface="Times New Roman"/>
                <a:cs typeface="Times New Roman"/>
              </a:rPr>
              <a:t> </a:t>
            </a:r>
            <a:r>
              <a:rPr sz="2000" spc="60" dirty="0">
                <a:latin typeface="Times New Roman"/>
                <a:cs typeface="Times New Roman"/>
              </a:rPr>
              <a:t>to</a:t>
            </a:r>
            <a:r>
              <a:rPr sz="2000" spc="10" dirty="0">
                <a:latin typeface="Times New Roman"/>
                <a:cs typeface="Times New Roman"/>
              </a:rPr>
              <a:t> </a:t>
            </a:r>
            <a:r>
              <a:rPr sz="2000" spc="70" dirty="0">
                <a:latin typeface="Times New Roman"/>
                <a:cs typeface="Times New Roman"/>
              </a:rPr>
              <a:t>development</a:t>
            </a:r>
            <a:r>
              <a:rPr sz="2000" spc="10" dirty="0">
                <a:latin typeface="Times New Roman"/>
                <a:cs typeface="Times New Roman"/>
              </a:rPr>
              <a:t> of </a:t>
            </a:r>
            <a:r>
              <a:rPr sz="2000" spc="35" dirty="0">
                <a:latin typeface="Times New Roman"/>
                <a:cs typeface="Times New Roman"/>
              </a:rPr>
              <a:t>disciplines</a:t>
            </a:r>
            <a:endParaRPr sz="2000" dirty="0">
              <a:latin typeface="Times New Roman"/>
              <a:cs typeface="Times New Roman"/>
            </a:endParaRPr>
          </a:p>
          <a:p>
            <a:pPr>
              <a:spcBef>
                <a:spcPts val="46"/>
              </a:spcBef>
              <a:buClr>
                <a:srgbClr val="616161"/>
              </a:buClr>
              <a:buFont typeface="Times New Roman"/>
              <a:buChar char="●"/>
            </a:pPr>
            <a:endParaRPr sz="2000" dirty="0">
              <a:latin typeface="Times New Roman"/>
              <a:cs typeface="Times New Roman"/>
            </a:endParaRPr>
          </a:p>
          <a:p>
            <a:pPr marL="12700"/>
            <a:r>
              <a:rPr sz="2000" spc="5" dirty="0">
                <a:latin typeface="Times New Roman"/>
                <a:cs typeface="Times New Roman"/>
              </a:rPr>
              <a:t>Limitations</a:t>
            </a:r>
            <a:r>
              <a:rPr sz="2000" spc="10" dirty="0">
                <a:latin typeface="Times New Roman"/>
                <a:cs typeface="Times New Roman"/>
              </a:rPr>
              <a:t> </a:t>
            </a:r>
            <a:r>
              <a:rPr sz="2000" spc="-254" dirty="0">
                <a:latin typeface="Times New Roman"/>
                <a:cs typeface="Times New Roman"/>
              </a:rPr>
              <a:t>&amp;</a:t>
            </a:r>
            <a:r>
              <a:rPr sz="2000" spc="10" dirty="0">
                <a:latin typeface="Times New Roman"/>
                <a:cs typeface="Times New Roman"/>
              </a:rPr>
              <a:t> </a:t>
            </a:r>
            <a:r>
              <a:rPr sz="2000" spc="55" dirty="0">
                <a:latin typeface="Times New Roman"/>
                <a:cs typeface="Times New Roman"/>
              </a:rPr>
              <a:t>directions</a:t>
            </a:r>
            <a:r>
              <a:rPr sz="2000" spc="10" dirty="0">
                <a:latin typeface="Times New Roman"/>
                <a:cs typeface="Times New Roman"/>
              </a:rPr>
              <a:t> </a:t>
            </a:r>
            <a:r>
              <a:rPr sz="2000" spc="5" dirty="0">
                <a:latin typeface="Times New Roman"/>
                <a:cs typeface="Times New Roman"/>
              </a:rPr>
              <a:t>for</a:t>
            </a:r>
            <a:r>
              <a:rPr sz="2000" spc="10" dirty="0">
                <a:latin typeface="Times New Roman"/>
                <a:cs typeface="Times New Roman"/>
              </a:rPr>
              <a:t> </a:t>
            </a:r>
            <a:r>
              <a:rPr sz="2000" spc="50" dirty="0">
                <a:latin typeface="Times New Roman"/>
                <a:cs typeface="Times New Roman"/>
              </a:rPr>
              <a:t>future</a:t>
            </a:r>
            <a:r>
              <a:rPr sz="2000" spc="10" dirty="0">
                <a:latin typeface="Times New Roman"/>
                <a:cs typeface="Times New Roman"/>
              </a:rPr>
              <a:t> </a:t>
            </a:r>
            <a:r>
              <a:rPr sz="2000" spc="105" dirty="0">
                <a:latin typeface="Times New Roman"/>
                <a:cs typeface="Times New Roman"/>
              </a:rPr>
              <a:t>research</a:t>
            </a:r>
            <a:endParaRPr sz="2000" dirty="0">
              <a:latin typeface="Times New Roman"/>
              <a:cs typeface="Times New Roman"/>
            </a:endParaRPr>
          </a:p>
          <a:p>
            <a:pPr marL="469900" indent="-352425">
              <a:buClr>
                <a:srgbClr val="616161"/>
              </a:buClr>
              <a:buFont typeface="Times New Roman"/>
              <a:buChar char="●"/>
              <a:tabLst>
                <a:tab pos="469900" algn="l"/>
              </a:tabLst>
            </a:pPr>
            <a:r>
              <a:rPr sz="2000" spc="40" dirty="0" smtClean="0">
                <a:latin typeface="Times New Roman"/>
                <a:cs typeface="Times New Roman"/>
              </a:rPr>
              <a:t>Methodological</a:t>
            </a:r>
            <a:r>
              <a:rPr sz="2000" spc="10" dirty="0" smtClean="0">
                <a:latin typeface="Times New Roman"/>
                <a:cs typeface="Times New Roman"/>
              </a:rPr>
              <a:t> </a:t>
            </a:r>
            <a:r>
              <a:rPr sz="2000" spc="5" dirty="0">
                <a:latin typeface="Times New Roman"/>
                <a:cs typeface="Times New Roman"/>
              </a:rPr>
              <a:t>limitations:</a:t>
            </a:r>
            <a:r>
              <a:rPr sz="2000" spc="10" dirty="0">
                <a:latin typeface="Times New Roman"/>
                <a:cs typeface="Times New Roman"/>
              </a:rPr>
              <a:t> </a:t>
            </a:r>
            <a:r>
              <a:rPr sz="2000" spc="35" dirty="0">
                <a:latin typeface="Times New Roman"/>
                <a:cs typeface="Times New Roman"/>
              </a:rPr>
              <a:t>sampling,</a:t>
            </a:r>
            <a:r>
              <a:rPr sz="2000" spc="10" dirty="0">
                <a:latin typeface="Times New Roman"/>
                <a:cs typeface="Times New Roman"/>
              </a:rPr>
              <a:t> </a:t>
            </a:r>
            <a:r>
              <a:rPr sz="2000" spc="85" dirty="0">
                <a:latin typeface="Times New Roman"/>
                <a:cs typeface="Times New Roman"/>
              </a:rPr>
              <a:t>untested</a:t>
            </a:r>
            <a:r>
              <a:rPr sz="2000" spc="10" dirty="0">
                <a:latin typeface="Times New Roman"/>
                <a:cs typeface="Times New Roman"/>
              </a:rPr>
              <a:t> </a:t>
            </a:r>
            <a:r>
              <a:rPr sz="2000" spc="-10" dirty="0">
                <a:latin typeface="Times New Roman"/>
                <a:cs typeface="Times New Roman"/>
              </a:rPr>
              <a:t>validity</a:t>
            </a:r>
            <a:r>
              <a:rPr sz="2000" spc="10" dirty="0">
                <a:latin typeface="Times New Roman"/>
                <a:cs typeface="Times New Roman"/>
              </a:rPr>
              <a:t> of </a:t>
            </a:r>
            <a:r>
              <a:rPr sz="2000" spc="75" dirty="0">
                <a:latin typeface="Times New Roman"/>
                <a:cs typeface="Times New Roman"/>
              </a:rPr>
              <a:t>new</a:t>
            </a:r>
            <a:r>
              <a:rPr sz="2000" spc="10" dirty="0">
                <a:latin typeface="Times New Roman"/>
                <a:cs typeface="Times New Roman"/>
              </a:rPr>
              <a:t> </a:t>
            </a:r>
            <a:r>
              <a:rPr sz="2000" spc="70" dirty="0">
                <a:latin typeface="Times New Roman"/>
                <a:cs typeface="Times New Roman"/>
              </a:rPr>
              <a:t>scale</a:t>
            </a:r>
            <a:endParaRPr sz="2000" dirty="0">
              <a:latin typeface="Times New Roman"/>
              <a:cs typeface="Times New Roman"/>
            </a:endParaRPr>
          </a:p>
          <a:p>
            <a:pPr marL="469900" indent="-352425">
              <a:spcBef>
                <a:spcPts val="270"/>
              </a:spcBef>
              <a:buClr>
                <a:srgbClr val="616161"/>
              </a:buClr>
              <a:buFont typeface="Times New Roman"/>
              <a:buChar char="●"/>
              <a:tabLst>
                <a:tab pos="469900" algn="l"/>
              </a:tabLst>
            </a:pPr>
            <a:r>
              <a:rPr sz="2000" spc="35" dirty="0">
                <a:latin typeface="Times New Roman"/>
                <a:cs typeface="Times New Roman"/>
              </a:rPr>
              <a:t>Excluded</a:t>
            </a:r>
            <a:r>
              <a:rPr sz="2000" spc="10" dirty="0">
                <a:latin typeface="Times New Roman"/>
                <a:cs typeface="Times New Roman"/>
              </a:rPr>
              <a:t> </a:t>
            </a:r>
            <a:r>
              <a:rPr sz="2000" spc="45" dirty="0">
                <a:latin typeface="Times New Roman"/>
                <a:cs typeface="Times New Roman"/>
              </a:rPr>
              <a:t>many</a:t>
            </a:r>
            <a:r>
              <a:rPr sz="2000" spc="10" dirty="0">
                <a:latin typeface="Times New Roman"/>
                <a:cs typeface="Times New Roman"/>
              </a:rPr>
              <a:t> </a:t>
            </a:r>
            <a:r>
              <a:rPr sz="2000" spc="60" dirty="0">
                <a:latin typeface="Times New Roman"/>
                <a:cs typeface="Times New Roman"/>
              </a:rPr>
              <a:t>possible</a:t>
            </a:r>
            <a:r>
              <a:rPr sz="2000" spc="10" dirty="0">
                <a:latin typeface="Times New Roman"/>
                <a:cs typeface="Times New Roman"/>
              </a:rPr>
              <a:t> </a:t>
            </a:r>
            <a:r>
              <a:rPr sz="2000" spc="55" dirty="0">
                <a:latin typeface="Times New Roman"/>
                <a:cs typeface="Times New Roman"/>
              </a:rPr>
              <a:t>predictors</a:t>
            </a:r>
            <a:endParaRPr sz="2000" dirty="0">
              <a:latin typeface="Times New Roman"/>
              <a:cs typeface="Times New Roman"/>
            </a:endParaRPr>
          </a:p>
          <a:p>
            <a:pPr marL="469900" marR="5080" indent="-352425">
              <a:lnSpc>
                <a:spcPct val="116100"/>
              </a:lnSpc>
              <a:buClr>
                <a:srgbClr val="616161"/>
              </a:buClr>
              <a:buFont typeface="Times New Roman"/>
              <a:buChar char="●"/>
              <a:tabLst>
                <a:tab pos="469900" algn="l"/>
              </a:tabLst>
            </a:pPr>
            <a:r>
              <a:rPr sz="2000" spc="45" dirty="0">
                <a:latin typeface="Times New Roman"/>
                <a:cs typeface="Times New Roman"/>
              </a:rPr>
              <a:t>Future</a:t>
            </a:r>
            <a:r>
              <a:rPr sz="2000" spc="10" dirty="0">
                <a:latin typeface="Times New Roman"/>
                <a:cs typeface="Times New Roman"/>
              </a:rPr>
              <a:t> </a:t>
            </a:r>
            <a:r>
              <a:rPr sz="2000" spc="65" dirty="0">
                <a:latin typeface="Times New Roman"/>
                <a:cs typeface="Times New Roman"/>
              </a:rPr>
              <a:t>research:</a:t>
            </a:r>
            <a:r>
              <a:rPr sz="2000" spc="10" dirty="0">
                <a:latin typeface="Times New Roman"/>
                <a:cs typeface="Times New Roman"/>
              </a:rPr>
              <a:t> </a:t>
            </a:r>
            <a:r>
              <a:rPr sz="2000" spc="75" dirty="0">
                <a:latin typeface="Times New Roman"/>
                <a:cs typeface="Times New Roman"/>
              </a:rPr>
              <a:t>better</a:t>
            </a:r>
            <a:r>
              <a:rPr sz="2000" spc="10" dirty="0">
                <a:latin typeface="Times New Roman"/>
                <a:cs typeface="Times New Roman"/>
              </a:rPr>
              <a:t> </a:t>
            </a:r>
            <a:r>
              <a:rPr sz="2000" spc="65" dirty="0">
                <a:latin typeface="Times New Roman"/>
                <a:cs typeface="Times New Roman"/>
              </a:rPr>
              <a:t>representation</a:t>
            </a:r>
            <a:r>
              <a:rPr sz="2000" spc="10" dirty="0">
                <a:latin typeface="Times New Roman"/>
                <a:cs typeface="Times New Roman"/>
              </a:rPr>
              <a:t> of </a:t>
            </a:r>
            <a:r>
              <a:rPr sz="2000" spc="35" dirty="0">
                <a:latin typeface="Times New Roman"/>
                <a:cs typeface="Times New Roman"/>
              </a:rPr>
              <a:t>social</a:t>
            </a:r>
            <a:r>
              <a:rPr sz="2000" spc="10" dirty="0">
                <a:latin typeface="Times New Roman"/>
                <a:cs typeface="Times New Roman"/>
              </a:rPr>
              <a:t> </a:t>
            </a:r>
            <a:r>
              <a:rPr sz="2000" spc="50" dirty="0">
                <a:latin typeface="Times New Roman"/>
                <a:cs typeface="Times New Roman"/>
              </a:rPr>
              <a:t>action</a:t>
            </a:r>
            <a:r>
              <a:rPr sz="2000" spc="10" dirty="0">
                <a:latin typeface="Times New Roman"/>
                <a:cs typeface="Times New Roman"/>
              </a:rPr>
              <a:t> </a:t>
            </a:r>
            <a:r>
              <a:rPr sz="2000" spc="20" dirty="0">
                <a:latin typeface="Times New Roman"/>
                <a:cs typeface="Times New Roman"/>
              </a:rPr>
              <a:t>/</a:t>
            </a:r>
            <a:r>
              <a:rPr sz="2000" spc="10" dirty="0">
                <a:latin typeface="Times New Roman"/>
                <a:cs typeface="Times New Roman"/>
              </a:rPr>
              <a:t> </a:t>
            </a:r>
            <a:r>
              <a:rPr sz="2000" spc="-50" dirty="0">
                <a:latin typeface="Times New Roman"/>
                <a:cs typeface="Times New Roman"/>
              </a:rPr>
              <a:t>CBR</a:t>
            </a:r>
            <a:r>
              <a:rPr sz="2000" spc="10" dirty="0">
                <a:latin typeface="Times New Roman"/>
                <a:cs typeface="Times New Roman"/>
              </a:rPr>
              <a:t> </a:t>
            </a:r>
            <a:r>
              <a:rPr sz="2000" spc="70" dirty="0">
                <a:latin typeface="Times New Roman"/>
                <a:cs typeface="Times New Roman"/>
              </a:rPr>
              <a:t>more</a:t>
            </a:r>
            <a:r>
              <a:rPr sz="2000" spc="10" dirty="0">
                <a:latin typeface="Times New Roman"/>
                <a:cs typeface="Times New Roman"/>
              </a:rPr>
              <a:t> </a:t>
            </a:r>
            <a:r>
              <a:rPr sz="2000" spc="35" dirty="0">
                <a:latin typeface="Times New Roman"/>
                <a:cs typeface="Times New Roman"/>
              </a:rPr>
              <a:t>generally,</a:t>
            </a:r>
            <a:r>
              <a:rPr sz="2000" spc="10" dirty="0">
                <a:latin typeface="Times New Roman"/>
                <a:cs typeface="Times New Roman"/>
              </a:rPr>
              <a:t> </a:t>
            </a:r>
            <a:r>
              <a:rPr sz="2000" spc="55" dirty="0">
                <a:latin typeface="Times New Roman"/>
                <a:cs typeface="Times New Roman"/>
              </a:rPr>
              <a:t>testing</a:t>
            </a:r>
            <a:r>
              <a:rPr sz="2000" spc="10" dirty="0">
                <a:latin typeface="Times New Roman"/>
                <a:cs typeface="Times New Roman"/>
              </a:rPr>
              <a:t> </a:t>
            </a:r>
            <a:r>
              <a:rPr sz="2000" spc="65" dirty="0">
                <a:latin typeface="Times New Roman"/>
                <a:cs typeface="Times New Roman"/>
              </a:rPr>
              <a:t>other</a:t>
            </a:r>
            <a:r>
              <a:rPr sz="2000" spc="10" dirty="0">
                <a:latin typeface="Times New Roman"/>
                <a:cs typeface="Times New Roman"/>
              </a:rPr>
              <a:t> </a:t>
            </a:r>
            <a:r>
              <a:rPr sz="2000" spc="35" dirty="0">
                <a:latin typeface="Times New Roman"/>
                <a:cs typeface="Times New Roman"/>
              </a:rPr>
              <a:t>variables,</a:t>
            </a:r>
            <a:r>
              <a:rPr sz="2000" spc="20" dirty="0">
                <a:latin typeface="Times New Roman"/>
                <a:cs typeface="Times New Roman"/>
              </a:rPr>
              <a:t> </a:t>
            </a:r>
            <a:r>
              <a:rPr sz="2000" spc="70" dirty="0">
                <a:latin typeface="Times New Roman"/>
                <a:cs typeface="Times New Roman"/>
              </a:rPr>
              <a:t>path</a:t>
            </a:r>
            <a:r>
              <a:rPr sz="2000" spc="10" dirty="0">
                <a:latin typeface="Times New Roman"/>
                <a:cs typeface="Times New Roman"/>
              </a:rPr>
              <a:t> </a:t>
            </a:r>
            <a:r>
              <a:rPr sz="2000" spc="35" dirty="0">
                <a:latin typeface="Times New Roman"/>
                <a:cs typeface="Times New Roman"/>
              </a:rPr>
              <a:t>analysis/structural</a:t>
            </a:r>
            <a:r>
              <a:rPr sz="2000" spc="10" dirty="0">
                <a:latin typeface="Times New Roman"/>
                <a:cs typeface="Times New Roman"/>
              </a:rPr>
              <a:t> </a:t>
            </a:r>
            <a:r>
              <a:rPr sz="2000" spc="65" dirty="0">
                <a:latin typeface="Times New Roman"/>
                <a:cs typeface="Times New Roman"/>
              </a:rPr>
              <a:t>equation</a:t>
            </a:r>
            <a:r>
              <a:rPr sz="2000" spc="10" dirty="0">
                <a:latin typeface="Times New Roman"/>
                <a:cs typeface="Times New Roman"/>
              </a:rPr>
              <a:t> </a:t>
            </a:r>
            <a:r>
              <a:rPr sz="2000" spc="50" dirty="0">
                <a:latin typeface="Times New Roman"/>
                <a:cs typeface="Times New Roman"/>
              </a:rPr>
              <a:t>modeling</a:t>
            </a:r>
            <a:r>
              <a:rPr sz="2000" spc="10" dirty="0">
                <a:latin typeface="Times New Roman"/>
                <a:cs typeface="Times New Roman"/>
              </a:rPr>
              <a:t> </a:t>
            </a:r>
            <a:r>
              <a:rPr lang="en-US" sz="2000" spc="10" dirty="0" smtClean="0">
                <a:latin typeface="Times New Roman"/>
                <a:cs typeface="Times New Roman"/>
              </a:rPr>
              <a:t>&amp; longitudinal/historical research </a:t>
            </a:r>
            <a:r>
              <a:rPr sz="2000" spc="60" dirty="0" smtClean="0">
                <a:latin typeface="Times New Roman"/>
                <a:cs typeface="Times New Roman"/>
              </a:rPr>
              <a:t>to</a:t>
            </a:r>
            <a:r>
              <a:rPr sz="2000" spc="10" dirty="0" smtClean="0">
                <a:latin typeface="Times New Roman"/>
                <a:cs typeface="Times New Roman"/>
              </a:rPr>
              <a:t> </a:t>
            </a:r>
            <a:r>
              <a:rPr sz="2000" spc="75" dirty="0">
                <a:latin typeface="Times New Roman"/>
                <a:cs typeface="Times New Roman"/>
              </a:rPr>
              <a:t>better</a:t>
            </a:r>
            <a:r>
              <a:rPr sz="2000" spc="10" dirty="0">
                <a:latin typeface="Times New Roman"/>
                <a:cs typeface="Times New Roman"/>
              </a:rPr>
              <a:t> </a:t>
            </a:r>
            <a:r>
              <a:rPr sz="2000" spc="75" dirty="0">
                <a:latin typeface="Times New Roman"/>
                <a:cs typeface="Times New Roman"/>
              </a:rPr>
              <a:t>understand</a:t>
            </a:r>
            <a:r>
              <a:rPr sz="2000" spc="10" dirty="0">
                <a:latin typeface="Times New Roman"/>
                <a:cs typeface="Times New Roman"/>
              </a:rPr>
              <a:t> </a:t>
            </a:r>
            <a:r>
              <a:rPr sz="2000" spc="60" dirty="0">
                <a:latin typeface="Times New Roman"/>
                <a:cs typeface="Times New Roman"/>
              </a:rPr>
              <a:t>causal</a:t>
            </a:r>
            <a:r>
              <a:rPr sz="2000" spc="10" dirty="0">
                <a:latin typeface="Times New Roman"/>
                <a:cs typeface="Times New Roman"/>
              </a:rPr>
              <a:t> </a:t>
            </a:r>
            <a:r>
              <a:rPr sz="2000" spc="40" dirty="0">
                <a:latin typeface="Times New Roman"/>
                <a:cs typeface="Times New Roman"/>
              </a:rPr>
              <a:t>relationships</a:t>
            </a:r>
            <a:endParaRPr sz="2000" dirty="0">
              <a:latin typeface="Times New Roman"/>
              <a:cs typeface="Times New Roman"/>
            </a:endParaRPr>
          </a:p>
        </p:txBody>
      </p:sp>
    </p:spTree>
    <p:extLst>
      <p:ext uri="{BB962C8B-B14F-4D97-AF65-F5344CB8AC3E}">
        <p14:creationId xmlns:p14="http://schemas.microsoft.com/office/powerpoint/2010/main" val="1594387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4725" y="1828800"/>
            <a:ext cx="8374549" cy="2438400"/>
          </a:xfrm>
          <a:prstGeom prst="rect">
            <a:avLst/>
          </a:prstGeom>
        </p:spPr>
        <p:txBody>
          <a:bodyPr/>
          <a:lstStyle>
            <a:lvl1pPr algn="ctr" rtl="0" eaLnBrk="0" fontAlgn="base" hangingPunct="0">
              <a:spcBef>
                <a:spcPct val="0"/>
              </a:spcBef>
              <a:spcAft>
                <a:spcPct val="0"/>
              </a:spcAft>
              <a:defRPr sz="5400" kern="1200">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5pPr>
            <a:lvl6pPr marL="4572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6pPr>
            <a:lvl7pPr marL="9144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7pPr>
            <a:lvl8pPr marL="13716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8pPr>
            <a:lvl9pPr marL="1828800" algn="ctr" rtl="0" fontAlgn="base">
              <a:spcBef>
                <a:spcPct val="0"/>
              </a:spcBef>
              <a:spcAft>
                <a:spcPct val="0"/>
              </a:spcAft>
              <a:defRPr sz="5400">
                <a:solidFill>
                  <a:schemeClr val="tx1"/>
                </a:solidFill>
                <a:latin typeface="Calisto MT" pitchFamily="-108" charset="0"/>
                <a:ea typeface="ＭＳ Ｐゴシック" pitchFamily="-108" charset="-128"/>
                <a:cs typeface="ＭＳ Ｐゴシック" pitchFamily="-108" charset="-128"/>
              </a:defRPr>
            </a:lvl9pPr>
          </a:lstStyle>
          <a:p>
            <a:r>
              <a:rPr lang="en-US" sz="4000" dirty="0" smtClean="0"/>
              <a:t>Thank </a:t>
            </a:r>
            <a:r>
              <a:rPr lang="en-US" sz="4000" smtClean="0"/>
              <a:t>you!</a:t>
            </a:r>
            <a:endParaRPr lang="en-US" sz="4000"/>
          </a:p>
          <a:p>
            <a:endParaRPr lang="en-US" sz="4000" dirty="0" smtClean="0"/>
          </a:p>
          <a:p>
            <a:r>
              <a:rPr lang="en-US" sz="4000" dirty="0" smtClean="0"/>
              <a:t>Any questions on this project or presentation?</a:t>
            </a:r>
            <a:endParaRPr lang="en-US" sz="4000" dirty="0"/>
          </a:p>
        </p:txBody>
      </p:sp>
    </p:spTree>
    <p:extLst>
      <p:ext uri="{BB962C8B-B14F-4D97-AF65-F5344CB8AC3E}">
        <p14:creationId xmlns:p14="http://schemas.microsoft.com/office/powerpoint/2010/main" val="227755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1_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10808</TotalTime>
  <Words>12516</Words>
  <Application>Microsoft Macintosh PowerPoint</Application>
  <PresentationFormat>On-screen Show (4:3)</PresentationFormat>
  <Paragraphs>1105</Paragraphs>
  <Slides>94</Slides>
  <Notes>38</Notes>
  <HiddenSlides>14</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7" baseType="lpstr">
      <vt:lpstr>Arial</vt:lpstr>
      <vt:lpstr>Calibri</vt:lpstr>
      <vt:lpstr>Calisto MT</vt:lpstr>
      <vt:lpstr>Mistral</vt:lpstr>
      <vt:lpstr>MS PGothic</vt:lpstr>
      <vt:lpstr>ＭＳ Ｐゴシック</vt:lpstr>
      <vt:lpstr>Times New Roman</vt:lpstr>
      <vt:lpstr>Verdana</vt:lpstr>
      <vt:lpstr>Wingdings</vt:lpstr>
      <vt:lpstr>Wingdings 2</vt:lpstr>
      <vt:lpstr>宋体</vt:lpstr>
      <vt:lpstr>1_Travelogue</vt:lpstr>
      <vt:lpstr>Document</vt:lpstr>
      <vt:lpstr>Community research and action: a transdisciplinary framework </vt:lpstr>
      <vt:lpstr>Sources</vt:lpstr>
      <vt:lpstr>Levine, M., Perkins, D.D., &amp;  Perkins, D.V. (2005). Principles of community psychology: Perspectives and Applications (3rd ed.). New York: Oxford University Press. [published in China this summer] </vt:lpstr>
      <vt:lpstr>Definitions of “COMMUNITY”  [compare definitions on next slides]</vt:lpstr>
      <vt:lpstr>Jewkes, R., &amp; Murcott, A. (1996). Meanings of community. Social Science &amp; Medicine, 43(4), 555-563.</vt:lpstr>
      <vt:lpstr>Levine, M., Perkins, D.D., &amp;  Perkins, D.V. (2005). Principles of community psychology: Perspectives and Applications (3rd Ed.). Oxford University Press.) </vt:lpstr>
      <vt:lpstr>Definitions of “COMMUNITY”</vt:lpstr>
      <vt:lpstr>Last Definitions of “COMMUNITY”</vt:lpstr>
      <vt:lpstr>Given internet &amp; greater mobility, how much does local community still matter?</vt:lpstr>
      <vt:lpstr>Definitions of Community Psychology:</vt:lpstr>
      <vt:lpstr>Tenets or Themes of Community Psychology:</vt:lpstr>
      <vt:lpstr>professional competencies in community psychology</vt:lpstr>
      <vt:lpstr>PowerPoint Presentation</vt:lpstr>
      <vt:lpstr>Competencies For Community Psychology Practice http://www.scra27.org/practice/documents/practcompetenciestcpdraftaug2012docx  I encourage students to develop &amp; apply these competencies in the work they hope to do in the future. More detail on each in following slides.</vt:lpstr>
      <vt:lpstr>1. Ecological Perspectives  </vt:lpstr>
      <vt:lpstr>2.  Empowerment </vt:lpstr>
      <vt:lpstr>3.  Sociocultural and Cross-Cultural Competence  </vt:lpstr>
      <vt:lpstr>4.  Community Inclusion and Partnership</vt:lpstr>
      <vt:lpstr>5.  Ethical, Reflective Practice</vt:lpstr>
      <vt:lpstr>6. Program Development, Implementation and Management</vt:lpstr>
      <vt:lpstr>7.  Prevention and Health Promotion</vt:lpstr>
      <vt:lpstr>8.  Community Leadership &amp; Mentoring</vt:lpstr>
      <vt:lpstr>9. Small and Large Group Processes</vt:lpstr>
      <vt:lpstr>10. Resource Development</vt:lpstr>
      <vt:lpstr>11. Consultation and Organizational Development</vt:lpstr>
      <vt:lpstr>12. Collaboration and Coalition Development</vt:lpstr>
      <vt:lpstr>13. Community Development </vt:lpstr>
      <vt:lpstr>14. Community Organizing and Community Advocacy</vt:lpstr>
      <vt:lpstr>15. Public Policy Analysis, Development and Advocacy</vt:lpstr>
      <vt:lpstr>16. Community Education, Information Dissemination, &amp; Building Public Awareness</vt:lpstr>
      <vt:lpstr>17. Participatory Community Research</vt:lpstr>
      <vt:lpstr>18. Program Evaluation</vt:lpstr>
      <vt:lpstr>Tenets or Themes of Community Psychology cont’d:</vt:lpstr>
      <vt:lpstr>More Themes of Community Psychology:</vt:lpstr>
      <vt:lpstr>4 Key Community Psychology Values/Concepts:</vt:lpstr>
      <vt:lpstr>4 Key Community Psychology Concepts:</vt:lpstr>
      <vt:lpstr>4 Key Community Psychology Concepts:</vt:lpstr>
      <vt:lpstr>4 Key Community Psychology Concepts:</vt:lpstr>
      <vt:lpstr>Community problems are complex &amp; systemic</vt:lpstr>
      <vt:lpstr>Community Psychology helps you see the world ecologically (as an interconnected system):</vt:lpstr>
      <vt:lpstr>Bronfenbrenner’s Nested Systems</vt:lpstr>
      <vt:lpstr>Example: What is the Ecology of Adult Community Education?</vt:lpstr>
      <vt:lpstr>Rappaport, J. (1977). Community psychology: Values, research &amp; action  Table 6.1-Relationship between values &amp; goals, level of analysis, conceptions, strategies &amp; tactics of social intervention (pp.164-166)</vt:lpstr>
      <vt:lpstr>Ecological Research Methods</vt:lpstr>
      <vt:lpstr>Suggestions for increasing ecological validity of research:</vt:lpstr>
      <vt:lpstr>Community Psychology in relation to levels of analysis and other disciplines</vt:lpstr>
      <vt:lpstr>What are the differences between multi-disciplinary, interdisciplinary &amp; transdisciplinary?</vt:lpstr>
      <vt:lpstr>PowerPoint Presentation</vt:lpstr>
      <vt:lpstr>The Future of Community Psychology</vt:lpstr>
      <vt:lpstr>PowerPoint Presentation</vt:lpstr>
      <vt:lpstr>Adapted from Christens &amp; Perkins (2008). Transdisciplinary, multilevel action research to enhance ecological and psycho-political validity: Figure 1. Comprehensive ecological model for analyzing power dynamics across 4 domains of capital &amp; 3 levels </vt:lpstr>
      <vt:lpstr>Think about your research &amp;/or intervention interests or a project you have worked on &amp; consider the following Questions related to oppression:</vt:lpstr>
      <vt:lpstr>Questions related to liberation/empowerment:</vt:lpstr>
      <vt:lpstr>Questions related to wellness</vt:lpstr>
      <vt:lpstr>Example of Application: Comprehensive Model for Action Research on Migrant Communities: Socio-cultural Context</vt:lpstr>
      <vt:lpstr>Comprehensive Model for Action Research  on Migrant Communities: Physical Environment Context</vt:lpstr>
      <vt:lpstr>Comprehensive Model for Action Research  on Migrant Communities: Economic Context</vt:lpstr>
      <vt:lpstr>Comprehensive Model for Action Research  on Migrant Communities: Political Context</vt:lpstr>
      <vt:lpstr>PowerPoint Presentation</vt:lpstr>
      <vt:lpstr>Perkins, D. D. (2009). International community psychology: Development and challenges. American Journal of Community Psychology. 44, 76–79.</vt:lpstr>
      <vt:lpstr>PowerPoint Presentation</vt:lpstr>
      <vt:lpstr>History of Internationalization of CP</vt:lpstr>
      <vt:lpstr>International CP Journals</vt:lpstr>
      <vt:lpstr>International Community Psychology</vt:lpstr>
      <vt:lpstr>Need for global, interdisciplinary community studies: CP in much of the rest of the world has either followed the U.S. lead or remains too tied to individualistic psychology &amp; is not interdisciplinary.</vt:lpstr>
      <vt:lpstr>Closer look at each region does suggest a fairly (if not perfectly) consistent focus on social justice, however. EG:</vt:lpstr>
      <vt:lpstr>The Global Development of Applied Community Studies Project:  Predicting the Emergence of 12 Community-focused Research and Professional Disciplines in 100 Countries (and counting)   Douglas D. Perkins, Vanderbilt U.  With:  Dominique Lyew, Felicia Hanitio, Hans Braunfisch, Sara Eccleston,  Julia Segel, Nikolay Mihaylov, Valeriya Mihaylova, Vanderbilt U.  Liping Yang, Nanjing Normal U. Yong Zhang, East China Normal U. Briana Cox, Swarthmore College Rose Gittell, Brandeis U.</vt:lpstr>
      <vt:lpstr>The Global Development of Applied Community Studies Project:</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Table 2. 0-Order Correlations Between Various Country-Level Predictors &amp; the Strength of Formalized Community Psychology (CP) &amp; Community Development (CD)</vt:lpstr>
      <vt:lpstr>PowerPoint Presentation</vt:lpstr>
      <vt:lpstr>PowerPoint Presentation</vt:lpstr>
      <vt:lpstr>PowerPoint Presentation</vt:lpstr>
      <vt:lpstr>PowerPoint Presentation</vt:lpstr>
      <vt:lpstr>PowerPoint Presentation</vt:lpstr>
      <vt:lpstr>PowerPoint Presentation</vt:lpstr>
      <vt:lpstr>In progress paper: China as a Case Study--   What are the conditions for growth of Community Psychology in PRC? How likely is it?</vt:lpstr>
      <vt:lpstr>Consider all of those criteria re People’s Republic of China, w/ 1/7 of world’s population</vt:lpstr>
      <vt:lpstr>Psychology has a long &amp;, earlier, more influential history in the PRC</vt:lpstr>
      <vt:lpstr>CP w/in Social Work, Public Health?</vt:lpstr>
      <vt:lpstr>Structural Constraints on Community Research &amp; Development &amp; International Collaboration: Wang, Yi, Tao &amp; Carovano (1998). Photovoice as a participatory health promotion strategy. Health Promotion International, 13, 75-86:</vt:lpstr>
      <vt:lpstr>Conclusions: How does PRC currently fare on 6 criteria for CP development?</vt:lpstr>
      <vt:lpstr>What are the prospects for Community Psychology in the PRC?</vt:lpstr>
      <vt:lpstr>PowerPoint Presentation</vt:lpstr>
      <vt:lpstr>PowerPoint Presentation</vt:lpstr>
    </vt:vector>
  </TitlesOfParts>
  <Company>Vanderbilt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Ecological Model for Analyzing power Dynamics across 4 Domains of Capital &amp; 3 Levels </dc:title>
  <dc:creator>Douglas D. Perkins</dc:creator>
  <cp:lastModifiedBy>Doug Perkins</cp:lastModifiedBy>
  <cp:revision>252</cp:revision>
  <dcterms:created xsi:type="dcterms:W3CDTF">2012-05-23T21:27:37Z</dcterms:created>
  <dcterms:modified xsi:type="dcterms:W3CDTF">2017-05-11T22:08:40Z</dcterms:modified>
</cp:coreProperties>
</file>