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0"/>
  </p:notesMasterIdLst>
  <p:sldIdLst>
    <p:sldId id="256" r:id="rId2"/>
    <p:sldId id="347" r:id="rId3"/>
    <p:sldId id="306" r:id="rId4"/>
    <p:sldId id="348" r:id="rId5"/>
    <p:sldId id="312" r:id="rId6"/>
    <p:sldId id="316" r:id="rId7"/>
    <p:sldId id="397" r:id="rId8"/>
    <p:sldId id="325" r:id="rId9"/>
    <p:sldId id="398" r:id="rId10"/>
    <p:sldId id="399" r:id="rId11"/>
    <p:sldId id="400" r:id="rId12"/>
    <p:sldId id="401" r:id="rId13"/>
    <p:sldId id="402" r:id="rId14"/>
    <p:sldId id="349" r:id="rId15"/>
    <p:sldId id="403" r:id="rId16"/>
    <p:sldId id="317" r:id="rId17"/>
    <p:sldId id="318" r:id="rId18"/>
    <p:sldId id="319" r:id="rId19"/>
    <p:sldId id="320" r:id="rId20"/>
    <p:sldId id="321" r:id="rId21"/>
    <p:sldId id="322" r:id="rId22"/>
    <p:sldId id="323" r:id="rId23"/>
    <p:sldId id="324" r:id="rId24"/>
    <p:sldId id="393" r:id="rId25"/>
    <p:sldId id="394" r:id="rId26"/>
    <p:sldId id="395" r:id="rId27"/>
    <p:sldId id="396" r:id="rId28"/>
    <p:sldId id="352" r:id="rId29"/>
    <p:sldId id="354" r:id="rId30"/>
    <p:sldId id="353" r:id="rId31"/>
    <p:sldId id="262" r:id="rId32"/>
    <p:sldId id="367" r:id="rId33"/>
    <p:sldId id="365" r:id="rId34"/>
    <p:sldId id="356" r:id="rId35"/>
    <p:sldId id="357" r:id="rId36"/>
    <p:sldId id="358" r:id="rId37"/>
    <p:sldId id="359" r:id="rId38"/>
    <p:sldId id="360" r:id="rId39"/>
    <p:sldId id="361" r:id="rId40"/>
    <p:sldId id="362" r:id="rId41"/>
    <p:sldId id="363" r:id="rId42"/>
    <p:sldId id="364" r:id="rId43"/>
    <p:sldId id="366" r:id="rId44"/>
    <p:sldId id="370" r:id="rId45"/>
    <p:sldId id="372" r:id="rId46"/>
    <p:sldId id="373" r:id="rId47"/>
    <p:sldId id="374" r:id="rId48"/>
    <p:sldId id="391" r:id="rId49"/>
    <p:sldId id="392" r:id="rId50"/>
    <p:sldId id="375" r:id="rId51"/>
    <p:sldId id="377" r:id="rId52"/>
    <p:sldId id="378" r:id="rId53"/>
    <p:sldId id="386" r:id="rId54"/>
    <p:sldId id="379" r:id="rId55"/>
    <p:sldId id="380" r:id="rId56"/>
    <p:sldId id="381" r:id="rId57"/>
    <p:sldId id="382" r:id="rId58"/>
    <p:sldId id="383" r:id="rId59"/>
  </p:sldIdLst>
  <p:sldSz cx="9144000" cy="6858000" type="screen4x3"/>
  <p:notesSz cx="6858000" cy="9144000"/>
  <p:defaultTextStyle>
    <a:defPPr>
      <a:defRPr lang="en-US"/>
    </a:defPPr>
    <a:lvl1pPr algn="l" rtl="0" fontAlgn="base">
      <a:spcBef>
        <a:spcPct val="0"/>
      </a:spcBef>
      <a:spcAft>
        <a:spcPct val="0"/>
      </a:spcAft>
      <a:defRPr sz="2000" kern="1200">
        <a:solidFill>
          <a:schemeClr val="tx1"/>
        </a:solidFill>
        <a:latin typeface="Times New Roman" charset="0"/>
        <a:ea typeface="+mn-ea"/>
        <a:cs typeface="+mn-cs"/>
      </a:defRPr>
    </a:lvl1pPr>
    <a:lvl2pPr marL="457200" algn="l" rtl="0" fontAlgn="base">
      <a:spcBef>
        <a:spcPct val="0"/>
      </a:spcBef>
      <a:spcAft>
        <a:spcPct val="0"/>
      </a:spcAft>
      <a:defRPr sz="2000" kern="1200">
        <a:solidFill>
          <a:schemeClr val="tx1"/>
        </a:solidFill>
        <a:latin typeface="Times New Roman" charset="0"/>
        <a:ea typeface="+mn-ea"/>
        <a:cs typeface="+mn-cs"/>
      </a:defRPr>
    </a:lvl2pPr>
    <a:lvl3pPr marL="914400" algn="l" rtl="0" fontAlgn="base">
      <a:spcBef>
        <a:spcPct val="0"/>
      </a:spcBef>
      <a:spcAft>
        <a:spcPct val="0"/>
      </a:spcAft>
      <a:defRPr sz="2000" kern="1200">
        <a:solidFill>
          <a:schemeClr val="tx1"/>
        </a:solidFill>
        <a:latin typeface="Times New Roman" charset="0"/>
        <a:ea typeface="+mn-ea"/>
        <a:cs typeface="+mn-cs"/>
      </a:defRPr>
    </a:lvl3pPr>
    <a:lvl4pPr marL="1371600" algn="l" rtl="0" fontAlgn="base">
      <a:spcBef>
        <a:spcPct val="0"/>
      </a:spcBef>
      <a:spcAft>
        <a:spcPct val="0"/>
      </a:spcAft>
      <a:defRPr sz="2000" kern="1200">
        <a:solidFill>
          <a:schemeClr val="tx1"/>
        </a:solidFill>
        <a:latin typeface="Times New Roman" charset="0"/>
        <a:ea typeface="+mn-ea"/>
        <a:cs typeface="+mn-cs"/>
      </a:defRPr>
    </a:lvl4pPr>
    <a:lvl5pPr marL="1828800" algn="l" rtl="0" fontAlgn="base">
      <a:spcBef>
        <a:spcPct val="0"/>
      </a:spcBef>
      <a:spcAft>
        <a:spcPct val="0"/>
      </a:spcAft>
      <a:defRPr sz="2000" kern="1200">
        <a:solidFill>
          <a:schemeClr val="tx1"/>
        </a:solidFill>
        <a:latin typeface="Times New Roman" charset="0"/>
        <a:ea typeface="+mn-ea"/>
        <a:cs typeface="+mn-cs"/>
      </a:defRPr>
    </a:lvl5pPr>
    <a:lvl6pPr marL="2286000" algn="l" defTabSz="457200" rtl="0" eaLnBrk="1" latinLnBrk="0" hangingPunct="1">
      <a:defRPr sz="2000" kern="1200">
        <a:solidFill>
          <a:schemeClr val="tx1"/>
        </a:solidFill>
        <a:latin typeface="Times New Roman" charset="0"/>
        <a:ea typeface="+mn-ea"/>
        <a:cs typeface="+mn-cs"/>
      </a:defRPr>
    </a:lvl6pPr>
    <a:lvl7pPr marL="2743200" algn="l" defTabSz="457200" rtl="0" eaLnBrk="1" latinLnBrk="0" hangingPunct="1">
      <a:defRPr sz="2000" kern="1200">
        <a:solidFill>
          <a:schemeClr val="tx1"/>
        </a:solidFill>
        <a:latin typeface="Times New Roman" charset="0"/>
        <a:ea typeface="+mn-ea"/>
        <a:cs typeface="+mn-cs"/>
      </a:defRPr>
    </a:lvl7pPr>
    <a:lvl8pPr marL="3200400" algn="l" defTabSz="457200" rtl="0" eaLnBrk="1" latinLnBrk="0" hangingPunct="1">
      <a:defRPr sz="2000" kern="1200">
        <a:solidFill>
          <a:schemeClr val="tx1"/>
        </a:solidFill>
        <a:latin typeface="Times New Roman" charset="0"/>
        <a:ea typeface="+mn-ea"/>
        <a:cs typeface="+mn-cs"/>
      </a:defRPr>
    </a:lvl8pPr>
    <a:lvl9pPr marL="3657600" algn="l" defTabSz="457200" rtl="0" eaLnBrk="1" latinLnBrk="0" hangingPunct="1">
      <a:defRPr sz="20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B2B2B2"/>
    <a:srgbClr val="808080"/>
    <a:srgbClr val="9933FF"/>
    <a:srgbClr val="FFFF99"/>
    <a:srgbClr val="99FF66"/>
    <a:srgbClr val="33CCCC"/>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p:scale>
          <a:sx n="100" d="100"/>
          <a:sy n="100" d="100"/>
        </p:scale>
        <p:origin x="-2072" y="-6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11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notesMaster" Target="notesMasters/notesMaster1.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1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617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61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617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17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61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0CAB625-4EF3-E54F-8B3B-4566D5F132E2}" type="slidenum">
              <a:rPr lang="en-US"/>
              <a:pPr/>
              <a:t>‹#›</a:t>
            </a:fld>
            <a:endParaRPr lang="en-US"/>
          </a:p>
        </p:txBody>
      </p:sp>
    </p:spTree>
    <p:extLst>
      <p:ext uri="{BB962C8B-B14F-4D97-AF65-F5344CB8AC3E}">
        <p14:creationId xmlns:p14="http://schemas.microsoft.com/office/powerpoint/2010/main" val="4779577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mn-cs"/>
      </a:defRPr>
    </a:lvl1pPr>
    <a:lvl2pPr marL="457200" algn="l" rtl="0" fontAlgn="base">
      <a:spcBef>
        <a:spcPct val="30000"/>
      </a:spcBef>
      <a:spcAft>
        <a:spcPct val="0"/>
      </a:spcAft>
      <a:defRPr sz="1200" kern="1200">
        <a:solidFill>
          <a:schemeClr val="tx1"/>
        </a:solidFill>
        <a:latin typeface="Times New Roman" charset="0"/>
        <a:ea typeface="ＭＳ Ｐゴシック" charset="-128"/>
        <a:cs typeface="+mn-cs"/>
      </a:defRPr>
    </a:lvl2pPr>
    <a:lvl3pPr marL="914400" algn="l" rtl="0" fontAlgn="base">
      <a:spcBef>
        <a:spcPct val="30000"/>
      </a:spcBef>
      <a:spcAft>
        <a:spcPct val="0"/>
      </a:spcAft>
      <a:defRPr sz="1200" kern="1200">
        <a:solidFill>
          <a:schemeClr val="tx1"/>
        </a:solidFill>
        <a:latin typeface="Times New Roman" charset="0"/>
        <a:ea typeface="ＭＳ Ｐゴシック" charset="-128"/>
        <a:cs typeface="+mn-cs"/>
      </a:defRPr>
    </a:lvl3pPr>
    <a:lvl4pPr marL="1371600" algn="l" rtl="0" fontAlgn="base">
      <a:spcBef>
        <a:spcPct val="30000"/>
      </a:spcBef>
      <a:spcAft>
        <a:spcPct val="0"/>
      </a:spcAft>
      <a:defRPr sz="1200" kern="1200">
        <a:solidFill>
          <a:schemeClr val="tx1"/>
        </a:solidFill>
        <a:latin typeface="Times New Roman" charset="0"/>
        <a:ea typeface="ＭＳ Ｐゴシック" charset="-128"/>
        <a:cs typeface="+mn-cs"/>
      </a:defRPr>
    </a:lvl4pPr>
    <a:lvl5pPr marL="1828800" algn="l" rtl="0" fontAlgn="base">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a:t>Doug Fisher</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DC94C72B-72E5-684F-AF3B-1E2E9B4860A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Doug Fisher</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3757A8BD-8F0C-1E4D-960D-529A2FF4AA6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Doug Fisher</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423EE8AB-6DF9-F748-A3DC-373D3516AA5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Doug Fisher</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E139D63A-803E-EF45-94FC-5A53E72B8D7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a:t>Doug Fisher</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ED45E627-D39F-9845-825A-E281AD8B29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a:t>Doug Fisher</a:t>
            </a:r>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B4614B62-ACD4-D140-A070-7C0B11319BB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a:t>Doug Fisher</a:t>
            </a:r>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0E8764D7-772C-C448-9E93-C534DE8F471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a:t>Doug Fisher</a:t>
            </a:r>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9A1AE7F6-FC3A-0745-B1E7-BB988E1CC69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Doug Fisher</a:t>
            </a:r>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415EF1A9-6B87-024B-81C4-7DDD4A6B2C8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Doug Fisher</a:t>
            </a:r>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33C696C5-12DA-FE45-B85F-73F33ED2198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Doug Fisher</a:t>
            </a:r>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9B495294-6CAC-674A-89A8-2BF57BFE6F0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r>
              <a:rPr lang="en-US"/>
              <a:t>Doug Fisher</a:t>
            </a: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A4BC81B-7474-C24A-B923-8C6E1F25515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ＭＳ Ｐゴシック" charset="-128"/>
        </a:defRPr>
      </a:lvl2pPr>
      <a:lvl3pPr marL="1143000" indent="-228600" algn="l" rtl="0" fontAlgn="base">
        <a:spcBef>
          <a:spcPct val="20000"/>
        </a:spcBef>
        <a:spcAft>
          <a:spcPct val="0"/>
        </a:spcAft>
        <a:buChar char="•"/>
        <a:defRPr sz="2400">
          <a:solidFill>
            <a:schemeClr val="tx1"/>
          </a:solidFill>
          <a:latin typeface="+mn-lt"/>
          <a:ea typeface="ＭＳ Ｐゴシック" charset="-128"/>
        </a:defRPr>
      </a:lvl3pPr>
      <a:lvl4pPr marL="1600200" indent="-228600" algn="l" rtl="0" fontAlgn="base">
        <a:spcBef>
          <a:spcPct val="20000"/>
        </a:spcBef>
        <a:spcAft>
          <a:spcPct val="0"/>
        </a:spcAft>
        <a:buChar char="–"/>
        <a:defRPr sz="2000">
          <a:solidFill>
            <a:schemeClr val="tx1"/>
          </a:solidFill>
          <a:latin typeface="+mn-lt"/>
          <a:ea typeface="ＭＳ Ｐゴシック" charset="-128"/>
        </a:defRPr>
      </a:lvl4pPr>
      <a:lvl5pPr marL="2057400" indent="-228600" algn="l" rtl="0" fontAlgn="base">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vuse.vanderbilt.edu/~dfisher/cs260MLOverview/AuxiliaryLearningSlides.ppt"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vuse.vanderbilt.edu/~dfisher/KDD-Handbook/clustering.pdf"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28"/>
          <p:cNvSpPr/>
          <p:nvPr/>
        </p:nvSpPr>
        <p:spPr>
          <a:xfrm rot="1967041">
            <a:off x="1467119" y="3429060"/>
            <a:ext cx="6373026" cy="198145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Date Placeholder 1"/>
          <p:cNvSpPr>
            <a:spLocks noGrp="1"/>
          </p:cNvSpPr>
          <p:nvPr>
            <p:ph type="dt" sz="half" idx="10"/>
          </p:nvPr>
        </p:nvSpPr>
        <p:spPr/>
        <p:txBody>
          <a:bodyPr/>
          <a:lstStyle/>
          <a:p>
            <a:r>
              <a:rPr lang="en-US"/>
              <a:t>Doug Fisher</a:t>
            </a:r>
          </a:p>
        </p:txBody>
      </p:sp>
      <p:sp>
        <p:nvSpPr>
          <p:cNvPr id="26" name="Slide Number Placeholder 3"/>
          <p:cNvSpPr>
            <a:spLocks noGrp="1"/>
          </p:cNvSpPr>
          <p:nvPr>
            <p:ph type="sldNum" sz="quarter" idx="12"/>
          </p:nvPr>
        </p:nvSpPr>
        <p:spPr/>
        <p:txBody>
          <a:bodyPr/>
          <a:lstStyle/>
          <a:p>
            <a:fld id="{E7007896-7396-DB44-ACDD-B4E2F4875489}" type="slidenum">
              <a:rPr lang="en-US"/>
              <a:pPr/>
              <a:t>1</a:t>
            </a:fld>
            <a:endParaRPr lang="en-US"/>
          </a:p>
        </p:txBody>
      </p:sp>
      <p:sp>
        <p:nvSpPr>
          <p:cNvPr id="2050" name="Text Box 2"/>
          <p:cNvSpPr txBox="1">
            <a:spLocks noChangeArrowheads="1"/>
          </p:cNvSpPr>
          <p:nvPr/>
        </p:nvSpPr>
        <p:spPr bwMode="auto">
          <a:xfrm>
            <a:off x="152400" y="152400"/>
            <a:ext cx="6228513" cy="1015663"/>
          </a:xfrm>
          <a:prstGeom prst="rect">
            <a:avLst/>
          </a:prstGeom>
          <a:noFill/>
          <a:ln w="9525">
            <a:noFill/>
            <a:miter lim="800000"/>
            <a:headEnd/>
            <a:tailEnd/>
          </a:ln>
          <a:effectLst/>
        </p:spPr>
        <p:txBody>
          <a:bodyPr wrap="none">
            <a:prstTxWarp prst="textNoShape">
              <a:avLst/>
            </a:prstTxWarp>
            <a:spAutoFit/>
          </a:bodyPr>
          <a:lstStyle/>
          <a:p>
            <a:r>
              <a:rPr lang="en-US" b="1" dirty="0">
                <a:solidFill>
                  <a:srgbClr val="0000FF"/>
                </a:solidFill>
                <a:latin typeface="Bookman Old Style"/>
              </a:rPr>
              <a:t>T</a:t>
            </a:r>
            <a:r>
              <a:rPr lang="en-US" b="1" dirty="0" smtClean="0">
                <a:solidFill>
                  <a:srgbClr val="0000FF"/>
                </a:solidFill>
                <a:latin typeface="Bookman Old Style"/>
              </a:rPr>
              <a:t>wo </a:t>
            </a:r>
            <a:r>
              <a:rPr lang="en-US" b="1" dirty="0">
                <a:solidFill>
                  <a:srgbClr val="0000FF"/>
                </a:solidFill>
                <a:latin typeface="Bookman Old Style"/>
              </a:rPr>
              <a:t>p</a:t>
            </a:r>
            <a:r>
              <a:rPr lang="en-US" b="1" dirty="0" smtClean="0">
                <a:solidFill>
                  <a:srgbClr val="0000FF"/>
                </a:solidFill>
                <a:latin typeface="Bookman Old Style"/>
              </a:rPr>
              <a:t>erspectives of Machine Learning:</a:t>
            </a:r>
          </a:p>
          <a:p>
            <a:r>
              <a:rPr lang="en-US" b="1" dirty="0" smtClean="0">
                <a:solidFill>
                  <a:srgbClr val="0000FF"/>
                </a:solidFill>
                <a:latin typeface="Bookman Old Style"/>
              </a:rPr>
              <a:t>   </a:t>
            </a:r>
            <a:r>
              <a:rPr lang="en-US" dirty="0" smtClean="0">
                <a:solidFill>
                  <a:srgbClr val="0000FF"/>
                </a:solidFill>
                <a:latin typeface="Bookman Old Style"/>
              </a:rPr>
              <a:t>Machine Learning for advanced </a:t>
            </a:r>
            <a:r>
              <a:rPr lang="en-US" i="1" dirty="0" smtClean="0">
                <a:solidFill>
                  <a:srgbClr val="0000FF"/>
                </a:solidFill>
                <a:latin typeface="Bookman Old Style"/>
              </a:rPr>
              <a:t>data analysis</a:t>
            </a:r>
          </a:p>
          <a:p>
            <a:r>
              <a:rPr lang="en-US" dirty="0" smtClean="0">
                <a:solidFill>
                  <a:srgbClr val="0000FF"/>
                </a:solidFill>
                <a:latin typeface="Bookman Old Style"/>
              </a:rPr>
              <a:t>   Machine Learning for robust artificial </a:t>
            </a:r>
            <a:r>
              <a:rPr lang="en-US" i="1" dirty="0" smtClean="0">
                <a:solidFill>
                  <a:srgbClr val="0000FF"/>
                </a:solidFill>
                <a:latin typeface="Bookman Old Style"/>
              </a:rPr>
              <a:t>agents</a:t>
            </a:r>
            <a:r>
              <a:rPr lang="en-US" dirty="0" smtClean="0">
                <a:solidFill>
                  <a:srgbClr val="0000FF"/>
                </a:solidFill>
                <a:latin typeface="Bookman Old Style"/>
              </a:rPr>
              <a:t> </a:t>
            </a:r>
            <a:endParaRPr lang="en-US" dirty="0">
              <a:solidFill>
                <a:srgbClr val="0000FF"/>
              </a:solidFill>
              <a:latin typeface="Bookman Old Style"/>
            </a:endParaRPr>
          </a:p>
        </p:txBody>
      </p:sp>
      <p:sp>
        <p:nvSpPr>
          <p:cNvPr id="2057" name="Oval 9"/>
          <p:cNvSpPr>
            <a:spLocks noChangeArrowheads="1"/>
          </p:cNvSpPr>
          <p:nvPr/>
        </p:nvSpPr>
        <p:spPr bwMode="auto">
          <a:xfrm>
            <a:off x="0" y="1320800"/>
            <a:ext cx="1676400" cy="10668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2058" name="Rectangle 10"/>
          <p:cNvSpPr>
            <a:spLocks noChangeArrowheads="1"/>
          </p:cNvSpPr>
          <p:nvPr/>
        </p:nvSpPr>
        <p:spPr bwMode="auto">
          <a:xfrm>
            <a:off x="1981200" y="2844800"/>
            <a:ext cx="1676400" cy="10668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2061" name="Text Box 13"/>
          <p:cNvSpPr txBox="1">
            <a:spLocks noChangeArrowheads="1"/>
          </p:cNvSpPr>
          <p:nvPr/>
        </p:nvSpPr>
        <p:spPr bwMode="auto">
          <a:xfrm>
            <a:off x="76200" y="1625600"/>
            <a:ext cx="1508125" cy="396875"/>
          </a:xfrm>
          <a:prstGeom prst="rect">
            <a:avLst/>
          </a:prstGeom>
          <a:noFill/>
          <a:ln w="9525">
            <a:noFill/>
            <a:miter lim="800000"/>
            <a:headEnd/>
            <a:tailEnd/>
          </a:ln>
          <a:effectLst/>
        </p:spPr>
        <p:txBody>
          <a:bodyPr wrap="none">
            <a:prstTxWarp prst="textNoShape">
              <a:avLst/>
            </a:prstTxWarp>
            <a:spAutoFit/>
          </a:bodyPr>
          <a:lstStyle/>
          <a:p>
            <a:r>
              <a:rPr lang="en-US"/>
              <a:t>Environment</a:t>
            </a:r>
          </a:p>
        </p:txBody>
      </p:sp>
      <p:sp>
        <p:nvSpPr>
          <p:cNvPr id="2062" name="Rectangle 14"/>
          <p:cNvSpPr>
            <a:spLocks noChangeArrowheads="1"/>
          </p:cNvSpPr>
          <p:nvPr/>
        </p:nvSpPr>
        <p:spPr bwMode="auto">
          <a:xfrm>
            <a:off x="5638800" y="5029200"/>
            <a:ext cx="1676400" cy="10668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2063" name="Oval 15"/>
          <p:cNvSpPr>
            <a:spLocks noChangeArrowheads="1"/>
          </p:cNvSpPr>
          <p:nvPr/>
        </p:nvSpPr>
        <p:spPr bwMode="auto">
          <a:xfrm>
            <a:off x="3962400" y="3886200"/>
            <a:ext cx="1676400" cy="10668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2064" name="Text Box 16"/>
          <p:cNvSpPr txBox="1">
            <a:spLocks noChangeArrowheads="1"/>
          </p:cNvSpPr>
          <p:nvPr/>
        </p:nvSpPr>
        <p:spPr bwMode="auto">
          <a:xfrm>
            <a:off x="2133600" y="2997200"/>
            <a:ext cx="1368425" cy="701675"/>
          </a:xfrm>
          <a:prstGeom prst="rect">
            <a:avLst/>
          </a:prstGeom>
          <a:noFill/>
          <a:ln w="9525">
            <a:noFill/>
            <a:miter lim="800000"/>
            <a:headEnd/>
            <a:tailEnd/>
          </a:ln>
          <a:effectLst/>
        </p:spPr>
        <p:txBody>
          <a:bodyPr wrap="none">
            <a:prstTxWarp prst="textNoShape">
              <a:avLst/>
            </a:prstTxWarp>
            <a:spAutoFit/>
          </a:bodyPr>
          <a:lstStyle/>
          <a:p>
            <a:r>
              <a:rPr lang="en-US"/>
              <a:t>Learning</a:t>
            </a:r>
          </a:p>
          <a:p>
            <a:r>
              <a:rPr lang="en-US"/>
              <a:t>Component</a:t>
            </a:r>
          </a:p>
        </p:txBody>
      </p:sp>
      <p:sp>
        <p:nvSpPr>
          <p:cNvPr id="2065" name="Text Box 17"/>
          <p:cNvSpPr txBox="1">
            <a:spLocks noChangeArrowheads="1"/>
          </p:cNvSpPr>
          <p:nvPr/>
        </p:nvSpPr>
        <p:spPr bwMode="auto">
          <a:xfrm>
            <a:off x="4191000" y="4038600"/>
            <a:ext cx="1355725" cy="701675"/>
          </a:xfrm>
          <a:prstGeom prst="rect">
            <a:avLst/>
          </a:prstGeom>
          <a:noFill/>
          <a:ln w="9525">
            <a:noFill/>
            <a:miter lim="800000"/>
            <a:headEnd/>
            <a:tailEnd/>
          </a:ln>
          <a:effectLst/>
        </p:spPr>
        <p:txBody>
          <a:bodyPr wrap="none">
            <a:prstTxWarp prst="textNoShape">
              <a:avLst/>
            </a:prstTxWarp>
            <a:spAutoFit/>
          </a:bodyPr>
          <a:lstStyle/>
          <a:p>
            <a:r>
              <a:rPr lang="en-US"/>
              <a:t>Knowledge</a:t>
            </a:r>
          </a:p>
          <a:p>
            <a:r>
              <a:rPr lang="en-US"/>
              <a:t>Base</a:t>
            </a:r>
          </a:p>
        </p:txBody>
      </p:sp>
      <p:sp>
        <p:nvSpPr>
          <p:cNvPr id="2066" name="Text Box 18"/>
          <p:cNvSpPr txBox="1">
            <a:spLocks noChangeArrowheads="1"/>
          </p:cNvSpPr>
          <p:nvPr/>
        </p:nvSpPr>
        <p:spPr bwMode="auto">
          <a:xfrm>
            <a:off x="5715000" y="5181600"/>
            <a:ext cx="1479550" cy="701675"/>
          </a:xfrm>
          <a:prstGeom prst="rect">
            <a:avLst/>
          </a:prstGeom>
          <a:noFill/>
          <a:ln w="9525">
            <a:noFill/>
            <a:miter lim="800000"/>
            <a:headEnd/>
            <a:tailEnd/>
          </a:ln>
          <a:effectLst/>
        </p:spPr>
        <p:txBody>
          <a:bodyPr wrap="none">
            <a:prstTxWarp prst="textNoShape">
              <a:avLst/>
            </a:prstTxWarp>
            <a:spAutoFit/>
          </a:bodyPr>
          <a:lstStyle/>
          <a:p>
            <a:r>
              <a:rPr lang="en-US"/>
              <a:t>Performance</a:t>
            </a:r>
          </a:p>
          <a:p>
            <a:r>
              <a:rPr lang="en-US"/>
              <a:t>Component</a:t>
            </a:r>
          </a:p>
        </p:txBody>
      </p:sp>
      <p:sp>
        <p:nvSpPr>
          <p:cNvPr id="2067" name="Line 19"/>
          <p:cNvSpPr>
            <a:spLocks noChangeShapeType="1"/>
          </p:cNvSpPr>
          <p:nvPr/>
        </p:nvSpPr>
        <p:spPr bwMode="auto">
          <a:xfrm>
            <a:off x="1524000" y="2159000"/>
            <a:ext cx="685800" cy="685800"/>
          </a:xfrm>
          <a:prstGeom prst="line">
            <a:avLst/>
          </a:prstGeom>
          <a:noFill/>
          <a:ln w="28575">
            <a:solidFill>
              <a:schemeClr val="tx1"/>
            </a:solidFill>
            <a:round/>
            <a:headEnd/>
            <a:tailEnd type="triangle" w="lg" len="lg"/>
          </a:ln>
          <a:effectLst/>
        </p:spPr>
        <p:txBody>
          <a:bodyPr>
            <a:prstTxWarp prst="textNoShape">
              <a:avLst/>
            </a:prstTxWarp>
          </a:bodyPr>
          <a:lstStyle/>
          <a:p>
            <a:endParaRPr lang="en-US"/>
          </a:p>
        </p:txBody>
      </p:sp>
      <p:sp>
        <p:nvSpPr>
          <p:cNvPr id="2068" name="Line 20"/>
          <p:cNvSpPr>
            <a:spLocks noChangeShapeType="1"/>
          </p:cNvSpPr>
          <p:nvPr/>
        </p:nvSpPr>
        <p:spPr bwMode="auto">
          <a:xfrm>
            <a:off x="3657600" y="3530600"/>
            <a:ext cx="533400" cy="508000"/>
          </a:xfrm>
          <a:prstGeom prst="line">
            <a:avLst/>
          </a:prstGeom>
          <a:noFill/>
          <a:ln w="28575">
            <a:solidFill>
              <a:schemeClr val="tx1"/>
            </a:solidFill>
            <a:round/>
            <a:headEnd/>
            <a:tailEnd type="triangle" w="lg" len="lg"/>
          </a:ln>
          <a:effectLst/>
        </p:spPr>
        <p:txBody>
          <a:bodyPr>
            <a:prstTxWarp prst="textNoShape">
              <a:avLst/>
            </a:prstTxWarp>
          </a:bodyPr>
          <a:lstStyle/>
          <a:p>
            <a:endParaRPr lang="en-US"/>
          </a:p>
        </p:txBody>
      </p:sp>
      <p:sp>
        <p:nvSpPr>
          <p:cNvPr id="2069" name="Line 21"/>
          <p:cNvSpPr>
            <a:spLocks noChangeShapeType="1"/>
          </p:cNvSpPr>
          <p:nvPr/>
        </p:nvSpPr>
        <p:spPr bwMode="auto">
          <a:xfrm>
            <a:off x="5486400" y="4724400"/>
            <a:ext cx="381000" cy="304800"/>
          </a:xfrm>
          <a:prstGeom prst="line">
            <a:avLst/>
          </a:prstGeom>
          <a:noFill/>
          <a:ln w="28575">
            <a:solidFill>
              <a:schemeClr val="tx1"/>
            </a:solidFill>
            <a:round/>
            <a:headEnd/>
            <a:tailEnd type="triangle" w="lg" len="lg"/>
          </a:ln>
          <a:effectLst/>
        </p:spPr>
        <p:txBody>
          <a:bodyPr>
            <a:prstTxWarp prst="textNoShape">
              <a:avLst/>
            </a:prstTxWarp>
          </a:bodyPr>
          <a:lstStyle/>
          <a:p>
            <a:endParaRPr lang="en-US"/>
          </a:p>
        </p:txBody>
      </p:sp>
      <p:sp>
        <p:nvSpPr>
          <p:cNvPr id="2070" name="Freeform 22"/>
          <p:cNvSpPr>
            <a:spLocks/>
          </p:cNvSpPr>
          <p:nvPr/>
        </p:nvSpPr>
        <p:spPr bwMode="auto">
          <a:xfrm>
            <a:off x="1600200" y="1371600"/>
            <a:ext cx="5410200" cy="3657600"/>
          </a:xfrm>
          <a:custGeom>
            <a:avLst/>
            <a:gdLst/>
            <a:ahLst/>
            <a:cxnLst>
              <a:cxn ang="0">
                <a:pos x="3456" y="2608"/>
              </a:cxn>
              <a:cxn ang="0">
                <a:pos x="3072" y="1408"/>
              </a:cxn>
              <a:cxn ang="0">
                <a:pos x="1680" y="208"/>
              </a:cxn>
              <a:cxn ang="0">
                <a:pos x="0" y="160"/>
              </a:cxn>
            </a:cxnLst>
            <a:rect l="0" t="0" r="r" b="b"/>
            <a:pathLst>
              <a:path w="3456" h="2608">
                <a:moveTo>
                  <a:pt x="3456" y="2608"/>
                </a:moveTo>
                <a:cubicBezTo>
                  <a:pt x="3412" y="2208"/>
                  <a:pt x="3368" y="1808"/>
                  <a:pt x="3072" y="1408"/>
                </a:cubicBezTo>
                <a:cubicBezTo>
                  <a:pt x="2776" y="1008"/>
                  <a:pt x="2192" y="416"/>
                  <a:pt x="1680" y="208"/>
                </a:cubicBezTo>
                <a:cubicBezTo>
                  <a:pt x="1168" y="0"/>
                  <a:pt x="584" y="80"/>
                  <a:pt x="0" y="160"/>
                </a:cubicBezTo>
              </a:path>
            </a:pathLst>
          </a:custGeom>
          <a:noFill/>
          <a:ln w="28575" cmpd="sng">
            <a:solidFill>
              <a:schemeClr val="tx1"/>
            </a:solidFill>
            <a:round/>
            <a:headEnd type="none" w="med" len="med"/>
            <a:tailEnd type="triangle" w="lg" len="lg"/>
          </a:ln>
          <a:effectLst/>
        </p:spPr>
        <p:txBody>
          <a:bodyPr>
            <a:prstTxWarp prst="textNoShape">
              <a:avLst/>
            </a:prstTxWarp>
          </a:bodyPr>
          <a:lstStyle/>
          <a:p>
            <a:endParaRPr lang="en-US"/>
          </a:p>
        </p:txBody>
      </p:sp>
      <p:sp>
        <p:nvSpPr>
          <p:cNvPr id="2074" name="Freeform 26"/>
          <p:cNvSpPr>
            <a:spLocks/>
          </p:cNvSpPr>
          <p:nvPr/>
        </p:nvSpPr>
        <p:spPr bwMode="auto">
          <a:xfrm>
            <a:off x="825500" y="2387600"/>
            <a:ext cx="4813300" cy="3556000"/>
          </a:xfrm>
          <a:custGeom>
            <a:avLst/>
            <a:gdLst/>
            <a:ahLst/>
            <a:cxnLst>
              <a:cxn ang="0">
                <a:pos x="8" y="0"/>
              </a:cxn>
              <a:cxn ang="0">
                <a:pos x="248" y="912"/>
              </a:cxn>
              <a:cxn ang="0">
                <a:pos x="1496" y="1824"/>
              </a:cxn>
              <a:cxn ang="0">
                <a:pos x="3368" y="2256"/>
              </a:cxn>
            </a:cxnLst>
            <a:rect l="0" t="0" r="r" b="b"/>
            <a:pathLst>
              <a:path w="3368" h="2256">
                <a:moveTo>
                  <a:pt x="8" y="0"/>
                </a:moveTo>
                <a:cubicBezTo>
                  <a:pt x="4" y="304"/>
                  <a:pt x="0" y="608"/>
                  <a:pt x="248" y="912"/>
                </a:cubicBezTo>
                <a:cubicBezTo>
                  <a:pt x="496" y="1216"/>
                  <a:pt x="976" y="1600"/>
                  <a:pt x="1496" y="1824"/>
                </a:cubicBezTo>
                <a:cubicBezTo>
                  <a:pt x="2016" y="2048"/>
                  <a:pt x="2692" y="2152"/>
                  <a:pt x="3368" y="2256"/>
                </a:cubicBezTo>
              </a:path>
            </a:pathLst>
          </a:custGeom>
          <a:noFill/>
          <a:ln w="28575" cmpd="sng">
            <a:solidFill>
              <a:schemeClr val="tx1"/>
            </a:solidFill>
            <a:round/>
            <a:headEnd type="none" w="med" len="med"/>
            <a:tailEnd type="triangle" w="lg" len="lg"/>
          </a:ln>
          <a:effectLst/>
        </p:spPr>
        <p:txBody>
          <a:bodyPr>
            <a:prstTxWarp prst="textNoShape">
              <a:avLst/>
            </a:prstTxWarp>
          </a:bodyPr>
          <a:lstStyle/>
          <a:p>
            <a:endParaRPr lang="en-US"/>
          </a:p>
        </p:txBody>
      </p:sp>
      <p:sp>
        <p:nvSpPr>
          <p:cNvPr id="2075" name="Line 27"/>
          <p:cNvSpPr>
            <a:spLocks noChangeShapeType="1"/>
          </p:cNvSpPr>
          <p:nvPr/>
        </p:nvSpPr>
        <p:spPr bwMode="auto">
          <a:xfrm>
            <a:off x="6934200" y="1752600"/>
            <a:ext cx="0" cy="19812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2076" name="Line 28"/>
          <p:cNvSpPr>
            <a:spLocks noChangeShapeType="1"/>
          </p:cNvSpPr>
          <p:nvPr/>
        </p:nvSpPr>
        <p:spPr bwMode="auto">
          <a:xfrm>
            <a:off x="6934200" y="3733800"/>
            <a:ext cx="20574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2077" name="Text Box 29"/>
          <p:cNvSpPr txBox="1">
            <a:spLocks noChangeArrowheads="1"/>
          </p:cNvSpPr>
          <p:nvPr/>
        </p:nvSpPr>
        <p:spPr bwMode="auto">
          <a:xfrm>
            <a:off x="7375525" y="3795713"/>
            <a:ext cx="1039813" cy="581025"/>
          </a:xfrm>
          <a:prstGeom prst="rect">
            <a:avLst/>
          </a:prstGeom>
          <a:noFill/>
          <a:ln w="9525">
            <a:noFill/>
            <a:miter lim="800000"/>
            <a:headEnd/>
            <a:tailEnd/>
          </a:ln>
          <a:effectLst/>
        </p:spPr>
        <p:txBody>
          <a:bodyPr wrap="none">
            <a:prstTxWarp prst="textNoShape">
              <a:avLst/>
            </a:prstTxWarp>
            <a:spAutoFit/>
          </a:bodyPr>
          <a:lstStyle/>
          <a:p>
            <a:r>
              <a:rPr lang="en-US" sz="1600"/>
              <a:t>training or</a:t>
            </a:r>
          </a:p>
          <a:p>
            <a:r>
              <a:rPr lang="en-US" sz="1600"/>
              <a:t>time or …</a:t>
            </a:r>
          </a:p>
        </p:txBody>
      </p:sp>
      <p:sp>
        <p:nvSpPr>
          <p:cNvPr id="2078" name="Text Box 30"/>
          <p:cNvSpPr txBox="1">
            <a:spLocks noChangeArrowheads="1"/>
          </p:cNvSpPr>
          <p:nvPr/>
        </p:nvSpPr>
        <p:spPr bwMode="auto">
          <a:xfrm>
            <a:off x="6324600" y="1219200"/>
            <a:ext cx="1214438" cy="581025"/>
          </a:xfrm>
          <a:prstGeom prst="rect">
            <a:avLst/>
          </a:prstGeom>
          <a:noFill/>
          <a:ln w="9525">
            <a:noFill/>
            <a:miter lim="800000"/>
            <a:headEnd/>
            <a:tailEnd/>
          </a:ln>
          <a:effectLst/>
        </p:spPr>
        <p:txBody>
          <a:bodyPr wrap="none">
            <a:prstTxWarp prst="textNoShape">
              <a:avLst/>
            </a:prstTxWarp>
            <a:spAutoFit/>
          </a:bodyPr>
          <a:lstStyle/>
          <a:p>
            <a:r>
              <a:rPr lang="en-US" sz="1600"/>
              <a:t>performance</a:t>
            </a:r>
          </a:p>
          <a:p>
            <a:r>
              <a:rPr lang="en-US" sz="1600"/>
              <a:t>“quality”</a:t>
            </a:r>
          </a:p>
        </p:txBody>
      </p:sp>
      <p:sp>
        <p:nvSpPr>
          <p:cNvPr id="2079" name="Line 31"/>
          <p:cNvSpPr>
            <a:spLocks noChangeShapeType="1"/>
          </p:cNvSpPr>
          <p:nvPr/>
        </p:nvSpPr>
        <p:spPr bwMode="auto">
          <a:xfrm flipV="1">
            <a:off x="7086600" y="3048000"/>
            <a:ext cx="1752600" cy="533400"/>
          </a:xfrm>
          <a:prstGeom prst="line">
            <a:avLst/>
          </a:prstGeom>
          <a:noFill/>
          <a:ln w="19050">
            <a:solidFill>
              <a:schemeClr val="accent2"/>
            </a:solidFill>
            <a:round/>
            <a:headEnd/>
            <a:tailEnd/>
          </a:ln>
          <a:effectLst/>
        </p:spPr>
        <p:txBody>
          <a:bodyPr>
            <a:prstTxWarp prst="textNoShape">
              <a:avLst/>
            </a:prstTxWarp>
          </a:bodyPr>
          <a:lstStyle/>
          <a:p>
            <a:endParaRPr lang="en-US"/>
          </a:p>
        </p:txBody>
      </p:sp>
      <p:sp>
        <p:nvSpPr>
          <p:cNvPr id="2081" name="Freeform 33"/>
          <p:cNvSpPr>
            <a:spLocks/>
          </p:cNvSpPr>
          <p:nvPr/>
        </p:nvSpPr>
        <p:spPr bwMode="auto">
          <a:xfrm>
            <a:off x="7010400" y="2362200"/>
            <a:ext cx="1752600" cy="1219200"/>
          </a:xfrm>
          <a:custGeom>
            <a:avLst/>
            <a:gdLst/>
            <a:ahLst/>
            <a:cxnLst>
              <a:cxn ang="0">
                <a:pos x="0" y="768"/>
              </a:cxn>
              <a:cxn ang="0">
                <a:pos x="96" y="336"/>
              </a:cxn>
              <a:cxn ang="0">
                <a:pos x="432" y="96"/>
              </a:cxn>
              <a:cxn ang="0">
                <a:pos x="1104" y="0"/>
              </a:cxn>
            </a:cxnLst>
            <a:rect l="0" t="0" r="r" b="b"/>
            <a:pathLst>
              <a:path w="1104" h="768">
                <a:moveTo>
                  <a:pt x="0" y="768"/>
                </a:moveTo>
                <a:cubicBezTo>
                  <a:pt x="12" y="608"/>
                  <a:pt x="24" y="448"/>
                  <a:pt x="96" y="336"/>
                </a:cubicBezTo>
                <a:cubicBezTo>
                  <a:pt x="168" y="224"/>
                  <a:pt x="264" y="152"/>
                  <a:pt x="432" y="96"/>
                </a:cubicBezTo>
                <a:cubicBezTo>
                  <a:pt x="600" y="40"/>
                  <a:pt x="852" y="20"/>
                  <a:pt x="1104" y="0"/>
                </a:cubicBezTo>
              </a:path>
            </a:pathLst>
          </a:custGeom>
          <a:noFill/>
          <a:ln w="28575" cmpd="sng">
            <a:solidFill>
              <a:srgbClr val="008000"/>
            </a:solidFill>
            <a:round/>
            <a:headEnd/>
            <a:tailEnd/>
          </a:ln>
          <a:effectLst/>
        </p:spPr>
        <p:txBody>
          <a:bodyPr>
            <a:prstTxWarp prst="textNoShape">
              <a:avLst/>
            </a:prstTxWarp>
          </a:bodyPr>
          <a:lstStyle/>
          <a:p>
            <a:endParaRPr lang="en-US"/>
          </a:p>
        </p:txBody>
      </p:sp>
      <p:sp>
        <p:nvSpPr>
          <p:cNvPr id="2082" name="Freeform 34"/>
          <p:cNvSpPr>
            <a:spLocks/>
          </p:cNvSpPr>
          <p:nvPr/>
        </p:nvSpPr>
        <p:spPr bwMode="auto">
          <a:xfrm>
            <a:off x="7010400" y="2527300"/>
            <a:ext cx="1752600" cy="1054100"/>
          </a:xfrm>
          <a:custGeom>
            <a:avLst/>
            <a:gdLst/>
            <a:ahLst/>
            <a:cxnLst>
              <a:cxn ang="0">
                <a:pos x="0" y="616"/>
              </a:cxn>
              <a:cxn ang="0">
                <a:pos x="96" y="280"/>
              </a:cxn>
              <a:cxn ang="0">
                <a:pos x="432" y="40"/>
              </a:cxn>
              <a:cxn ang="0">
                <a:pos x="816" y="40"/>
              </a:cxn>
              <a:cxn ang="0">
                <a:pos x="1056" y="232"/>
              </a:cxn>
            </a:cxnLst>
            <a:rect l="0" t="0" r="r" b="b"/>
            <a:pathLst>
              <a:path w="1056" h="616">
                <a:moveTo>
                  <a:pt x="0" y="616"/>
                </a:moveTo>
                <a:cubicBezTo>
                  <a:pt x="12" y="496"/>
                  <a:pt x="24" y="376"/>
                  <a:pt x="96" y="280"/>
                </a:cubicBezTo>
                <a:cubicBezTo>
                  <a:pt x="168" y="184"/>
                  <a:pt x="312" y="80"/>
                  <a:pt x="432" y="40"/>
                </a:cubicBezTo>
                <a:cubicBezTo>
                  <a:pt x="552" y="0"/>
                  <a:pt x="712" y="8"/>
                  <a:pt x="816" y="40"/>
                </a:cubicBezTo>
                <a:cubicBezTo>
                  <a:pt x="920" y="72"/>
                  <a:pt x="988" y="152"/>
                  <a:pt x="1056" y="232"/>
                </a:cubicBezTo>
              </a:path>
            </a:pathLst>
          </a:custGeom>
          <a:noFill/>
          <a:ln w="28575" cmpd="sng">
            <a:solidFill>
              <a:srgbClr val="FF0000"/>
            </a:solidFill>
            <a:round/>
            <a:headEnd/>
            <a:tailEnd/>
          </a:ln>
          <a:effectLst/>
        </p:spPr>
        <p:txBody>
          <a:bodyPr>
            <a:prstTxWarp prst="textNoShape">
              <a:avLst/>
            </a:prstTxWarp>
          </a:bodyPr>
          <a:lstStyle/>
          <a:p>
            <a:endParaRPr lang="en-US"/>
          </a:p>
        </p:txBody>
      </p:sp>
      <p:sp>
        <p:nvSpPr>
          <p:cNvPr id="2084" name="Freeform 36"/>
          <p:cNvSpPr>
            <a:spLocks/>
          </p:cNvSpPr>
          <p:nvPr/>
        </p:nvSpPr>
        <p:spPr bwMode="auto">
          <a:xfrm>
            <a:off x="7010400" y="3492500"/>
            <a:ext cx="1752600" cy="177800"/>
          </a:xfrm>
          <a:custGeom>
            <a:avLst/>
            <a:gdLst/>
            <a:ahLst/>
            <a:cxnLst>
              <a:cxn ang="0">
                <a:pos x="0" y="56"/>
              </a:cxn>
              <a:cxn ang="0">
                <a:pos x="240" y="56"/>
              </a:cxn>
              <a:cxn ang="0">
                <a:pos x="384" y="8"/>
              </a:cxn>
              <a:cxn ang="0">
                <a:pos x="576" y="8"/>
              </a:cxn>
              <a:cxn ang="0">
                <a:pos x="720" y="56"/>
              </a:cxn>
              <a:cxn ang="0">
                <a:pos x="912" y="104"/>
              </a:cxn>
              <a:cxn ang="0">
                <a:pos x="1104" y="104"/>
              </a:cxn>
            </a:cxnLst>
            <a:rect l="0" t="0" r="r" b="b"/>
            <a:pathLst>
              <a:path w="1104" h="112">
                <a:moveTo>
                  <a:pt x="0" y="56"/>
                </a:moveTo>
                <a:cubicBezTo>
                  <a:pt x="88" y="60"/>
                  <a:pt x="176" y="64"/>
                  <a:pt x="240" y="56"/>
                </a:cubicBezTo>
                <a:cubicBezTo>
                  <a:pt x="304" y="48"/>
                  <a:pt x="328" y="16"/>
                  <a:pt x="384" y="8"/>
                </a:cubicBezTo>
                <a:cubicBezTo>
                  <a:pt x="440" y="0"/>
                  <a:pt x="520" y="0"/>
                  <a:pt x="576" y="8"/>
                </a:cubicBezTo>
                <a:cubicBezTo>
                  <a:pt x="632" y="16"/>
                  <a:pt x="664" y="40"/>
                  <a:pt x="720" y="56"/>
                </a:cubicBezTo>
                <a:cubicBezTo>
                  <a:pt x="776" y="72"/>
                  <a:pt x="848" y="96"/>
                  <a:pt x="912" y="104"/>
                </a:cubicBezTo>
                <a:cubicBezTo>
                  <a:pt x="976" y="112"/>
                  <a:pt x="1040" y="108"/>
                  <a:pt x="1104" y="104"/>
                </a:cubicBezTo>
              </a:path>
            </a:pathLst>
          </a:custGeom>
          <a:noFill/>
          <a:ln w="19050" cmpd="sng">
            <a:solidFill>
              <a:srgbClr val="9933FF"/>
            </a:solidFill>
            <a:round/>
            <a:headEnd/>
            <a:tailEnd/>
          </a:ln>
          <a:effectLst/>
        </p:spPr>
        <p:txBody>
          <a:bodyPr>
            <a:prstTxWarp prst="textNoShape">
              <a:avLst/>
            </a:prstTxWarp>
          </a:bodyPr>
          <a:lstStyle/>
          <a:p>
            <a:endParaRPr lang="en-US"/>
          </a:p>
        </p:txBody>
      </p:sp>
      <p:sp>
        <p:nvSpPr>
          <p:cNvPr id="27" name="TextBox 26"/>
          <p:cNvSpPr txBox="1"/>
          <p:nvPr/>
        </p:nvSpPr>
        <p:spPr>
          <a:xfrm rot="1951911">
            <a:off x="3876411" y="3070440"/>
            <a:ext cx="2467342" cy="400110"/>
          </a:xfrm>
          <a:prstGeom prst="rect">
            <a:avLst/>
          </a:prstGeom>
          <a:noFill/>
        </p:spPr>
        <p:txBody>
          <a:bodyPr wrap="none" rtlCol="0">
            <a:spAutoFit/>
          </a:bodyPr>
          <a:lstStyle/>
          <a:p>
            <a:r>
              <a:rPr lang="en-US" dirty="0">
                <a:solidFill>
                  <a:srgbClr val="660066"/>
                </a:solidFill>
              </a:rPr>
              <a:t>t</a:t>
            </a:r>
            <a:r>
              <a:rPr lang="en-US" dirty="0" smtClean="0">
                <a:solidFill>
                  <a:srgbClr val="660066"/>
                </a:solidFill>
              </a:rPr>
              <a:t>he agents perspective</a:t>
            </a:r>
            <a:endParaRPr lang="en-US" dirty="0">
              <a:solidFill>
                <a:srgbClr val="660066"/>
              </a:solidFill>
            </a:endParaRPr>
          </a:p>
        </p:txBody>
      </p:sp>
      <p:sp>
        <p:nvSpPr>
          <p:cNvPr id="30" name="TextBox 29"/>
          <p:cNvSpPr txBox="1"/>
          <p:nvPr/>
        </p:nvSpPr>
        <p:spPr>
          <a:xfrm>
            <a:off x="6629400" y="381000"/>
            <a:ext cx="1935204" cy="646331"/>
          </a:xfrm>
          <a:prstGeom prst="rect">
            <a:avLst/>
          </a:prstGeom>
          <a:noFill/>
        </p:spPr>
        <p:txBody>
          <a:bodyPr wrap="none" rtlCol="0">
            <a:spAutoFit/>
          </a:bodyPr>
          <a:lstStyle/>
          <a:p>
            <a:r>
              <a:rPr lang="en-US" sz="1800" i="1" dirty="0">
                <a:solidFill>
                  <a:srgbClr val="FF0000"/>
                </a:solidFill>
                <a:latin typeface="Bookman Old Style"/>
              </a:rPr>
              <a:t>p</a:t>
            </a:r>
            <a:r>
              <a:rPr lang="en-US" sz="1800" i="1" dirty="0" smtClean="0">
                <a:solidFill>
                  <a:srgbClr val="FF0000"/>
                </a:solidFill>
                <a:latin typeface="Bookman Old Style"/>
              </a:rPr>
              <a:t>essimism </a:t>
            </a:r>
            <a:r>
              <a:rPr lang="en-US" sz="1800" dirty="0" smtClean="0">
                <a:solidFill>
                  <a:srgbClr val="FF0000"/>
                </a:solidFill>
                <a:latin typeface="Bookman Old Style"/>
              </a:rPr>
              <a:t>and</a:t>
            </a:r>
            <a:r>
              <a:rPr lang="en-US" sz="1800" i="1" dirty="0" smtClean="0">
                <a:solidFill>
                  <a:srgbClr val="FF0000"/>
                </a:solidFill>
                <a:latin typeface="Bookman Old Style"/>
              </a:rPr>
              <a:t> </a:t>
            </a:r>
          </a:p>
          <a:p>
            <a:r>
              <a:rPr lang="en-US" sz="1800" i="1" dirty="0" smtClean="0">
                <a:solidFill>
                  <a:srgbClr val="FF0000"/>
                </a:solidFill>
                <a:latin typeface="Bookman Old Style"/>
              </a:rPr>
              <a:t>optimism</a:t>
            </a:r>
            <a:endParaRPr lang="en-US" sz="1800" i="1" dirty="0">
              <a:solidFill>
                <a:srgbClr val="FF0000"/>
              </a:solidFill>
              <a:latin typeface="Bookman Old Style"/>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15EF1A9-6B87-024B-81C4-7DDD4A6B2C8E}" type="slidenum">
              <a:rPr lang="en-US"/>
              <a:pPr/>
              <a:t>10</a:t>
            </a:fld>
            <a:endParaRPr lang="en-US"/>
          </a:p>
        </p:txBody>
      </p:sp>
      <p:sp>
        <p:nvSpPr>
          <p:cNvPr id="4" name="Rectangle 3"/>
          <p:cNvSpPr/>
          <p:nvPr/>
        </p:nvSpPr>
        <p:spPr>
          <a:xfrm>
            <a:off x="2895600" y="304800"/>
            <a:ext cx="3603821" cy="1015663"/>
          </a:xfrm>
          <a:prstGeom prst="rect">
            <a:avLst/>
          </a:prstGeom>
        </p:spPr>
        <p:txBody>
          <a:bodyPr wrap="none">
            <a:spAutoFit/>
          </a:bodyPr>
          <a:lstStyle/>
          <a:p>
            <a:pPr algn="ctr"/>
            <a:r>
              <a:rPr lang="en-US"/>
              <a:t>Deciding when to stop expansion</a:t>
            </a:r>
          </a:p>
          <a:p>
            <a:pPr algn="ctr"/>
            <a:r>
              <a:rPr lang="en-US"/>
              <a:t>(* TerminateFn) (Data)) </a:t>
            </a:r>
          </a:p>
          <a:p>
            <a:pPr algn="ctr"/>
            <a:r>
              <a:rPr lang="en-US"/>
              <a:t>Prospective Pruning</a:t>
            </a:r>
          </a:p>
        </p:txBody>
      </p:sp>
      <p:sp>
        <p:nvSpPr>
          <p:cNvPr id="16" name="TextBox 15"/>
          <p:cNvSpPr txBox="1"/>
          <p:nvPr/>
        </p:nvSpPr>
        <p:spPr>
          <a:xfrm>
            <a:off x="228600" y="1524000"/>
            <a:ext cx="8564063" cy="1569660"/>
          </a:xfrm>
          <a:prstGeom prst="rect">
            <a:avLst/>
          </a:prstGeom>
          <a:noFill/>
        </p:spPr>
        <p:txBody>
          <a:bodyPr wrap="square" rtlCol="0">
            <a:spAutoFit/>
          </a:bodyPr>
          <a:lstStyle/>
          <a:p>
            <a:r>
              <a:rPr lang="en-US" sz="1600" dirty="0" smtClean="0"/>
              <a:t>Assume that a decision tree has been constructed from training data, and it includes a node that tests on V at the frontier of the tree, with it left child yielding a prediction of class C1 (because the only two training data there are C1), and the right child predicting C2 (because the only training datum there is C2). The situation is illustrated here:   </a:t>
            </a:r>
          </a:p>
          <a:p>
            <a:endParaRPr lang="en-US" sz="1600" dirty="0" smtClean="0"/>
          </a:p>
          <a:p>
            <a:endParaRPr lang="en-US" sz="1600" dirty="0"/>
          </a:p>
        </p:txBody>
      </p:sp>
      <p:sp>
        <p:nvSpPr>
          <p:cNvPr id="25" name="TextBox 24"/>
          <p:cNvSpPr txBox="1"/>
          <p:nvPr/>
        </p:nvSpPr>
        <p:spPr>
          <a:xfrm>
            <a:off x="152400" y="4343400"/>
            <a:ext cx="8686800" cy="1815882"/>
          </a:xfrm>
          <a:prstGeom prst="rect">
            <a:avLst/>
          </a:prstGeom>
          <a:noFill/>
        </p:spPr>
        <p:txBody>
          <a:bodyPr wrap="square" rtlCol="0">
            <a:spAutoFit/>
          </a:bodyPr>
          <a:lstStyle/>
          <a:p>
            <a:r>
              <a:rPr lang="en-US" sz="1600" dirty="0" smtClean="0"/>
              <a:t>Suppose that during subsequent use, it is found that </a:t>
            </a:r>
          </a:p>
          <a:p>
            <a:pPr marL="400050" indent="-400050">
              <a:buFont typeface="+mj-lt"/>
              <a:buAutoNum type="romanLcPeriod"/>
            </a:pPr>
            <a:r>
              <a:rPr lang="en-US" sz="1600" dirty="0" smtClean="0"/>
              <a:t>a large # of items (N &gt; 1000) are classified to the node described above </a:t>
            </a:r>
          </a:p>
          <a:p>
            <a:pPr marL="400050" indent="-400050">
              <a:buFont typeface="+mj-lt"/>
              <a:buAutoNum type="romanLcPeriod"/>
            </a:pPr>
            <a:r>
              <a:rPr lang="en-US" sz="1600" dirty="0" smtClean="0"/>
              <a:t>50% of these have V= -1 and 50% of these have V = 1</a:t>
            </a:r>
          </a:p>
          <a:p>
            <a:pPr marL="400050" indent="-400050">
              <a:buFont typeface="+mj-lt"/>
              <a:buAutoNum type="romanLcPeriod"/>
            </a:pPr>
            <a:r>
              <a:rPr lang="en-US" sz="1600" dirty="0" smtClean="0"/>
              <a:t>post classification analysis shows that of the N items reaching the node during usage, 67% were C1 and 33% were C2</a:t>
            </a:r>
          </a:p>
          <a:p>
            <a:pPr marL="400050" indent="-400050">
              <a:buFont typeface="+mj-lt"/>
              <a:buAutoNum type="romanLcPeriod"/>
            </a:pPr>
            <a:r>
              <a:rPr lang="en-US" sz="1600" dirty="0" smtClean="0"/>
              <a:t>of the 0.5 * N items that went to the left leaf during usage, 67% were C1 and 33% were C2</a:t>
            </a:r>
          </a:p>
          <a:p>
            <a:pPr marL="400050" indent="-400050">
              <a:buFont typeface="+mj-lt"/>
              <a:buAutoNum type="romanLcPeriod"/>
            </a:pPr>
            <a:r>
              <a:rPr lang="en-US" sz="1600" dirty="0" smtClean="0"/>
              <a:t>of the 0.5 * N items that went to the right leaf during usage, 67% were also C1 and 33% were C2</a:t>
            </a:r>
          </a:p>
        </p:txBody>
      </p:sp>
      <p:sp>
        <p:nvSpPr>
          <p:cNvPr id="26" name="TextBox 25"/>
          <p:cNvSpPr txBox="1"/>
          <p:nvPr/>
        </p:nvSpPr>
        <p:spPr>
          <a:xfrm>
            <a:off x="6471581" y="2936796"/>
            <a:ext cx="315636" cy="369332"/>
          </a:xfrm>
          <a:prstGeom prst="rect">
            <a:avLst/>
          </a:prstGeom>
          <a:noFill/>
        </p:spPr>
        <p:txBody>
          <a:bodyPr wrap="none" rtlCol="0">
            <a:spAutoFit/>
          </a:bodyPr>
          <a:lstStyle/>
          <a:p>
            <a:r>
              <a:rPr lang="en-US" dirty="0" smtClean="0"/>
              <a:t>V</a:t>
            </a:r>
          </a:p>
          <a:p>
            <a:endParaRPr lang="en-US" dirty="0" smtClean="0"/>
          </a:p>
        </p:txBody>
      </p:sp>
      <p:sp>
        <p:nvSpPr>
          <p:cNvPr id="27" name="TextBox 26"/>
          <p:cNvSpPr txBox="1"/>
          <p:nvPr/>
        </p:nvSpPr>
        <p:spPr>
          <a:xfrm>
            <a:off x="5840333" y="3687128"/>
            <a:ext cx="733907" cy="646331"/>
          </a:xfrm>
          <a:prstGeom prst="rect">
            <a:avLst/>
          </a:prstGeom>
          <a:noFill/>
        </p:spPr>
        <p:txBody>
          <a:bodyPr wrap="none" rtlCol="0">
            <a:spAutoFit/>
          </a:bodyPr>
          <a:lstStyle/>
          <a:p>
            <a:r>
              <a:rPr lang="en-US" dirty="0" smtClean="0"/>
              <a:t>C1 (2)</a:t>
            </a:r>
          </a:p>
          <a:p>
            <a:r>
              <a:rPr lang="en-US" dirty="0" smtClean="0"/>
              <a:t>C2 (0)</a:t>
            </a:r>
            <a:endParaRPr lang="en-US" dirty="0"/>
          </a:p>
        </p:txBody>
      </p:sp>
      <p:sp>
        <p:nvSpPr>
          <p:cNvPr id="28" name="TextBox 27"/>
          <p:cNvSpPr txBox="1"/>
          <p:nvPr/>
        </p:nvSpPr>
        <p:spPr>
          <a:xfrm>
            <a:off x="6787217" y="3687128"/>
            <a:ext cx="733907" cy="646331"/>
          </a:xfrm>
          <a:prstGeom prst="rect">
            <a:avLst/>
          </a:prstGeom>
          <a:noFill/>
        </p:spPr>
        <p:txBody>
          <a:bodyPr wrap="none" rtlCol="0">
            <a:spAutoFit/>
          </a:bodyPr>
          <a:lstStyle/>
          <a:p>
            <a:r>
              <a:rPr lang="en-US" dirty="0" smtClean="0"/>
              <a:t>C1 (0)</a:t>
            </a:r>
          </a:p>
          <a:p>
            <a:r>
              <a:rPr lang="en-US" dirty="0" smtClean="0"/>
              <a:t>C2 (1)</a:t>
            </a:r>
            <a:endParaRPr lang="en-US" dirty="0"/>
          </a:p>
        </p:txBody>
      </p:sp>
      <p:cxnSp>
        <p:nvCxnSpPr>
          <p:cNvPr id="29" name="Straight Arrow Connector 28"/>
          <p:cNvCxnSpPr>
            <a:stCxn id="26" idx="2"/>
            <a:endCxn id="27" idx="0"/>
          </p:cNvCxnSpPr>
          <p:nvPr/>
        </p:nvCxnSpPr>
        <p:spPr>
          <a:xfrm rot="5400000">
            <a:off x="6227843" y="3285572"/>
            <a:ext cx="381000" cy="422112"/>
          </a:xfrm>
          <a:prstGeom prst="straightConnector1">
            <a:avLst/>
          </a:prstGeom>
          <a:ln w="1905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26" idx="2"/>
            <a:endCxn id="28" idx="0"/>
          </p:cNvCxnSpPr>
          <p:nvPr/>
        </p:nvCxnSpPr>
        <p:spPr>
          <a:xfrm rot="16200000" flipH="1">
            <a:off x="6701285" y="3234242"/>
            <a:ext cx="381000" cy="524772"/>
          </a:xfrm>
          <a:prstGeom prst="straightConnector1">
            <a:avLst/>
          </a:prstGeom>
          <a:ln w="1905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6021122" y="3121462"/>
            <a:ext cx="372330" cy="369332"/>
          </a:xfrm>
          <a:prstGeom prst="rect">
            <a:avLst/>
          </a:prstGeom>
          <a:noFill/>
        </p:spPr>
        <p:txBody>
          <a:bodyPr wrap="none" rtlCol="0">
            <a:spAutoFit/>
          </a:bodyPr>
          <a:lstStyle/>
          <a:p>
            <a:r>
              <a:rPr lang="en-US" dirty="0" smtClean="0"/>
              <a:t>-1</a:t>
            </a:r>
            <a:endParaRPr lang="en-US" dirty="0"/>
          </a:p>
        </p:txBody>
      </p:sp>
      <p:sp>
        <p:nvSpPr>
          <p:cNvPr id="32" name="TextBox 31"/>
          <p:cNvSpPr txBox="1"/>
          <p:nvPr/>
        </p:nvSpPr>
        <p:spPr>
          <a:xfrm>
            <a:off x="6852511" y="3121462"/>
            <a:ext cx="301660" cy="369332"/>
          </a:xfrm>
          <a:prstGeom prst="rect">
            <a:avLst/>
          </a:prstGeom>
          <a:noFill/>
        </p:spPr>
        <p:txBody>
          <a:bodyPr wrap="none" rtlCol="0">
            <a:spAutoFit/>
          </a:bodyPr>
          <a:lstStyle/>
          <a:p>
            <a:r>
              <a:rPr lang="en-US" dirty="0" smtClean="0"/>
              <a:t>1</a:t>
            </a:r>
            <a:endParaRPr lang="en-US" dirty="0"/>
          </a:p>
        </p:txBody>
      </p:sp>
      <p:cxnSp>
        <p:nvCxnSpPr>
          <p:cNvPr id="33" name="Straight Arrow Connector 32"/>
          <p:cNvCxnSpPr>
            <a:endCxn id="26" idx="0"/>
          </p:cNvCxnSpPr>
          <p:nvPr/>
        </p:nvCxnSpPr>
        <p:spPr>
          <a:xfrm rot="5400000">
            <a:off x="6607468" y="2536532"/>
            <a:ext cx="422196" cy="378333"/>
          </a:xfrm>
          <a:prstGeom prst="straightConnector1">
            <a:avLst/>
          </a:prstGeom>
          <a:ln>
            <a:prstDash val="sysDash"/>
            <a:tailEnd type="arrow"/>
          </a:ln>
        </p:spPr>
        <p:style>
          <a:lnRef idx="2">
            <a:schemeClr val="accent1"/>
          </a:lnRef>
          <a:fillRef idx="0">
            <a:schemeClr val="accent1"/>
          </a:fillRef>
          <a:effectRef idx="1">
            <a:schemeClr val="accent1"/>
          </a:effectRef>
          <a:fontRef idx="minor">
            <a:schemeClr val="tx1"/>
          </a:fontRef>
        </p:style>
      </p:cxnSp>
      <p:sp>
        <p:nvSpPr>
          <p:cNvPr id="42" name="Date Placeholder 1"/>
          <p:cNvSpPr>
            <a:spLocks noGrp="1"/>
          </p:cNvSpPr>
          <p:nvPr>
            <p:ph type="dt" sz="half" idx="10"/>
          </p:nvPr>
        </p:nvSpPr>
        <p:spPr>
          <a:xfrm>
            <a:off x="228600" y="6400800"/>
            <a:ext cx="1905000" cy="457200"/>
          </a:xfrm>
        </p:spPr>
        <p:txBody>
          <a:bodyPr/>
          <a:lstStyle/>
          <a:p>
            <a:r>
              <a:rPr lang="en-US"/>
              <a:t>Doug Fisher</a:t>
            </a:r>
          </a:p>
        </p:txBody>
      </p:sp>
    </p:spTree>
    <p:extLst>
      <p:ext uri="{BB962C8B-B14F-4D97-AF65-F5344CB8AC3E}">
        <p14:creationId xmlns:p14="http://schemas.microsoft.com/office/powerpoint/2010/main" val="1182312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7086600" y="6248400"/>
            <a:ext cx="1905000" cy="457200"/>
          </a:xfrm>
        </p:spPr>
        <p:txBody>
          <a:bodyPr/>
          <a:lstStyle/>
          <a:p>
            <a:fld id="{415EF1A9-6B87-024B-81C4-7DDD4A6B2C8E}" type="slidenum">
              <a:rPr lang="en-US"/>
              <a:pPr/>
              <a:t>11</a:t>
            </a:fld>
            <a:endParaRPr lang="en-US"/>
          </a:p>
        </p:txBody>
      </p:sp>
      <p:sp>
        <p:nvSpPr>
          <p:cNvPr id="4" name="Rectangle 3"/>
          <p:cNvSpPr/>
          <p:nvPr/>
        </p:nvSpPr>
        <p:spPr>
          <a:xfrm>
            <a:off x="2895600" y="304800"/>
            <a:ext cx="3603821" cy="1015663"/>
          </a:xfrm>
          <a:prstGeom prst="rect">
            <a:avLst/>
          </a:prstGeom>
        </p:spPr>
        <p:txBody>
          <a:bodyPr wrap="none">
            <a:spAutoFit/>
          </a:bodyPr>
          <a:lstStyle/>
          <a:p>
            <a:pPr algn="ctr"/>
            <a:r>
              <a:rPr lang="en-US"/>
              <a:t>Deciding when to stop expansion</a:t>
            </a:r>
          </a:p>
          <a:p>
            <a:pPr algn="ctr"/>
            <a:r>
              <a:rPr lang="en-US"/>
              <a:t>(* TerminateFn) (Data)) </a:t>
            </a:r>
          </a:p>
          <a:p>
            <a:pPr algn="ctr"/>
            <a:r>
              <a:rPr lang="en-US"/>
              <a:t>Prospective Pruning</a:t>
            </a:r>
          </a:p>
        </p:txBody>
      </p:sp>
      <p:sp>
        <p:nvSpPr>
          <p:cNvPr id="25" name="TextBox 24"/>
          <p:cNvSpPr txBox="1"/>
          <p:nvPr/>
        </p:nvSpPr>
        <p:spPr>
          <a:xfrm>
            <a:off x="304800" y="1371600"/>
            <a:ext cx="8686800" cy="1815882"/>
          </a:xfrm>
          <a:prstGeom prst="rect">
            <a:avLst/>
          </a:prstGeom>
          <a:noFill/>
        </p:spPr>
        <p:txBody>
          <a:bodyPr wrap="square" rtlCol="0">
            <a:spAutoFit/>
          </a:bodyPr>
          <a:lstStyle/>
          <a:p>
            <a:r>
              <a:rPr lang="en-US" sz="1600" dirty="0" smtClean="0"/>
              <a:t>Suppose that during subsequent use, it is found that </a:t>
            </a:r>
          </a:p>
          <a:p>
            <a:pPr marL="400050" indent="-400050">
              <a:buFont typeface="+mj-lt"/>
              <a:buAutoNum type="romanLcPeriod"/>
            </a:pPr>
            <a:r>
              <a:rPr lang="en-US" sz="1600" dirty="0" smtClean="0"/>
              <a:t>a large # of items (N &gt; 1000) are classified to the node described above </a:t>
            </a:r>
          </a:p>
          <a:p>
            <a:pPr marL="400050" indent="-400050">
              <a:buFont typeface="+mj-lt"/>
              <a:buAutoNum type="romanLcPeriod"/>
            </a:pPr>
            <a:r>
              <a:rPr lang="en-US" sz="1600" dirty="0" smtClean="0"/>
              <a:t>50% of these have V= -1 and 50% of these have V = 1</a:t>
            </a:r>
          </a:p>
          <a:p>
            <a:pPr marL="400050" indent="-400050">
              <a:buFont typeface="+mj-lt"/>
              <a:buAutoNum type="romanLcPeriod"/>
            </a:pPr>
            <a:r>
              <a:rPr lang="en-US" sz="1600" dirty="0" smtClean="0"/>
              <a:t>post classification analysis shows that of the N items reaching the node during usage, 67% were C1 and 33% were C2</a:t>
            </a:r>
          </a:p>
          <a:p>
            <a:pPr marL="400050" indent="-400050">
              <a:buFont typeface="+mj-lt"/>
              <a:buAutoNum type="romanLcPeriod"/>
            </a:pPr>
            <a:r>
              <a:rPr lang="en-US" sz="1600" dirty="0" smtClean="0">
                <a:solidFill>
                  <a:srgbClr val="0000FF"/>
                </a:solidFill>
              </a:rPr>
              <a:t>of the 0.5 * N items that went to the left leaf during usage, 67% were C1 and 33% were C2</a:t>
            </a:r>
          </a:p>
          <a:p>
            <a:pPr marL="400050" indent="-400050">
              <a:buFont typeface="+mj-lt"/>
              <a:buAutoNum type="romanLcPeriod"/>
            </a:pPr>
            <a:r>
              <a:rPr lang="en-US" sz="1600" dirty="0" smtClean="0">
                <a:solidFill>
                  <a:srgbClr val="FF0000"/>
                </a:solidFill>
              </a:rPr>
              <a:t>of the 0.5 * N items that went to the right leaf during usage, 67% were also C1 and 33% were C2</a:t>
            </a:r>
          </a:p>
        </p:txBody>
      </p:sp>
      <p:sp>
        <p:nvSpPr>
          <p:cNvPr id="26" name="TextBox 25"/>
          <p:cNvSpPr txBox="1"/>
          <p:nvPr/>
        </p:nvSpPr>
        <p:spPr>
          <a:xfrm>
            <a:off x="1975781" y="3639049"/>
            <a:ext cx="315636" cy="369332"/>
          </a:xfrm>
          <a:prstGeom prst="rect">
            <a:avLst/>
          </a:prstGeom>
          <a:noFill/>
        </p:spPr>
        <p:txBody>
          <a:bodyPr wrap="none" rtlCol="0">
            <a:spAutoFit/>
          </a:bodyPr>
          <a:lstStyle/>
          <a:p>
            <a:r>
              <a:rPr lang="en-US" dirty="0" smtClean="0"/>
              <a:t>V</a:t>
            </a:r>
          </a:p>
          <a:p>
            <a:endParaRPr lang="en-US" dirty="0" smtClean="0"/>
          </a:p>
        </p:txBody>
      </p:sp>
      <p:sp>
        <p:nvSpPr>
          <p:cNvPr id="27" name="TextBox 26"/>
          <p:cNvSpPr txBox="1"/>
          <p:nvPr/>
        </p:nvSpPr>
        <p:spPr>
          <a:xfrm>
            <a:off x="1344533" y="4389381"/>
            <a:ext cx="733907" cy="646331"/>
          </a:xfrm>
          <a:prstGeom prst="rect">
            <a:avLst/>
          </a:prstGeom>
          <a:noFill/>
        </p:spPr>
        <p:txBody>
          <a:bodyPr wrap="none" rtlCol="0">
            <a:spAutoFit/>
          </a:bodyPr>
          <a:lstStyle/>
          <a:p>
            <a:r>
              <a:rPr lang="en-US" dirty="0" smtClean="0"/>
              <a:t>C1 (2)</a:t>
            </a:r>
          </a:p>
          <a:p>
            <a:r>
              <a:rPr lang="en-US" dirty="0" smtClean="0"/>
              <a:t>C2 (0)</a:t>
            </a:r>
            <a:endParaRPr lang="en-US" dirty="0"/>
          </a:p>
        </p:txBody>
      </p:sp>
      <p:sp>
        <p:nvSpPr>
          <p:cNvPr id="28" name="TextBox 27"/>
          <p:cNvSpPr txBox="1"/>
          <p:nvPr/>
        </p:nvSpPr>
        <p:spPr>
          <a:xfrm>
            <a:off x="2291417" y="4389381"/>
            <a:ext cx="733907" cy="646331"/>
          </a:xfrm>
          <a:prstGeom prst="rect">
            <a:avLst/>
          </a:prstGeom>
          <a:noFill/>
        </p:spPr>
        <p:txBody>
          <a:bodyPr wrap="none" rtlCol="0">
            <a:spAutoFit/>
          </a:bodyPr>
          <a:lstStyle/>
          <a:p>
            <a:r>
              <a:rPr lang="en-US" dirty="0" smtClean="0"/>
              <a:t>C1 (0)</a:t>
            </a:r>
          </a:p>
          <a:p>
            <a:r>
              <a:rPr lang="en-US" dirty="0" smtClean="0"/>
              <a:t>C2 (1)</a:t>
            </a:r>
            <a:endParaRPr lang="en-US" dirty="0"/>
          </a:p>
        </p:txBody>
      </p:sp>
      <p:cxnSp>
        <p:nvCxnSpPr>
          <p:cNvPr id="29" name="Straight Arrow Connector 28"/>
          <p:cNvCxnSpPr>
            <a:stCxn id="26" idx="2"/>
            <a:endCxn id="27" idx="0"/>
          </p:cNvCxnSpPr>
          <p:nvPr/>
        </p:nvCxnSpPr>
        <p:spPr>
          <a:xfrm rot="5400000">
            <a:off x="1732043" y="3987825"/>
            <a:ext cx="381000" cy="422112"/>
          </a:xfrm>
          <a:prstGeom prst="straightConnector1">
            <a:avLst/>
          </a:prstGeom>
          <a:ln w="1905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26" idx="2"/>
            <a:endCxn id="28" idx="0"/>
          </p:cNvCxnSpPr>
          <p:nvPr/>
        </p:nvCxnSpPr>
        <p:spPr>
          <a:xfrm rot="16200000" flipH="1">
            <a:off x="2205485" y="3936495"/>
            <a:ext cx="381000" cy="524772"/>
          </a:xfrm>
          <a:prstGeom prst="straightConnector1">
            <a:avLst/>
          </a:prstGeom>
          <a:ln w="1905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1525322" y="3823715"/>
            <a:ext cx="372330" cy="369332"/>
          </a:xfrm>
          <a:prstGeom prst="rect">
            <a:avLst/>
          </a:prstGeom>
          <a:noFill/>
        </p:spPr>
        <p:txBody>
          <a:bodyPr wrap="none" rtlCol="0">
            <a:spAutoFit/>
          </a:bodyPr>
          <a:lstStyle/>
          <a:p>
            <a:r>
              <a:rPr lang="en-US" dirty="0" smtClean="0"/>
              <a:t>-1</a:t>
            </a:r>
            <a:endParaRPr lang="en-US" dirty="0"/>
          </a:p>
        </p:txBody>
      </p:sp>
      <p:sp>
        <p:nvSpPr>
          <p:cNvPr id="32" name="TextBox 31"/>
          <p:cNvSpPr txBox="1"/>
          <p:nvPr/>
        </p:nvSpPr>
        <p:spPr>
          <a:xfrm>
            <a:off x="2356711" y="3823715"/>
            <a:ext cx="301660" cy="369332"/>
          </a:xfrm>
          <a:prstGeom prst="rect">
            <a:avLst/>
          </a:prstGeom>
          <a:noFill/>
        </p:spPr>
        <p:txBody>
          <a:bodyPr wrap="none" rtlCol="0">
            <a:spAutoFit/>
          </a:bodyPr>
          <a:lstStyle/>
          <a:p>
            <a:r>
              <a:rPr lang="en-US" dirty="0" smtClean="0"/>
              <a:t>1</a:t>
            </a:r>
            <a:endParaRPr lang="en-US" dirty="0"/>
          </a:p>
        </p:txBody>
      </p:sp>
      <p:cxnSp>
        <p:nvCxnSpPr>
          <p:cNvPr id="33" name="Straight Arrow Connector 32"/>
          <p:cNvCxnSpPr>
            <a:endCxn id="26" idx="0"/>
          </p:cNvCxnSpPr>
          <p:nvPr/>
        </p:nvCxnSpPr>
        <p:spPr>
          <a:xfrm rot="5400000">
            <a:off x="2111668" y="3238785"/>
            <a:ext cx="422196" cy="378333"/>
          </a:xfrm>
          <a:prstGeom prst="straightConnector1">
            <a:avLst/>
          </a:prstGeom>
          <a:ln>
            <a:prstDash val="sysDash"/>
            <a:tailEnd type="arrow"/>
          </a:ln>
        </p:spPr>
        <p:style>
          <a:lnRef idx="2">
            <a:schemeClr val="accent1"/>
          </a:lnRef>
          <a:fillRef idx="0">
            <a:schemeClr val="accent1"/>
          </a:fillRef>
          <a:effectRef idx="1">
            <a:schemeClr val="accent1"/>
          </a:effectRef>
          <a:fontRef idx="minor">
            <a:schemeClr val="tx1"/>
          </a:fontRef>
        </p:style>
      </p:cxnSp>
      <p:sp>
        <p:nvSpPr>
          <p:cNvPr id="18" name="Right Arrow 17"/>
          <p:cNvSpPr/>
          <p:nvPr/>
        </p:nvSpPr>
        <p:spPr>
          <a:xfrm>
            <a:off x="4191000" y="3913680"/>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9" name="Straight Arrow Connector 18"/>
          <p:cNvCxnSpPr/>
          <p:nvPr/>
        </p:nvCxnSpPr>
        <p:spPr>
          <a:xfrm rot="5400000">
            <a:off x="6836069" y="3467385"/>
            <a:ext cx="422196" cy="378333"/>
          </a:xfrm>
          <a:prstGeom prst="straightConnector1">
            <a:avLst/>
          </a:prstGeom>
          <a:ln>
            <a:prstDash val="sysDash"/>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6502427" y="3971651"/>
            <a:ext cx="733907" cy="646331"/>
          </a:xfrm>
          <a:prstGeom prst="rect">
            <a:avLst/>
          </a:prstGeom>
          <a:noFill/>
        </p:spPr>
        <p:txBody>
          <a:bodyPr wrap="none" rtlCol="0">
            <a:spAutoFit/>
          </a:bodyPr>
          <a:lstStyle/>
          <a:p>
            <a:r>
              <a:rPr lang="en-US" dirty="0" smtClean="0"/>
              <a:t>C1 (2)</a:t>
            </a:r>
          </a:p>
          <a:p>
            <a:r>
              <a:rPr lang="en-US" dirty="0" smtClean="0"/>
              <a:t>C2 (1)</a:t>
            </a:r>
            <a:endParaRPr lang="en-US" dirty="0"/>
          </a:p>
        </p:txBody>
      </p:sp>
      <p:sp>
        <p:nvSpPr>
          <p:cNvPr id="21" name="TextBox 20"/>
          <p:cNvSpPr txBox="1"/>
          <p:nvPr/>
        </p:nvSpPr>
        <p:spPr>
          <a:xfrm>
            <a:off x="4191000" y="3429000"/>
            <a:ext cx="865103" cy="646331"/>
          </a:xfrm>
          <a:prstGeom prst="rect">
            <a:avLst/>
          </a:prstGeom>
          <a:noFill/>
        </p:spPr>
        <p:txBody>
          <a:bodyPr wrap="none" rtlCol="0">
            <a:spAutoFit/>
          </a:bodyPr>
          <a:lstStyle/>
          <a:p>
            <a:pPr algn="ctr"/>
            <a:r>
              <a:rPr lang="en-US" dirty="0" smtClean="0"/>
              <a:t>pruned </a:t>
            </a:r>
          </a:p>
          <a:p>
            <a:pPr algn="ctr"/>
            <a:r>
              <a:rPr lang="en-US" dirty="0" smtClean="0"/>
              <a:t>to</a:t>
            </a:r>
            <a:endParaRPr lang="en-US" dirty="0"/>
          </a:p>
        </p:txBody>
      </p:sp>
      <p:sp>
        <p:nvSpPr>
          <p:cNvPr id="2" name="TextBox 1"/>
          <p:cNvSpPr txBox="1"/>
          <p:nvPr/>
        </p:nvSpPr>
        <p:spPr>
          <a:xfrm>
            <a:off x="228600" y="5029200"/>
            <a:ext cx="1811814" cy="830997"/>
          </a:xfrm>
          <a:prstGeom prst="rect">
            <a:avLst/>
          </a:prstGeom>
          <a:noFill/>
        </p:spPr>
        <p:txBody>
          <a:bodyPr wrap="none" rtlCol="0">
            <a:spAutoFit/>
          </a:bodyPr>
          <a:lstStyle/>
          <a:p>
            <a:r>
              <a:rPr lang="en-US" sz="1600">
                <a:solidFill>
                  <a:srgbClr val="0000FF"/>
                </a:solidFill>
              </a:rPr>
              <a:t>50% items go here;</a:t>
            </a:r>
          </a:p>
          <a:p>
            <a:r>
              <a:rPr lang="en-US" sz="1600">
                <a:solidFill>
                  <a:srgbClr val="0000FF"/>
                </a:solidFill>
              </a:rPr>
              <a:t>predict C1; </a:t>
            </a:r>
          </a:p>
          <a:p>
            <a:r>
              <a:rPr lang="en-US" sz="1600">
                <a:solidFill>
                  <a:srgbClr val="0000FF"/>
                </a:solidFill>
              </a:rPr>
              <a:t>wrong 33% of time</a:t>
            </a:r>
          </a:p>
        </p:txBody>
      </p:sp>
      <p:sp>
        <p:nvSpPr>
          <p:cNvPr id="23" name="TextBox 22"/>
          <p:cNvSpPr txBox="1"/>
          <p:nvPr/>
        </p:nvSpPr>
        <p:spPr>
          <a:xfrm>
            <a:off x="2362200" y="5029200"/>
            <a:ext cx="1811814" cy="830997"/>
          </a:xfrm>
          <a:prstGeom prst="rect">
            <a:avLst/>
          </a:prstGeom>
          <a:noFill/>
        </p:spPr>
        <p:txBody>
          <a:bodyPr wrap="none" rtlCol="0">
            <a:spAutoFit/>
          </a:bodyPr>
          <a:lstStyle/>
          <a:p>
            <a:r>
              <a:rPr lang="en-US" sz="1600">
                <a:solidFill>
                  <a:srgbClr val="FF0000"/>
                </a:solidFill>
              </a:rPr>
              <a:t>50% items go here;</a:t>
            </a:r>
          </a:p>
          <a:p>
            <a:r>
              <a:rPr lang="en-US" sz="1600">
                <a:solidFill>
                  <a:srgbClr val="FF0000"/>
                </a:solidFill>
              </a:rPr>
              <a:t>predict C2; </a:t>
            </a:r>
          </a:p>
          <a:p>
            <a:r>
              <a:rPr lang="en-US" sz="1600">
                <a:solidFill>
                  <a:srgbClr val="FF0000"/>
                </a:solidFill>
              </a:rPr>
              <a:t>wrong 67% of time</a:t>
            </a:r>
          </a:p>
        </p:txBody>
      </p:sp>
      <p:sp>
        <p:nvSpPr>
          <p:cNvPr id="5" name="TextBox 4"/>
          <p:cNvSpPr txBox="1"/>
          <p:nvPr/>
        </p:nvSpPr>
        <p:spPr>
          <a:xfrm>
            <a:off x="609600" y="5943600"/>
            <a:ext cx="4608954" cy="369332"/>
          </a:xfrm>
          <a:prstGeom prst="rect">
            <a:avLst/>
          </a:prstGeom>
          <a:noFill/>
        </p:spPr>
        <p:txBody>
          <a:bodyPr wrap="none" rtlCol="0">
            <a:spAutoFit/>
          </a:bodyPr>
          <a:lstStyle/>
          <a:p>
            <a:r>
              <a:rPr lang="en-US" sz="1800">
                <a:solidFill>
                  <a:srgbClr val="0000FF"/>
                </a:solidFill>
              </a:rPr>
              <a:t>0.5(0.33)        </a:t>
            </a:r>
            <a:r>
              <a:rPr lang="en-US" sz="1800"/>
              <a:t>+          </a:t>
            </a:r>
            <a:r>
              <a:rPr lang="en-US" sz="1800">
                <a:solidFill>
                  <a:srgbClr val="FF0000"/>
                </a:solidFill>
              </a:rPr>
              <a:t>0.5(0.67)   </a:t>
            </a:r>
            <a:r>
              <a:rPr lang="en-US" sz="1800"/>
              <a:t>= 0.5 error rate</a:t>
            </a:r>
          </a:p>
        </p:txBody>
      </p:sp>
      <p:sp>
        <p:nvSpPr>
          <p:cNvPr id="34" name="TextBox 33"/>
          <p:cNvSpPr txBox="1"/>
          <p:nvPr/>
        </p:nvSpPr>
        <p:spPr>
          <a:xfrm>
            <a:off x="6019800" y="4648200"/>
            <a:ext cx="1889860" cy="830997"/>
          </a:xfrm>
          <a:prstGeom prst="rect">
            <a:avLst/>
          </a:prstGeom>
          <a:noFill/>
        </p:spPr>
        <p:txBody>
          <a:bodyPr wrap="none" rtlCol="0">
            <a:spAutoFit/>
          </a:bodyPr>
          <a:lstStyle/>
          <a:p>
            <a:r>
              <a:rPr lang="en-US" sz="1600"/>
              <a:t>100% items go here;</a:t>
            </a:r>
          </a:p>
          <a:p>
            <a:r>
              <a:rPr lang="en-US" sz="1600"/>
              <a:t>predict C1; </a:t>
            </a:r>
          </a:p>
          <a:p>
            <a:r>
              <a:rPr lang="en-US" sz="1600"/>
              <a:t>wrong 33% of time</a:t>
            </a:r>
          </a:p>
        </p:txBody>
      </p:sp>
      <p:sp>
        <p:nvSpPr>
          <p:cNvPr id="35" name="TextBox 34"/>
          <p:cNvSpPr txBox="1"/>
          <p:nvPr/>
        </p:nvSpPr>
        <p:spPr>
          <a:xfrm>
            <a:off x="5867400" y="5562600"/>
            <a:ext cx="1998414" cy="369332"/>
          </a:xfrm>
          <a:prstGeom prst="rect">
            <a:avLst/>
          </a:prstGeom>
          <a:noFill/>
        </p:spPr>
        <p:txBody>
          <a:bodyPr wrap="none" rtlCol="0">
            <a:spAutoFit/>
          </a:bodyPr>
          <a:lstStyle/>
          <a:p>
            <a:r>
              <a:rPr lang="en-US" sz="1800"/>
              <a:t>1.0(0.33)  error rate</a:t>
            </a:r>
          </a:p>
        </p:txBody>
      </p:sp>
      <p:sp>
        <p:nvSpPr>
          <p:cNvPr id="36" name="Date Placeholder 1"/>
          <p:cNvSpPr>
            <a:spLocks noGrp="1"/>
          </p:cNvSpPr>
          <p:nvPr>
            <p:ph type="dt" sz="half" idx="10"/>
          </p:nvPr>
        </p:nvSpPr>
        <p:spPr>
          <a:xfrm>
            <a:off x="6324600" y="6399413"/>
            <a:ext cx="1905000" cy="457200"/>
          </a:xfrm>
        </p:spPr>
        <p:txBody>
          <a:bodyPr/>
          <a:lstStyle/>
          <a:p>
            <a:r>
              <a:rPr lang="en-US"/>
              <a:t>Doug Fisher</a:t>
            </a:r>
          </a:p>
        </p:txBody>
      </p:sp>
    </p:spTree>
    <p:extLst>
      <p:ext uri="{BB962C8B-B14F-4D97-AF65-F5344CB8AC3E}">
        <p14:creationId xmlns:p14="http://schemas.microsoft.com/office/powerpoint/2010/main" val="869517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5400" y="6400800"/>
            <a:ext cx="1905000" cy="457200"/>
          </a:xfrm>
        </p:spPr>
        <p:txBody>
          <a:bodyPr/>
          <a:lstStyle/>
          <a:p>
            <a:r>
              <a:rPr lang="en-US"/>
              <a:t>Doug Fisher</a:t>
            </a:r>
          </a:p>
        </p:txBody>
      </p:sp>
      <p:sp>
        <p:nvSpPr>
          <p:cNvPr id="3" name="Slide Number Placeholder 2"/>
          <p:cNvSpPr>
            <a:spLocks noGrp="1"/>
          </p:cNvSpPr>
          <p:nvPr>
            <p:ph type="sldNum" sz="quarter" idx="12"/>
          </p:nvPr>
        </p:nvSpPr>
        <p:spPr/>
        <p:txBody>
          <a:bodyPr/>
          <a:lstStyle/>
          <a:p>
            <a:fld id="{415EF1A9-6B87-024B-81C4-7DDD4A6B2C8E}" type="slidenum">
              <a:rPr lang="en-US"/>
              <a:pPr/>
              <a:t>12</a:t>
            </a:fld>
            <a:endParaRPr lang="en-US"/>
          </a:p>
        </p:txBody>
      </p:sp>
      <p:sp>
        <p:nvSpPr>
          <p:cNvPr id="4" name="TextBox 3"/>
          <p:cNvSpPr txBox="1"/>
          <p:nvPr/>
        </p:nvSpPr>
        <p:spPr>
          <a:xfrm>
            <a:off x="2819400" y="152400"/>
            <a:ext cx="3506088" cy="461665"/>
          </a:xfrm>
          <a:prstGeom prst="rect">
            <a:avLst/>
          </a:prstGeom>
          <a:noFill/>
        </p:spPr>
        <p:txBody>
          <a:bodyPr wrap="none" rtlCol="0">
            <a:spAutoFit/>
          </a:bodyPr>
          <a:lstStyle/>
          <a:p>
            <a:r>
              <a:rPr lang="en-US" sz="2400"/>
              <a:t>Variations of DT Induction</a:t>
            </a:r>
          </a:p>
        </p:txBody>
      </p:sp>
      <p:sp>
        <p:nvSpPr>
          <p:cNvPr id="6" name="TextBox 5"/>
          <p:cNvSpPr txBox="1"/>
          <p:nvPr/>
        </p:nvSpPr>
        <p:spPr>
          <a:xfrm>
            <a:off x="381000" y="838200"/>
            <a:ext cx="8446393" cy="400110"/>
          </a:xfrm>
          <a:prstGeom prst="rect">
            <a:avLst/>
          </a:prstGeom>
          <a:noFill/>
        </p:spPr>
        <p:txBody>
          <a:bodyPr wrap="none" rtlCol="0">
            <a:spAutoFit/>
          </a:bodyPr>
          <a:lstStyle/>
          <a:p>
            <a:r>
              <a:rPr lang="en-US" dirty="0"/>
              <a:t>Regression trees predict values along a continuously-valued dependent variable</a:t>
            </a:r>
          </a:p>
        </p:txBody>
      </p:sp>
      <p:pic>
        <p:nvPicPr>
          <p:cNvPr id="9" name="Picture 8" descr="Regression Tree example.png"/>
          <p:cNvPicPr>
            <a:picLocks noChangeAspect="1"/>
          </p:cNvPicPr>
          <p:nvPr/>
        </p:nvPicPr>
        <p:blipFill>
          <a:blip r:embed="rId2"/>
          <a:srcRect b="13758"/>
          <a:stretch>
            <a:fillRect/>
          </a:stretch>
        </p:blipFill>
        <p:spPr>
          <a:xfrm>
            <a:off x="990600" y="1219200"/>
            <a:ext cx="6653530" cy="4470905"/>
          </a:xfrm>
          <a:prstGeom prst="rect">
            <a:avLst/>
          </a:prstGeom>
        </p:spPr>
      </p:pic>
      <p:sp>
        <p:nvSpPr>
          <p:cNvPr id="10" name="TextBox 9"/>
          <p:cNvSpPr txBox="1"/>
          <p:nvPr/>
        </p:nvSpPr>
        <p:spPr>
          <a:xfrm>
            <a:off x="914400" y="5638800"/>
            <a:ext cx="7027685" cy="830997"/>
          </a:xfrm>
          <a:prstGeom prst="rect">
            <a:avLst/>
          </a:prstGeom>
          <a:noFill/>
        </p:spPr>
        <p:txBody>
          <a:bodyPr wrap="none" rtlCol="0">
            <a:spAutoFit/>
          </a:bodyPr>
          <a:lstStyle/>
          <a:p>
            <a:r>
              <a:rPr lang="en-US" sz="1600" dirty="0"/>
              <a:t>Regression tree over one variable, with an illustration from Srinivasan and Fisher</a:t>
            </a:r>
          </a:p>
          <a:p>
            <a:r>
              <a:rPr lang="en-US" sz="1600" dirty="0"/>
              <a:t>(1995) </a:t>
            </a:r>
            <a:r>
              <a:rPr lang="en-US" sz="1600" i="1" dirty="0"/>
              <a:t>IEEE Software Engineering </a:t>
            </a:r>
            <a:r>
              <a:rPr lang="en-US" sz="1600" dirty="0"/>
              <a:t>paper on estimating software development time</a:t>
            </a:r>
          </a:p>
          <a:p>
            <a:r>
              <a:rPr lang="en-US" sz="1600" dirty="0"/>
              <a:t>(http://dl.acm.org/citation.cfm?id=205309)</a:t>
            </a:r>
          </a:p>
        </p:txBody>
      </p:sp>
    </p:spTree>
    <p:extLst>
      <p:ext uri="{BB962C8B-B14F-4D97-AF65-F5344CB8AC3E}">
        <p14:creationId xmlns:p14="http://schemas.microsoft.com/office/powerpoint/2010/main" val="1264366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Doug Fisher</a:t>
            </a:r>
          </a:p>
        </p:txBody>
      </p:sp>
      <p:sp>
        <p:nvSpPr>
          <p:cNvPr id="3" name="Slide Number Placeholder 2"/>
          <p:cNvSpPr>
            <a:spLocks noGrp="1"/>
          </p:cNvSpPr>
          <p:nvPr>
            <p:ph type="sldNum" sz="quarter" idx="12"/>
          </p:nvPr>
        </p:nvSpPr>
        <p:spPr/>
        <p:txBody>
          <a:bodyPr/>
          <a:lstStyle/>
          <a:p>
            <a:fld id="{415EF1A9-6B87-024B-81C4-7DDD4A6B2C8E}" type="slidenum">
              <a:rPr lang="en-US"/>
              <a:pPr/>
              <a:t>13</a:t>
            </a:fld>
            <a:endParaRPr lang="en-US"/>
          </a:p>
        </p:txBody>
      </p:sp>
      <p:sp>
        <p:nvSpPr>
          <p:cNvPr id="4" name="TextBox 3"/>
          <p:cNvSpPr txBox="1"/>
          <p:nvPr/>
        </p:nvSpPr>
        <p:spPr>
          <a:xfrm>
            <a:off x="3048000" y="228600"/>
            <a:ext cx="2963672" cy="400110"/>
          </a:xfrm>
          <a:prstGeom prst="rect">
            <a:avLst/>
          </a:prstGeom>
          <a:noFill/>
        </p:spPr>
        <p:txBody>
          <a:bodyPr wrap="none" rtlCol="0">
            <a:spAutoFit/>
          </a:bodyPr>
          <a:lstStyle/>
          <a:p>
            <a:r>
              <a:rPr lang="en-US"/>
              <a:t>Variations of DT Induction</a:t>
            </a:r>
          </a:p>
        </p:txBody>
      </p:sp>
      <p:sp>
        <p:nvSpPr>
          <p:cNvPr id="6" name="TextBox 5"/>
          <p:cNvSpPr txBox="1"/>
          <p:nvPr/>
        </p:nvSpPr>
        <p:spPr>
          <a:xfrm>
            <a:off x="228600" y="577334"/>
            <a:ext cx="8109912" cy="707886"/>
          </a:xfrm>
          <a:prstGeom prst="rect">
            <a:avLst/>
          </a:prstGeom>
          <a:noFill/>
        </p:spPr>
        <p:txBody>
          <a:bodyPr wrap="none" rtlCol="0">
            <a:spAutoFit/>
          </a:bodyPr>
          <a:lstStyle/>
          <a:p>
            <a:r>
              <a:rPr lang="en-US" dirty="0"/>
              <a:t>R</a:t>
            </a:r>
            <a:r>
              <a:rPr lang="en-US" dirty="0" smtClean="0"/>
              <a:t> regression tree over one variable, with an illustration from the</a:t>
            </a:r>
          </a:p>
          <a:p>
            <a:r>
              <a:rPr lang="en-US" dirty="0" smtClean="0"/>
              <a:t>IEEE Software Engineering paper on estimating software development time.</a:t>
            </a:r>
            <a:endParaRPr lang="en-US" dirty="0"/>
          </a:p>
        </p:txBody>
      </p:sp>
      <p:sp>
        <p:nvSpPr>
          <p:cNvPr id="7" name="TextBox 6"/>
          <p:cNvSpPr txBox="1"/>
          <p:nvPr/>
        </p:nvSpPr>
        <p:spPr>
          <a:xfrm>
            <a:off x="237500" y="4343400"/>
            <a:ext cx="8763000" cy="923330"/>
          </a:xfrm>
          <a:prstGeom prst="rect">
            <a:avLst/>
          </a:prstGeom>
          <a:noFill/>
        </p:spPr>
        <p:txBody>
          <a:bodyPr wrap="square" rtlCol="0">
            <a:spAutoFit/>
          </a:bodyPr>
          <a:lstStyle/>
          <a:p>
            <a:r>
              <a:rPr lang="en-US" dirty="0" smtClean="0"/>
              <a:t>We also discussed using linear regression at each regression tree leaf instead of using zero-order models (i.e., </a:t>
            </a:r>
            <a:r>
              <a:rPr lang="en-US" dirty="0" err="1" smtClean="0"/>
              <a:t>h(x</a:t>
            </a:r>
            <a:r>
              <a:rPr lang="en-US" dirty="0" smtClean="0"/>
              <a:t>) = θ</a:t>
            </a:r>
            <a:r>
              <a:rPr lang="en-US" sz="2400" baseline="-25000" dirty="0" smtClean="0"/>
              <a:t>0</a:t>
            </a:r>
            <a:r>
              <a:rPr lang="en-US" dirty="0" smtClean="0"/>
              <a:t> ) at each leaf. For example, using a linear regression model over </a:t>
            </a:r>
            <a:r>
              <a:rPr lang="en-US" dirty="0" err="1" smtClean="0"/>
              <a:t>x</a:t>
            </a:r>
            <a:r>
              <a:rPr lang="en-US" dirty="0" smtClean="0"/>
              <a:t>, we might have the following at two leaves of the regression tree. </a:t>
            </a:r>
            <a:endParaRPr lang="en-US" dirty="0"/>
          </a:p>
        </p:txBody>
      </p:sp>
      <p:sp>
        <p:nvSpPr>
          <p:cNvPr id="8" name="TextBox 7"/>
          <p:cNvSpPr txBox="1"/>
          <p:nvPr/>
        </p:nvSpPr>
        <p:spPr>
          <a:xfrm>
            <a:off x="3352800" y="5558135"/>
            <a:ext cx="5647700" cy="923330"/>
          </a:xfrm>
          <a:prstGeom prst="rect">
            <a:avLst/>
          </a:prstGeom>
          <a:noFill/>
        </p:spPr>
        <p:txBody>
          <a:bodyPr wrap="none" rtlCol="0">
            <a:spAutoFit/>
          </a:bodyPr>
          <a:lstStyle/>
          <a:p>
            <a:r>
              <a:rPr lang="en-US" dirty="0"/>
              <a:t>T</a:t>
            </a:r>
            <a:r>
              <a:rPr lang="en-US" dirty="0" smtClean="0"/>
              <a:t>o make a prediction of </a:t>
            </a:r>
            <a:r>
              <a:rPr lang="en-US" dirty="0" err="1" smtClean="0"/>
              <a:t>y</a:t>
            </a:r>
            <a:r>
              <a:rPr lang="en-US" dirty="0" smtClean="0"/>
              <a:t> for a given </a:t>
            </a:r>
            <a:r>
              <a:rPr lang="en-US" dirty="0" err="1" smtClean="0"/>
              <a:t>x</a:t>
            </a:r>
            <a:r>
              <a:rPr lang="en-US" dirty="0" smtClean="0"/>
              <a:t>, we would classify </a:t>
            </a:r>
          </a:p>
          <a:p>
            <a:r>
              <a:rPr lang="en-US" dirty="0" smtClean="0"/>
              <a:t>the </a:t>
            </a:r>
            <a:r>
              <a:rPr lang="en-US" dirty="0" err="1" smtClean="0"/>
              <a:t>x</a:t>
            </a:r>
            <a:r>
              <a:rPr lang="en-US" dirty="0" smtClean="0"/>
              <a:t> to a leaf and then use the linear model over that leaf </a:t>
            </a:r>
          </a:p>
          <a:p>
            <a:r>
              <a:rPr lang="en-US" dirty="0" smtClean="0"/>
              <a:t>to estimate </a:t>
            </a:r>
            <a:r>
              <a:rPr lang="en-US" dirty="0" err="1" smtClean="0"/>
              <a:t>y</a:t>
            </a:r>
            <a:r>
              <a:rPr lang="en-US" dirty="0" smtClean="0"/>
              <a:t> by </a:t>
            </a:r>
            <a:r>
              <a:rPr lang="en-US" dirty="0" err="1" smtClean="0"/>
              <a:t>h(x</a:t>
            </a:r>
            <a:r>
              <a:rPr lang="en-US" dirty="0" smtClean="0"/>
              <a:t>). </a:t>
            </a:r>
          </a:p>
          <a:p>
            <a:endParaRPr lang="en-US" dirty="0"/>
          </a:p>
        </p:txBody>
      </p:sp>
      <p:pic>
        <p:nvPicPr>
          <p:cNvPr id="9" name="Picture 8" descr="Regression Tree example.png"/>
          <p:cNvPicPr>
            <a:picLocks noChangeAspect="1"/>
          </p:cNvPicPr>
          <p:nvPr/>
        </p:nvPicPr>
        <p:blipFill>
          <a:blip r:embed="rId2"/>
          <a:srcRect b="13758"/>
          <a:stretch>
            <a:fillRect/>
          </a:stretch>
        </p:blipFill>
        <p:spPr>
          <a:xfrm>
            <a:off x="1219200" y="1223665"/>
            <a:ext cx="6858000" cy="3119735"/>
          </a:xfrm>
          <a:prstGeom prst="rect">
            <a:avLst/>
          </a:prstGeom>
        </p:spPr>
      </p:pic>
    </p:spTree>
    <p:extLst>
      <p:ext uri="{BB962C8B-B14F-4D97-AF65-F5344CB8AC3E}">
        <p14:creationId xmlns:p14="http://schemas.microsoft.com/office/powerpoint/2010/main" val="4194335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r>
              <a:rPr lang="en-US"/>
              <a:t>Doug Fisher</a:t>
            </a:r>
          </a:p>
        </p:txBody>
      </p:sp>
      <p:sp>
        <p:nvSpPr>
          <p:cNvPr id="4" name="Slide Number Placeholder 3"/>
          <p:cNvSpPr>
            <a:spLocks noGrp="1"/>
          </p:cNvSpPr>
          <p:nvPr>
            <p:ph type="sldNum" sz="quarter" idx="12"/>
          </p:nvPr>
        </p:nvSpPr>
        <p:spPr/>
        <p:txBody>
          <a:bodyPr/>
          <a:lstStyle/>
          <a:p>
            <a:fld id="{907BF71D-8DDB-4E49-AF39-10D10C8E8D54}" type="slidenum">
              <a:rPr lang="en-US"/>
              <a:pPr/>
              <a:t>14</a:t>
            </a:fld>
            <a:endParaRPr lang="en-US"/>
          </a:p>
        </p:txBody>
      </p:sp>
      <p:sp>
        <p:nvSpPr>
          <p:cNvPr id="99332" name="Text Box 4"/>
          <p:cNvSpPr txBox="1">
            <a:spLocks noChangeArrowheads="1"/>
          </p:cNvSpPr>
          <p:nvPr/>
        </p:nvSpPr>
        <p:spPr bwMode="auto">
          <a:xfrm>
            <a:off x="990600" y="990600"/>
            <a:ext cx="6853158" cy="5078314"/>
          </a:xfrm>
          <a:prstGeom prst="rect">
            <a:avLst/>
          </a:prstGeom>
          <a:noFill/>
          <a:ln w="9525">
            <a:noFill/>
            <a:miter lim="800000"/>
            <a:headEnd/>
            <a:tailEnd/>
          </a:ln>
          <a:effectLst/>
        </p:spPr>
        <p:txBody>
          <a:bodyPr wrap="none">
            <a:prstTxWarp prst="textNoShape">
              <a:avLst/>
            </a:prstTxWarp>
            <a:spAutoFit/>
          </a:bodyPr>
          <a:lstStyle/>
          <a:p>
            <a:pPr marL="342900" indent="-342900">
              <a:buFont typeface="Arial"/>
              <a:buChar char="•"/>
            </a:pPr>
            <a:r>
              <a:rPr lang="en-US" sz="1800" dirty="0"/>
              <a:t> continuous attributes</a:t>
            </a:r>
          </a:p>
          <a:p>
            <a:pPr marL="800100" lvl="1" indent="-342900">
              <a:buFont typeface="Arial"/>
              <a:buChar char="•"/>
            </a:pPr>
            <a:r>
              <a:rPr lang="en-US" sz="1800" dirty="0"/>
              <a:t>hard versus soft splits</a:t>
            </a:r>
          </a:p>
          <a:p>
            <a:pPr>
              <a:buFontTx/>
              <a:buChar char="•"/>
            </a:pPr>
            <a:r>
              <a:rPr lang="en-US" sz="1800" dirty="0"/>
              <a:t>      other node types (e.g., </a:t>
            </a:r>
            <a:r>
              <a:rPr lang="en-US" sz="1800" dirty="0" err="1"/>
              <a:t>perceptron</a:t>
            </a:r>
            <a:r>
              <a:rPr lang="en-US" sz="1800" dirty="0"/>
              <a:t> trees)</a:t>
            </a:r>
          </a:p>
          <a:p>
            <a:pPr>
              <a:buFontTx/>
              <a:buChar char="•"/>
            </a:pPr>
            <a:r>
              <a:rPr lang="en-US" sz="1800" dirty="0"/>
              <a:t>      </a:t>
            </a:r>
            <a:r>
              <a:rPr lang="en-US" sz="1800" dirty="0">
                <a:solidFill>
                  <a:srgbClr val="0000FF"/>
                </a:solidFill>
              </a:rPr>
              <a:t>continuous classes (regression trees)</a:t>
            </a:r>
          </a:p>
          <a:p>
            <a:pPr>
              <a:buFontTx/>
              <a:buChar char="•"/>
            </a:pPr>
            <a:r>
              <a:rPr lang="en-US" sz="1800" dirty="0">
                <a:solidFill>
                  <a:srgbClr val="0000FF"/>
                </a:solidFill>
              </a:rPr>
              <a:t>      forests of trees (ensembles)</a:t>
            </a:r>
          </a:p>
          <a:p>
            <a:pPr>
              <a:buFontTx/>
              <a:buChar char="•"/>
            </a:pPr>
            <a:r>
              <a:rPr lang="en-US" sz="1800" dirty="0"/>
              <a:t>      termination conditions (pruning)</a:t>
            </a:r>
          </a:p>
          <a:p>
            <a:pPr>
              <a:buFontTx/>
              <a:buChar char="•"/>
            </a:pPr>
            <a:r>
              <a:rPr lang="en-US" sz="1800" dirty="0"/>
              <a:t>      selection measures (see problem DT1)</a:t>
            </a:r>
          </a:p>
          <a:p>
            <a:pPr>
              <a:buFontTx/>
              <a:buChar char="•"/>
            </a:pPr>
            <a:r>
              <a:rPr lang="en-US" sz="1800" dirty="0"/>
              <a:t>      missing values</a:t>
            </a:r>
          </a:p>
          <a:p>
            <a:pPr lvl="1">
              <a:buFontTx/>
              <a:buChar char="•"/>
            </a:pPr>
            <a:r>
              <a:rPr lang="en-US" sz="1800" dirty="0"/>
              <a:t>    during training</a:t>
            </a:r>
          </a:p>
          <a:p>
            <a:pPr lvl="1">
              <a:buFontTx/>
              <a:buChar char="•"/>
            </a:pPr>
            <a:r>
              <a:rPr lang="en-US" sz="1800" dirty="0"/>
              <a:t>    </a:t>
            </a:r>
            <a:r>
              <a:rPr lang="en-US" sz="1800" dirty="0">
                <a:solidFill>
                  <a:srgbClr val="000000"/>
                </a:solidFill>
              </a:rPr>
              <a:t>during classification</a:t>
            </a:r>
          </a:p>
          <a:p>
            <a:pPr>
              <a:buFontTx/>
              <a:buChar char="•"/>
            </a:pPr>
            <a:r>
              <a:rPr lang="en-US" sz="1800" dirty="0"/>
              <a:t>      noise in data</a:t>
            </a:r>
          </a:p>
          <a:p>
            <a:pPr>
              <a:buFontTx/>
              <a:buChar char="•"/>
            </a:pPr>
            <a:r>
              <a:rPr lang="en-US" sz="1800" dirty="0"/>
              <a:t>      irrelevant attributes</a:t>
            </a:r>
          </a:p>
          <a:p>
            <a:pPr>
              <a:buFontTx/>
              <a:buChar char="•"/>
            </a:pPr>
            <a:r>
              <a:rPr lang="en-US" sz="1800" dirty="0"/>
              <a:t>      less greedy variants (e.g., </a:t>
            </a:r>
            <a:r>
              <a:rPr lang="en-US" sz="1800" dirty="0" err="1"/>
              <a:t>lookahead</a:t>
            </a:r>
            <a:r>
              <a:rPr lang="en-US" sz="1800" dirty="0"/>
              <a:t>)</a:t>
            </a:r>
          </a:p>
          <a:p>
            <a:pPr>
              <a:buFontTx/>
              <a:buChar char="•"/>
            </a:pPr>
            <a:r>
              <a:rPr lang="en-US" sz="1800" dirty="0"/>
              <a:t>      incremental construction</a:t>
            </a:r>
          </a:p>
          <a:p>
            <a:pPr>
              <a:buFontTx/>
              <a:buChar char="•"/>
            </a:pPr>
            <a:r>
              <a:rPr lang="en-US" sz="1800" dirty="0"/>
              <a:t>      applications (e.g., Banding</a:t>
            </a:r>
            <a:r>
              <a:rPr lang="en-US" sz="1800" dirty="0">
                <a:solidFill>
                  <a:srgbClr val="000000"/>
                </a:solidFill>
              </a:rPr>
              <a:t>)</a:t>
            </a:r>
          </a:p>
          <a:p>
            <a:pPr>
              <a:buFontTx/>
              <a:buChar char="•"/>
            </a:pPr>
            <a:r>
              <a:rPr lang="en-US" sz="1800" dirty="0"/>
              <a:t>      cognitive modeling (e.g., Hunt)</a:t>
            </a:r>
          </a:p>
          <a:p>
            <a:pPr>
              <a:buFontTx/>
              <a:buChar char="•"/>
            </a:pPr>
            <a:r>
              <a:rPr lang="en-US" sz="1800" dirty="0"/>
              <a:t>      DT based approaches to nearest neighbor search, object recognition</a:t>
            </a:r>
          </a:p>
          <a:p>
            <a:pPr>
              <a:buFontTx/>
              <a:buChar char="•"/>
            </a:pPr>
            <a:r>
              <a:rPr lang="en-US" sz="1800" dirty="0"/>
              <a:t>      background </a:t>
            </a:r>
            <a:r>
              <a:rPr lang="en-US" sz="1800" b="1" dirty="0">
                <a:solidFill>
                  <a:srgbClr val="FF0000"/>
                </a:solidFill>
              </a:rPr>
              <a:t>knowledge</a:t>
            </a:r>
            <a:r>
              <a:rPr lang="en-US" sz="1800" dirty="0"/>
              <a:t> to augment feature space      </a:t>
            </a:r>
          </a:p>
        </p:txBody>
      </p:sp>
      <p:sp>
        <p:nvSpPr>
          <p:cNvPr id="2" name="TextBox 1"/>
          <p:cNvSpPr txBox="1"/>
          <p:nvPr/>
        </p:nvSpPr>
        <p:spPr>
          <a:xfrm>
            <a:off x="3962400" y="381000"/>
            <a:ext cx="1432604" cy="461665"/>
          </a:xfrm>
          <a:prstGeom prst="rect">
            <a:avLst/>
          </a:prstGeom>
          <a:noFill/>
        </p:spPr>
        <p:txBody>
          <a:bodyPr wrap="none" rtlCol="0">
            <a:spAutoFit/>
          </a:bodyPr>
          <a:lstStyle/>
          <a:p>
            <a:r>
              <a:rPr lang="en-US" sz="2400"/>
              <a:t>Variations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Doug Fisher</a:t>
            </a:r>
          </a:p>
        </p:txBody>
      </p:sp>
      <p:sp>
        <p:nvSpPr>
          <p:cNvPr id="3" name="Slide Number Placeholder 2"/>
          <p:cNvSpPr>
            <a:spLocks noGrp="1"/>
          </p:cNvSpPr>
          <p:nvPr>
            <p:ph type="sldNum" sz="quarter" idx="12"/>
          </p:nvPr>
        </p:nvSpPr>
        <p:spPr/>
        <p:txBody>
          <a:bodyPr/>
          <a:lstStyle/>
          <a:p>
            <a:fld id="{415EF1A9-6B87-024B-81C4-7DDD4A6B2C8E}" type="slidenum">
              <a:rPr lang="en-US"/>
              <a:pPr/>
              <a:t>15</a:t>
            </a:fld>
            <a:endParaRPr lang="en-US"/>
          </a:p>
        </p:txBody>
      </p:sp>
      <p:sp>
        <p:nvSpPr>
          <p:cNvPr id="4" name="TextBox 3"/>
          <p:cNvSpPr txBox="1"/>
          <p:nvPr/>
        </p:nvSpPr>
        <p:spPr>
          <a:xfrm>
            <a:off x="3352800" y="1752600"/>
            <a:ext cx="2528457" cy="523220"/>
          </a:xfrm>
          <a:prstGeom prst="rect">
            <a:avLst/>
          </a:prstGeom>
          <a:noFill/>
        </p:spPr>
        <p:txBody>
          <a:bodyPr wrap="none" rtlCol="0">
            <a:spAutoFit/>
          </a:bodyPr>
          <a:lstStyle/>
          <a:p>
            <a:r>
              <a:rPr lang="en-US" sz="2800"/>
              <a:t>Auxiliary Slides</a:t>
            </a:r>
          </a:p>
        </p:txBody>
      </p:sp>
    </p:spTree>
    <p:extLst>
      <p:ext uri="{BB962C8B-B14F-4D97-AF65-F5344CB8AC3E}">
        <p14:creationId xmlns:p14="http://schemas.microsoft.com/office/powerpoint/2010/main" val="821601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Date Placeholder 1"/>
          <p:cNvSpPr>
            <a:spLocks noGrp="1"/>
          </p:cNvSpPr>
          <p:nvPr>
            <p:ph type="dt" sz="half" idx="10"/>
          </p:nvPr>
        </p:nvSpPr>
        <p:spPr/>
        <p:txBody>
          <a:bodyPr/>
          <a:lstStyle/>
          <a:p>
            <a:r>
              <a:rPr lang="en-US"/>
              <a:t>Doug Fisher</a:t>
            </a:r>
          </a:p>
        </p:txBody>
      </p:sp>
      <p:sp>
        <p:nvSpPr>
          <p:cNvPr id="37" name="Slide Number Placeholder 3"/>
          <p:cNvSpPr>
            <a:spLocks noGrp="1"/>
          </p:cNvSpPr>
          <p:nvPr>
            <p:ph type="sldNum" sz="quarter" idx="12"/>
          </p:nvPr>
        </p:nvSpPr>
        <p:spPr/>
        <p:txBody>
          <a:bodyPr/>
          <a:lstStyle/>
          <a:p>
            <a:fld id="{57CDD1DC-A4D4-AF4A-AAB9-CCFDAA13ECAB}" type="slidenum">
              <a:rPr lang="en-US"/>
              <a:pPr/>
              <a:t>16</a:t>
            </a:fld>
            <a:endParaRPr lang="en-US"/>
          </a:p>
        </p:txBody>
      </p:sp>
      <p:sp>
        <p:nvSpPr>
          <p:cNvPr id="66562" name="Text Box 2"/>
          <p:cNvSpPr txBox="1">
            <a:spLocks noChangeArrowheads="1"/>
          </p:cNvSpPr>
          <p:nvPr/>
        </p:nvSpPr>
        <p:spPr bwMode="auto">
          <a:xfrm>
            <a:off x="1965325" y="346075"/>
            <a:ext cx="4680939" cy="3046988"/>
          </a:xfrm>
          <a:prstGeom prst="rect">
            <a:avLst/>
          </a:prstGeom>
          <a:noFill/>
          <a:ln w="9525">
            <a:noFill/>
            <a:miter lim="800000"/>
            <a:headEnd/>
            <a:tailEnd/>
          </a:ln>
          <a:effectLst/>
        </p:spPr>
        <p:txBody>
          <a:bodyPr wrap="none">
            <a:prstTxWarp prst="textNoShape">
              <a:avLst/>
            </a:prstTxWarp>
            <a:spAutoFit/>
          </a:bodyPr>
          <a:lstStyle/>
          <a:p>
            <a:r>
              <a:rPr lang="en-US" sz="2400" dirty="0"/>
              <a:t>Data:    1      -1     1     1     c1 </a:t>
            </a:r>
          </a:p>
          <a:p>
            <a:r>
              <a:rPr lang="en-US" sz="2400" dirty="0"/>
              <a:t>             </a:t>
            </a:r>
            <a:r>
              <a:rPr lang="en-US" sz="2400" dirty="0">
                <a:solidFill>
                  <a:schemeClr val="accent1"/>
                </a:solidFill>
              </a:rPr>
              <a:t>-1     1     -1    1</a:t>
            </a:r>
            <a:r>
              <a:rPr lang="en-US" sz="2400" dirty="0"/>
              <a:t>     </a:t>
            </a:r>
            <a:r>
              <a:rPr lang="en-US" sz="2400" dirty="0">
                <a:solidFill>
                  <a:schemeClr val="accent2"/>
                </a:solidFill>
              </a:rPr>
              <a:t>c1</a:t>
            </a:r>
            <a:r>
              <a:rPr lang="en-US" sz="2400" dirty="0"/>
              <a:t> </a:t>
            </a:r>
            <a:r>
              <a:rPr lang="en-US" sz="2400" dirty="0">
                <a:solidFill>
                  <a:schemeClr val="accent2"/>
                </a:solidFill>
              </a:rPr>
              <a:t>(or –1)</a:t>
            </a:r>
          </a:p>
          <a:p>
            <a:r>
              <a:rPr lang="en-US" sz="2400" dirty="0"/>
              <a:t>             -1    -1    -1    1      c1</a:t>
            </a:r>
          </a:p>
          <a:p>
            <a:r>
              <a:rPr lang="en-US" sz="2400" dirty="0"/>
              <a:t>             -1    -1    </a:t>
            </a:r>
            <a:r>
              <a:rPr lang="en-US" sz="2400" dirty="0" smtClean="0"/>
              <a:t> 1   </a:t>
            </a:r>
            <a:r>
              <a:rPr lang="en-US" sz="2400" dirty="0"/>
              <a:t>-1 </a:t>
            </a:r>
            <a:r>
              <a:rPr lang="en-US" sz="2400" dirty="0" smtClean="0"/>
              <a:t>     </a:t>
            </a:r>
            <a:r>
              <a:rPr lang="en-US" sz="2400" dirty="0"/>
              <a:t>c1</a:t>
            </a:r>
          </a:p>
          <a:p>
            <a:r>
              <a:rPr lang="en-US" sz="2400" dirty="0"/>
              <a:t>             -1     1    </a:t>
            </a:r>
            <a:r>
              <a:rPr lang="en-US" sz="2400" dirty="0" smtClean="0"/>
              <a:t> 1   </a:t>
            </a:r>
            <a:r>
              <a:rPr lang="en-US" sz="2400" dirty="0"/>
              <a:t>-1   </a:t>
            </a:r>
            <a:r>
              <a:rPr lang="en-US" sz="2400" dirty="0" smtClean="0"/>
              <a:t>   </a:t>
            </a:r>
            <a:r>
              <a:rPr lang="en-US" sz="2400" dirty="0"/>
              <a:t>c2 (or 1)</a:t>
            </a:r>
          </a:p>
          <a:p>
            <a:r>
              <a:rPr lang="en-US" sz="2400" dirty="0"/>
              <a:t>             -1    -1    </a:t>
            </a:r>
            <a:r>
              <a:rPr lang="en-US" sz="2400" dirty="0" smtClean="0"/>
              <a:t> 1    </a:t>
            </a:r>
            <a:r>
              <a:rPr lang="en-US" sz="2400" dirty="0"/>
              <a:t>1      c2</a:t>
            </a:r>
          </a:p>
          <a:p>
            <a:r>
              <a:rPr lang="en-US" sz="2400" dirty="0"/>
              <a:t>             -1     1    -1   -1      c2</a:t>
            </a:r>
          </a:p>
          <a:p>
            <a:r>
              <a:rPr lang="en-US" sz="2400" dirty="0"/>
              <a:t>              1    </a:t>
            </a:r>
            <a:r>
              <a:rPr lang="en-US" sz="2400" dirty="0" smtClean="0"/>
              <a:t> 1      </a:t>
            </a:r>
            <a:r>
              <a:rPr lang="en-US" sz="2400" dirty="0"/>
              <a:t>1   -1    </a:t>
            </a:r>
            <a:r>
              <a:rPr lang="en-US" sz="2400" dirty="0" smtClean="0"/>
              <a:t>  c2 </a:t>
            </a:r>
            <a:endParaRPr lang="en-US" sz="2400" dirty="0"/>
          </a:p>
        </p:txBody>
      </p:sp>
      <p:sp>
        <p:nvSpPr>
          <p:cNvPr id="66563" name="Text Box 3"/>
          <p:cNvSpPr txBox="1">
            <a:spLocks noChangeArrowheads="1"/>
          </p:cNvSpPr>
          <p:nvPr/>
        </p:nvSpPr>
        <p:spPr bwMode="auto">
          <a:xfrm>
            <a:off x="2895600" y="76200"/>
            <a:ext cx="2794000" cy="457200"/>
          </a:xfrm>
          <a:prstGeom prst="rect">
            <a:avLst/>
          </a:prstGeom>
          <a:noFill/>
          <a:ln w="9525">
            <a:noFill/>
            <a:miter lim="800000"/>
            <a:headEnd/>
            <a:tailEnd/>
          </a:ln>
          <a:effectLst/>
        </p:spPr>
        <p:txBody>
          <a:bodyPr wrap="none">
            <a:prstTxWarp prst="textNoShape">
              <a:avLst/>
            </a:prstTxWarp>
            <a:spAutoFit/>
          </a:bodyPr>
          <a:lstStyle/>
          <a:p>
            <a:r>
              <a:rPr lang="en-US" sz="2400"/>
              <a:t>V1   V2   V3   V4   C</a:t>
            </a:r>
          </a:p>
        </p:txBody>
      </p:sp>
      <p:sp>
        <p:nvSpPr>
          <p:cNvPr id="66564" name="Text Box 4"/>
          <p:cNvSpPr txBox="1">
            <a:spLocks noChangeArrowheads="1"/>
          </p:cNvSpPr>
          <p:nvPr/>
        </p:nvSpPr>
        <p:spPr bwMode="auto">
          <a:xfrm>
            <a:off x="1066800" y="3962400"/>
            <a:ext cx="2449513" cy="457200"/>
          </a:xfrm>
          <a:prstGeom prst="rect">
            <a:avLst/>
          </a:prstGeom>
          <a:noFill/>
          <a:ln w="9525">
            <a:noFill/>
            <a:miter lim="800000"/>
            <a:headEnd/>
            <a:tailEnd/>
          </a:ln>
          <a:effectLst/>
        </p:spPr>
        <p:txBody>
          <a:bodyPr wrap="none">
            <a:prstTxWarp prst="textNoShape">
              <a:avLst/>
            </a:prstTxWarp>
            <a:spAutoFit/>
          </a:bodyPr>
          <a:lstStyle/>
          <a:p>
            <a:r>
              <a:rPr lang="en-US" sz="2400"/>
              <a:t>Best-attribute:  V4</a:t>
            </a:r>
          </a:p>
        </p:txBody>
      </p:sp>
      <p:sp>
        <p:nvSpPr>
          <p:cNvPr id="66565" name="Rectangle 5"/>
          <p:cNvSpPr>
            <a:spLocks noChangeArrowheads="1"/>
          </p:cNvSpPr>
          <p:nvPr/>
        </p:nvSpPr>
        <p:spPr bwMode="auto">
          <a:xfrm>
            <a:off x="3657600" y="43434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6566" name="Line 6"/>
          <p:cNvSpPr>
            <a:spLocks noChangeShapeType="1"/>
          </p:cNvSpPr>
          <p:nvPr/>
        </p:nvSpPr>
        <p:spPr bwMode="auto">
          <a:xfrm>
            <a:off x="4267200" y="43434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6567" name="Text Box 7"/>
          <p:cNvSpPr txBox="1">
            <a:spLocks noChangeArrowheads="1"/>
          </p:cNvSpPr>
          <p:nvPr/>
        </p:nvSpPr>
        <p:spPr bwMode="auto">
          <a:xfrm>
            <a:off x="4251325" y="4384675"/>
            <a:ext cx="557213"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66568" name="Line 8"/>
          <p:cNvSpPr>
            <a:spLocks noChangeShapeType="1"/>
          </p:cNvSpPr>
          <p:nvPr/>
        </p:nvSpPr>
        <p:spPr bwMode="auto">
          <a:xfrm>
            <a:off x="5029200" y="43434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6569" name="Line 9"/>
          <p:cNvSpPr>
            <a:spLocks noChangeShapeType="1"/>
          </p:cNvSpPr>
          <p:nvPr/>
        </p:nvSpPr>
        <p:spPr bwMode="auto">
          <a:xfrm flipH="1">
            <a:off x="3276600" y="4572000"/>
            <a:ext cx="5334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6570" name="Text Box 10"/>
          <p:cNvSpPr txBox="1">
            <a:spLocks noChangeArrowheads="1"/>
          </p:cNvSpPr>
          <p:nvPr/>
        </p:nvSpPr>
        <p:spPr bwMode="auto">
          <a:xfrm>
            <a:off x="152400" y="5486400"/>
            <a:ext cx="7886700" cy="822325"/>
          </a:xfrm>
          <a:prstGeom prst="rect">
            <a:avLst/>
          </a:prstGeom>
          <a:noFill/>
          <a:ln w="9525">
            <a:noFill/>
            <a:miter lim="800000"/>
            <a:headEnd/>
            <a:tailEnd/>
          </a:ln>
          <a:effectLst/>
        </p:spPr>
        <p:txBody>
          <a:bodyPr wrap="none">
            <a:prstTxWarp prst="textNoShape">
              <a:avLst/>
            </a:prstTxWarp>
            <a:spAutoFit/>
          </a:bodyPr>
          <a:lstStyle/>
          <a:p>
            <a:r>
              <a:rPr lang="en-US" sz="2400"/>
              <a:t>TDIDT( [-1-11-11c1, -111-11c2,   </a:t>
            </a:r>
            <a:r>
              <a:rPr lang="en-US" sz="2400">
                <a:solidFill>
                  <a:schemeClr val="folHlink"/>
                </a:solidFill>
              </a:rPr>
              <a:t>TDIDT([1-111c1, -11-11c1,</a:t>
            </a:r>
          </a:p>
          <a:p>
            <a:r>
              <a:rPr lang="en-US" sz="2400"/>
              <a:t>                -11-1-1c2, 111-11c2])            </a:t>
            </a:r>
            <a:r>
              <a:rPr lang="en-US" sz="2400">
                <a:solidFill>
                  <a:schemeClr val="folHlink"/>
                </a:solidFill>
              </a:rPr>
              <a:t>-1-1-11c1, -1-111c2])</a:t>
            </a:r>
          </a:p>
        </p:txBody>
      </p:sp>
      <p:sp>
        <p:nvSpPr>
          <p:cNvPr id="66571" name="Line 11"/>
          <p:cNvSpPr>
            <a:spLocks noChangeShapeType="1"/>
          </p:cNvSpPr>
          <p:nvPr/>
        </p:nvSpPr>
        <p:spPr bwMode="auto">
          <a:xfrm>
            <a:off x="3962400" y="43434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6572" name="Text Box 12"/>
          <p:cNvSpPr txBox="1">
            <a:spLocks noChangeArrowheads="1"/>
          </p:cNvSpPr>
          <p:nvPr/>
        </p:nvSpPr>
        <p:spPr bwMode="auto">
          <a:xfrm>
            <a:off x="3946525" y="4384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6573" name="Line 13"/>
          <p:cNvSpPr>
            <a:spLocks noChangeShapeType="1"/>
          </p:cNvSpPr>
          <p:nvPr/>
        </p:nvSpPr>
        <p:spPr bwMode="auto">
          <a:xfrm>
            <a:off x="4724400" y="43434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6574" name="Text Box 14"/>
          <p:cNvSpPr txBox="1">
            <a:spLocks noChangeArrowheads="1"/>
          </p:cNvSpPr>
          <p:nvPr/>
        </p:nvSpPr>
        <p:spPr bwMode="auto">
          <a:xfrm>
            <a:off x="4724400" y="44196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6575" name="Line 15"/>
          <p:cNvSpPr>
            <a:spLocks noChangeShapeType="1"/>
          </p:cNvSpPr>
          <p:nvPr/>
        </p:nvSpPr>
        <p:spPr bwMode="auto">
          <a:xfrm>
            <a:off x="5181600" y="4648200"/>
            <a:ext cx="609600" cy="914400"/>
          </a:xfrm>
          <a:prstGeom prst="line">
            <a:avLst/>
          </a:prstGeom>
          <a:noFill/>
          <a:ln w="9525">
            <a:solidFill>
              <a:schemeClr val="folHlink"/>
            </a:solidFill>
            <a:round/>
            <a:headEnd/>
            <a:tailEnd type="triangle" w="med" len="med"/>
          </a:ln>
          <a:effectLst/>
        </p:spPr>
        <p:txBody>
          <a:bodyPr>
            <a:prstTxWarp prst="textNoShape">
              <a:avLst/>
            </a:prstTxWarp>
          </a:bodyPr>
          <a:lstStyle/>
          <a:p>
            <a:endParaRPr lang="en-US"/>
          </a:p>
        </p:txBody>
      </p:sp>
      <p:sp>
        <p:nvSpPr>
          <p:cNvPr id="66576" name="Text Box 16"/>
          <p:cNvSpPr txBox="1">
            <a:spLocks noChangeArrowheads="1"/>
          </p:cNvSpPr>
          <p:nvPr/>
        </p:nvSpPr>
        <p:spPr bwMode="auto">
          <a:xfrm>
            <a:off x="212725" y="4381500"/>
            <a:ext cx="2654300" cy="641350"/>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Assume left branch always</a:t>
            </a:r>
          </a:p>
          <a:p>
            <a:r>
              <a:rPr lang="en-US" sz="1800">
                <a:solidFill>
                  <a:schemeClr val="accent2"/>
                </a:solidFill>
              </a:rPr>
              <a:t>corresponds to -1</a:t>
            </a:r>
          </a:p>
        </p:txBody>
      </p:sp>
      <p:sp>
        <p:nvSpPr>
          <p:cNvPr id="66577" name="Text Box 17"/>
          <p:cNvSpPr txBox="1">
            <a:spLocks noChangeArrowheads="1"/>
          </p:cNvSpPr>
          <p:nvPr/>
        </p:nvSpPr>
        <p:spPr bwMode="auto">
          <a:xfrm>
            <a:off x="5775325" y="4229100"/>
            <a:ext cx="2781300" cy="641350"/>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Assume right branch always</a:t>
            </a:r>
          </a:p>
          <a:p>
            <a:r>
              <a:rPr lang="en-US" sz="1800">
                <a:solidFill>
                  <a:schemeClr val="accent2"/>
                </a:solidFill>
              </a:rPr>
              <a:t>corresponds to 1</a:t>
            </a:r>
          </a:p>
        </p:txBody>
      </p:sp>
      <p:sp>
        <p:nvSpPr>
          <p:cNvPr id="66578" name="Text Box 18"/>
          <p:cNvSpPr txBox="1">
            <a:spLocks noChangeArrowheads="1"/>
          </p:cNvSpPr>
          <p:nvPr/>
        </p:nvSpPr>
        <p:spPr bwMode="auto">
          <a:xfrm>
            <a:off x="5791200" y="3352800"/>
            <a:ext cx="2609850" cy="915988"/>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Number of data sent down</a:t>
            </a:r>
          </a:p>
          <a:p>
            <a:r>
              <a:rPr lang="en-US" sz="1800">
                <a:solidFill>
                  <a:schemeClr val="accent2"/>
                </a:solidFill>
              </a:rPr>
              <a:t>left and right branches,</a:t>
            </a:r>
          </a:p>
          <a:p>
            <a:r>
              <a:rPr lang="en-US" sz="1800">
                <a:solidFill>
                  <a:schemeClr val="accent2"/>
                </a:solidFill>
              </a:rPr>
              <a:t>respectively.</a:t>
            </a:r>
          </a:p>
        </p:txBody>
      </p:sp>
      <p:sp>
        <p:nvSpPr>
          <p:cNvPr id="66579" name="Line 19"/>
          <p:cNvSpPr>
            <a:spLocks noChangeShapeType="1"/>
          </p:cNvSpPr>
          <p:nvPr/>
        </p:nvSpPr>
        <p:spPr bwMode="auto">
          <a:xfrm flipH="1">
            <a:off x="4114800" y="3886200"/>
            <a:ext cx="1600200" cy="5334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66580" name="Line 20"/>
          <p:cNvSpPr>
            <a:spLocks noChangeShapeType="1"/>
          </p:cNvSpPr>
          <p:nvPr/>
        </p:nvSpPr>
        <p:spPr bwMode="auto">
          <a:xfrm flipH="1">
            <a:off x="4876800" y="3886200"/>
            <a:ext cx="838200" cy="5334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66581" name="Text Box 21"/>
          <p:cNvSpPr txBox="1">
            <a:spLocks noChangeArrowheads="1"/>
          </p:cNvSpPr>
          <p:nvPr/>
        </p:nvSpPr>
        <p:spPr bwMode="auto">
          <a:xfrm>
            <a:off x="152400" y="2590800"/>
            <a:ext cx="3368675" cy="1558925"/>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The test attribute might actually</a:t>
            </a:r>
          </a:p>
          <a:p>
            <a:r>
              <a:rPr lang="en-US" sz="1600">
                <a:solidFill>
                  <a:schemeClr val="accent2"/>
                </a:solidFill>
              </a:rPr>
              <a:t>be represented by an index into</a:t>
            </a:r>
          </a:p>
          <a:p>
            <a:r>
              <a:rPr lang="en-US" sz="1600">
                <a:solidFill>
                  <a:schemeClr val="accent2"/>
                </a:solidFill>
              </a:rPr>
              <a:t>the datum vector (e.g., instead of </a:t>
            </a:r>
          </a:p>
          <a:p>
            <a:r>
              <a:rPr lang="en-US" sz="1600">
                <a:solidFill>
                  <a:schemeClr val="accent2"/>
                </a:solidFill>
              </a:rPr>
              <a:t>V4, a 3 might be given </a:t>
            </a:r>
            <a:r>
              <a:rPr lang="en-US" sz="1600">
                <a:solidFill>
                  <a:schemeClr val="accent1"/>
                </a:solidFill>
              </a:rPr>
              <a:t>here</a:t>
            </a:r>
            <a:r>
              <a:rPr lang="en-US" sz="1600">
                <a:solidFill>
                  <a:schemeClr val="accent2"/>
                </a:solidFill>
              </a:rPr>
              <a:t>, indicating</a:t>
            </a:r>
          </a:p>
          <a:p>
            <a:r>
              <a:rPr lang="en-US" sz="1600">
                <a:solidFill>
                  <a:schemeClr val="accent2"/>
                </a:solidFill>
              </a:rPr>
              <a:t>a test of location 3 of a datum vector</a:t>
            </a:r>
          </a:p>
          <a:p>
            <a:r>
              <a:rPr lang="en-US" sz="1600">
                <a:solidFill>
                  <a:schemeClr val="accent2"/>
                </a:solidFill>
              </a:rPr>
              <a:t>indexed from 0 to 3.</a:t>
            </a:r>
          </a:p>
        </p:txBody>
      </p:sp>
      <p:sp>
        <p:nvSpPr>
          <p:cNvPr id="66582" name="Line 22"/>
          <p:cNvSpPr>
            <a:spLocks noChangeShapeType="1"/>
          </p:cNvSpPr>
          <p:nvPr/>
        </p:nvSpPr>
        <p:spPr bwMode="auto">
          <a:xfrm>
            <a:off x="2438400" y="3581400"/>
            <a:ext cx="2057400" cy="838200"/>
          </a:xfrm>
          <a:prstGeom prst="line">
            <a:avLst/>
          </a:prstGeom>
          <a:noFill/>
          <a:ln w="9525">
            <a:solidFill>
              <a:schemeClr val="accent1"/>
            </a:solidFill>
            <a:round/>
            <a:headEnd/>
            <a:tailEnd type="triangle" w="med" len="med"/>
          </a:ln>
          <a:effectLst/>
        </p:spPr>
        <p:txBody>
          <a:bodyPr>
            <a:prstTxWarp prst="textNoShape">
              <a:avLst/>
            </a:prstTxWarp>
          </a:bodyPr>
          <a:lstStyle/>
          <a:p>
            <a:endParaRPr lang="en-US"/>
          </a:p>
        </p:txBody>
      </p:sp>
      <p:sp>
        <p:nvSpPr>
          <p:cNvPr id="66583" name="Rectangle 23"/>
          <p:cNvSpPr>
            <a:spLocks noChangeArrowheads="1"/>
          </p:cNvSpPr>
          <p:nvPr/>
        </p:nvSpPr>
        <p:spPr bwMode="auto">
          <a:xfrm>
            <a:off x="2895600" y="762000"/>
            <a:ext cx="2133600" cy="381000"/>
          </a:xfrm>
          <a:prstGeom prst="rect">
            <a:avLst/>
          </a:prstGeom>
          <a:noFill/>
          <a:ln w="9525">
            <a:solidFill>
              <a:schemeClr val="accent1"/>
            </a:solidFill>
            <a:miter lim="800000"/>
            <a:headEnd/>
            <a:tailEnd/>
          </a:ln>
          <a:effectLst/>
        </p:spPr>
        <p:txBody>
          <a:bodyPr wrap="none" anchor="ctr">
            <a:prstTxWarp prst="textNoShape">
              <a:avLst/>
            </a:prstTxWarp>
          </a:bodyPr>
          <a:lstStyle/>
          <a:p>
            <a:endParaRPr lang="en-US"/>
          </a:p>
        </p:txBody>
      </p:sp>
      <p:sp>
        <p:nvSpPr>
          <p:cNvPr id="66584" name="Line 24"/>
          <p:cNvSpPr>
            <a:spLocks noChangeShapeType="1"/>
          </p:cNvSpPr>
          <p:nvPr/>
        </p:nvSpPr>
        <p:spPr bwMode="auto">
          <a:xfrm>
            <a:off x="3352800" y="762000"/>
            <a:ext cx="0" cy="381000"/>
          </a:xfrm>
          <a:prstGeom prst="line">
            <a:avLst/>
          </a:prstGeom>
          <a:noFill/>
          <a:ln w="9525">
            <a:solidFill>
              <a:schemeClr val="accent1"/>
            </a:solidFill>
            <a:round/>
            <a:headEnd/>
            <a:tailEnd/>
          </a:ln>
          <a:effectLst/>
        </p:spPr>
        <p:txBody>
          <a:bodyPr>
            <a:prstTxWarp prst="textNoShape">
              <a:avLst/>
            </a:prstTxWarp>
          </a:bodyPr>
          <a:lstStyle/>
          <a:p>
            <a:endParaRPr lang="en-US"/>
          </a:p>
        </p:txBody>
      </p:sp>
      <p:sp>
        <p:nvSpPr>
          <p:cNvPr id="66585" name="Line 25"/>
          <p:cNvSpPr>
            <a:spLocks noChangeShapeType="1"/>
          </p:cNvSpPr>
          <p:nvPr/>
        </p:nvSpPr>
        <p:spPr bwMode="auto">
          <a:xfrm>
            <a:off x="3962400" y="762000"/>
            <a:ext cx="0" cy="381000"/>
          </a:xfrm>
          <a:prstGeom prst="line">
            <a:avLst/>
          </a:prstGeom>
          <a:noFill/>
          <a:ln w="9525">
            <a:solidFill>
              <a:schemeClr val="accent1"/>
            </a:solidFill>
            <a:round/>
            <a:headEnd/>
            <a:tailEnd/>
          </a:ln>
          <a:effectLst/>
        </p:spPr>
        <p:txBody>
          <a:bodyPr>
            <a:prstTxWarp prst="textNoShape">
              <a:avLst/>
            </a:prstTxWarp>
          </a:bodyPr>
          <a:lstStyle/>
          <a:p>
            <a:endParaRPr lang="en-US"/>
          </a:p>
        </p:txBody>
      </p:sp>
      <p:sp>
        <p:nvSpPr>
          <p:cNvPr id="66586" name="Line 26"/>
          <p:cNvSpPr>
            <a:spLocks noChangeShapeType="1"/>
          </p:cNvSpPr>
          <p:nvPr/>
        </p:nvSpPr>
        <p:spPr bwMode="auto">
          <a:xfrm>
            <a:off x="4495800" y="762000"/>
            <a:ext cx="0" cy="381000"/>
          </a:xfrm>
          <a:prstGeom prst="line">
            <a:avLst/>
          </a:prstGeom>
          <a:noFill/>
          <a:ln w="9525">
            <a:solidFill>
              <a:schemeClr val="accent1"/>
            </a:solidFill>
            <a:round/>
            <a:headEnd/>
            <a:tailEnd/>
          </a:ln>
          <a:effectLst/>
        </p:spPr>
        <p:txBody>
          <a:bodyPr>
            <a:prstTxWarp prst="textNoShape">
              <a:avLst/>
            </a:prstTxWarp>
          </a:bodyPr>
          <a:lstStyle/>
          <a:p>
            <a:endParaRPr lang="en-US"/>
          </a:p>
        </p:txBody>
      </p:sp>
      <p:sp>
        <p:nvSpPr>
          <p:cNvPr id="66587" name="Text Box 27"/>
          <p:cNvSpPr txBox="1">
            <a:spLocks noChangeArrowheads="1"/>
          </p:cNvSpPr>
          <p:nvPr/>
        </p:nvSpPr>
        <p:spPr bwMode="auto">
          <a:xfrm>
            <a:off x="1447800" y="914400"/>
            <a:ext cx="1038225"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1"/>
                </a:solidFill>
              </a:rPr>
              <a:t>d</a:t>
            </a:r>
            <a:r>
              <a:rPr lang="en-US" sz="1600">
                <a:solidFill>
                  <a:schemeClr val="accent1"/>
                </a:solidFill>
                <a:sym typeface="Wingdings" charset="2"/>
              </a:rPr>
              <a:t>Vector</a:t>
            </a:r>
            <a:endParaRPr lang="en-US" sz="1600">
              <a:solidFill>
                <a:schemeClr val="accent1"/>
              </a:solidFill>
            </a:endParaRPr>
          </a:p>
        </p:txBody>
      </p:sp>
      <p:sp>
        <p:nvSpPr>
          <p:cNvPr id="66588" name="Line 28"/>
          <p:cNvSpPr>
            <a:spLocks noChangeShapeType="1"/>
          </p:cNvSpPr>
          <p:nvPr/>
        </p:nvSpPr>
        <p:spPr bwMode="auto">
          <a:xfrm flipV="1">
            <a:off x="2438400" y="990600"/>
            <a:ext cx="381000" cy="76200"/>
          </a:xfrm>
          <a:prstGeom prst="line">
            <a:avLst/>
          </a:prstGeom>
          <a:noFill/>
          <a:ln w="9525">
            <a:solidFill>
              <a:schemeClr val="accent1"/>
            </a:solidFill>
            <a:round/>
            <a:headEnd/>
            <a:tailEnd type="triangle" w="med" len="med"/>
          </a:ln>
          <a:effectLst/>
        </p:spPr>
        <p:txBody>
          <a:bodyPr>
            <a:prstTxWarp prst="textNoShape">
              <a:avLst/>
            </a:prstTxWarp>
          </a:bodyPr>
          <a:lstStyle/>
          <a:p>
            <a:endParaRPr lang="en-US"/>
          </a:p>
        </p:txBody>
      </p:sp>
      <p:sp>
        <p:nvSpPr>
          <p:cNvPr id="66589" name="Text Box 29"/>
          <p:cNvSpPr txBox="1">
            <a:spLocks noChangeArrowheads="1"/>
          </p:cNvSpPr>
          <p:nvPr/>
        </p:nvSpPr>
        <p:spPr bwMode="auto">
          <a:xfrm>
            <a:off x="5943600" y="0"/>
            <a:ext cx="1017588" cy="366713"/>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d</a:t>
            </a:r>
            <a:r>
              <a:rPr lang="en-US" sz="1800">
                <a:solidFill>
                  <a:schemeClr val="accent2"/>
                </a:solidFill>
                <a:sym typeface="Wingdings" charset="2"/>
              </a:rPr>
              <a:t>Class</a:t>
            </a:r>
            <a:endParaRPr lang="en-US" sz="1800">
              <a:solidFill>
                <a:schemeClr val="accent2"/>
              </a:solidFill>
            </a:endParaRPr>
          </a:p>
        </p:txBody>
      </p:sp>
      <p:sp>
        <p:nvSpPr>
          <p:cNvPr id="66590" name="Line 30"/>
          <p:cNvSpPr>
            <a:spLocks noChangeShapeType="1"/>
          </p:cNvSpPr>
          <p:nvPr/>
        </p:nvSpPr>
        <p:spPr bwMode="auto">
          <a:xfrm flipH="1">
            <a:off x="5638800" y="228600"/>
            <a:ext cx="381000" cy="609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66591" name="AutoShape 31"/>
          <p:cNvSpPr>
            <a:spLocks/>
          </p:cNvSpPr>
          <p:nvPr/>
        </p:nvSpPr>
        <p:spPr bwMode="auto">
          <a:xfrm>
            <a:off x="6477000" y="304800"/>
            <a:ext cx="838200" cy="2971800"/>
          </a:xfrm>
          <a:prstGeom prst="rightBrace">
            <a:avLst>
              <a:gd name="adj1" fmla="val 29545"/>
              <a:gd name="adj2" fmla="val 50000"/>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66592" name="Text Box 32"/>
          <p:cNvSpPr txBox="1">
            <a:spLocks noChangeArrowheads="1"/>
          </p:cNvSpPr>
          <p:nvPr/>
        </p:nvSpPr>
        <p:spPr bwMode="auto">
          <a:xfrm>
            <a:off x="7315200" y="1600200"/>
            <a:ext cx="1625600" cy="641350"/>
          </a:xfrm>
          <a:prstGeom prst="rect">
            <a:avLst/>
          </a:prstGeom>
          <a:noFill/>
          <a:ln w="9525">
            <a:noFill/>
            <a:miter lim="800000"/>
            <a:headEnd/>
            <a:tailEnd/>
          </a:ln>
          <a:effectLst/>
        </p:spPr>
        <p:txBody>
          <a:bodyPr wrap="none">
            <a:prstTxWarp prst="textNoShape">
              <a:avLst/>
            </a:prstTxWarp>
            <a:spAutoFit/>
          </a:bodyPr>
          <a:lstStyle/>
          <a:p>
            <a:r>
              <a:rPr lang="en-US" sz="1800"/>
              <a:t>A Set of Datum</a:t>
            </a:r>
          </a:p>
          <a:p>
            <a:endParaRPr lang="en-US" sz="1800"/>
          </a:p>
        </p:txBody>
      </p:sp>
      <p:sp>
        <p:nvSpPr>
          <p:cNvPr id="66593" name="Oval 33"/>
          <p:cNvSpPr>
            <a:spLocks noChangeArrowheads="1"/>
          </p:cNvSpPr>
          <p:nvPr/>
        </p:nvSpPr>
        <p:spPr bwMode="auto">
          <a:xfrm>
            <a:off x="2362200" y="685800"/>
            <a:ext cx="4419600" cy="533400"/>
          </a:xfrm>
          <a:prstGeom prst="ellipse">
            <a:avLst/>
          </a:prstGeom>
          <a:noFill/>
          <a:ln w="9525">
            <a:solidFill>
              <a:schemeClr val="hlink"/>
            </a:solidFill>
            <a:round/>
            <a:headEnd/>
            <a:tailEnd/>
          </a:ln>
          <a:effectLst/>
        </p:spPr>
        <p:txBody>
          <a:bodyPr wrap="none" anchor="ctr">
            <a:prstTxWarp prst="textNoShape">
              <a:avLst/>
            </a:prstTxWarp>
          </a:bodyPr>
          <a:lstStyle/>
          <a:p>
            <a:endParaRPr lang="en-US"/>
          </a:p>
        </p:txBody>
      </p:sp>
      <p:sp>
        <p:nvSpPr>
          <p:cNvPr id="66594" name="Text Box 34"/>
          <p:cNvSpPr txBox="1">
            <a:spLocks noChangeArrowheads="1"/>
          </p:cNvSpPr>
          <p:nvPr/>
        </p:nvSpPr>
        <p:spPr bwMode="auto">
          <a:xfrm>
            <a:off x="7086600" y="381000"/>
            <a:ext cx="1257300" cy="366713"/>
          </a:xfrm>
          <a:prstGeom prst="rect">
            <a:avLst/>
          </a:prstGeom>
          <a:noFill/>
          <a:ln w="9525">
            <a:noFill/>
            <a:miter lim="800000"/>
            <a:headEnd/>
            <a:tailEnd/>
          </a:ln>
          <a:effectLst/>
        </p:spPr>
        <p:txBody>
          <a:bodyPr wrap="none">
            <a:prstTxWarp prst="textNoShape">
              <a:avLst/>
            </a:prstTxWarp>
            <a:spAutoFit/>
          </a:bodyPr>
          <a:lstStyle/>
          <a:p>
            <a:r>
              <a:rPr lang="en-US" sz="1800">
                <a:solidFill>
                  <a:schemeClr val="hlink"/>
                </a:solidFill>
              </a:rPr>
              <a:t>A Datum, d</a:t>
            </a:r>
          </a:p>
        </p:txBody>
      </p:sp>
      <p:sp>
        <p:nvSpPr>
          <p:cNvPr id="66595" name="Line 35"/>
          <p:cNvSpPr>
            <a:spLocks noChangeShapeType="1"/>
          </p:cNvSpPr>
          <p:nvPr/>
        </p:nvSpPr>
        <p:spPr bwMode="auto">
          <a:xfrm flipH="1">
            <a:off x="6172200" y="533400"/>
            <a:ext cx="990600" cy="228600"/>
          </a:xfrm>
          <a:prstGeom prst="line">
            <a:avLst/>
          </a:prstGeom>
          <a:noFill/>
          <a:ln w="9525">
            <a:solidFill>
              <a:schemeClr val="hlink"/>
            </a:solidFill>
            <a:round/>
            <a:headEnd/>
            <a:tailEnd type="triangle" w="med" len="med"/>
          </a:ln>
          <a:effectLst/>
        </p:spPr>
        <p:txBody>
          <a:bodyPr>
            <a:prstTxWarp prst="textNoShape">
              <a:avLst/>
            </a:prstTxWarp>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Date Placeholder 1"/>
          <p:cNvSpPr>
            <a:spLocks noGrp="1"/>
          </p:cNvSpPr>
          <p:nvPr>
            <p:ph type="dt" sz="half" idx="10"/>
          </p:nvPr>
        </p:nvSpPr>
        <p:spPr/>
        <p:txBody>
          <a:bodyPr/>
          <a:lstStyle/>
          <a:p>
            <a:r>
              <a:rPr lang="en-US"/>
              <a:t>Doug Fisher</a:t>
            </a:r>
          </a:p>
        </p:txBody>
      </p:sp>
      <p:sp>
        <p:nvSpPr>
          <p:cNvPr id="39" name="Slide Number Placeholder 3"/>
          <p:cNvSpPr>
            <a:spLocks noGrp="1"/>
          </p:cNvSpPr>
          <p:nvPr>
            <p:ph type="sldNum" sz="quarter" idx="12"/>
          </p:nvPr>
        </p:nvSpPr>
        <p:spPr/>
        <p:txBody>
          <a:bodyPr/>
          <a:lstStyle/>
          <a:p>
            <a:fld id="{CBDC26FF-016B-7748-886E-ECD233462640}" type="slidenum">
              <a:rPr lang="en-US"/>
              <a:pPr/>
              <a:t>17</a:t>
            </a:fld>
            <a:endParaRPr lang="en-US"/>
          </a:p>
        </p:txBody>
      </p:sp>
      <p:sp>
        <p:nvSpPr>
          <p:cNvPr id="67586" name="Rectangle 2"/>
          <p:cNvSpPr>
            <a:spLocks noChangeArrowheads="1"/>
          </p:cNvSpPr>
          <p:nvPr/>
        </p:nvSpPr>
        <p:spPr bwMode="auto">
          <a:xfrm>
            <a:off x="3673475" y="4921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7587" name="Line 3"/>
          <p:cNvSpPr>
            <a:spLocks noChangeShapeType="1"/>
          </p:cNvSpPr>
          <p:nvPr/>
        </p:nvSpPr>
        <p:spPr bwMode="auto">
          <a:xfrm>
            <a:off x="4283075" y="492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588" name="Text Box 4"/>
          <p:cNvSpPr txBox="1">
            <a:spLocks noChangeArrowheads="1"/>
          </p:cNvSpPr>
          <p:nvPr/>
        </p:nvSpPr>
        <p:spPr bwMode="auto">
          <a:xfrm>
            <a:off x="4267200" y="5334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67589" name="Line 5"/>
          <p:cNvSpPr>
            <a:spLocks noChangeShapeType="1"/>
          </p:cNvSpPr>
          <p:nvPr/>
        </p:nvSpPr>
        <p:spPr bwMode="auto">
          <a:xfrm>
            <a:off x="5045075" y="492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590" name="Line 6"/>
          <p:cNvSpPr>
            <a:spLocks noChangeShapeType="1"/>
          </p:cNvSpPr>
          <p:nvPr/>
        </p:nvSpPr>
        <p:spPr bwMode="auto">
          <a:xfrm flipH="1">
            <a:off x="3292475" y="720725"/>
            <a:ext cx="5334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7591" name="Text Box 7"/>
          <p:cNvSpPr txBox="1">
            <a:spLocks noChangeArrowheads="1"/>
          </p:cNvSpPr>
          <p:nvPr/>
        </p:nvSpPr>
        <p:spPr bwMode="auto">
          <a:xfrm>
            <a:off x="304800" y="1600200"/>
            <a:ext cx="8369300" cy="822325"/>
          </a:xfrm>
          <a:prstGeom prst="rect">
            <a:avLst/>
          </a:prstGeom>
          <a:noFill/>
          <a:ln w="9525">
            <a:noFill/>
            <a:miter lim="800000"/>
            <a:headEnd/>
            <a:tailEnd/>
          </a:ln>
          <a:effectLst/>
        </p:spPr>
        <p:txBody>
          <a:bodyPr wrap="none">
            <a:prstTxWarp prst="textNoShape">
              <a:avLst/>
            </a:prstTxWarp>
            <a:spAutoFit/>
          </a:bodyPr>
          <a:lstStyle/>
          <a:p>
            <a:r>
              <a:rPr lang="en-US" sz="2400"/>
              <a:t>TDIDT( [-1-11-1c1, -111-1c2,           </a:t>
            </a:r>
            <a:r>
              <a:rPr lang="en-US" sz="2400">
                <a:solidFill>
                  <a:schemeClr val="folHlink"/>
                </a:solidFill>
              </a:rPr>
              <a:t>TDIDT([1-111c1,-11-11c1,</a:t>
            </a:r>
          </a:p>
          <a:p>
            <a:r>
              <a:rPr lang="en-US" sz="2400"/>
              <a:t>                -11-1-1c2, 111-1c2])                       </a:t>
            </a:r>
            <a:r>
              <a:rPr lang="en-US" sz="2400">
                <a:solidFill>
                  <a:schemeClr val="folHlink"/>
                </a:solidFill>
              </a:rPr>
              <a:t>-1-1-11c1, -1-111c2])</a:t>
            </a:r>
          </a:p>
        </p:txBody>
      </p:sp>
      <p:sp>
        <p:nvSpPr>
          <p:cNvPr id="67592" name="Line 8"/>
          <p:cNvSpPr>
            <a:spLocks noChangeShapeType="1"/>
          </p:cNvSpPr>
          <p:nvPr/>
        </p:nvSpPr>
        <p:spPr bwMode="auto">
          <a:xfrm>
            <a:off x="3978275" y="492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593" name="Text Box 9"/>
          <p:cNvSpPr txBox="1">
            <a:spLocks noChangeArrowheads="1"/>
          </p:cNvSpPr>
          <p:nvPr/>
        </p:nvSpPr>
        <p:spPr bwMode="auto">
          <a:xfrm>
            <a:off x="3962400" y="5334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7594" name="Line 10"/>
          <p:cNvSpPr>
            <a:spLocks noChangeShapeType="1"/>
          </p:cNvSpPr>
          <p:nvPr/>
        </p:nvSpPr>
        <p:spPr bwMode="auto">
          <a:xfrm>
            <a:off x="4740275" y="492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595" name="Text Box 11"/>
          <p:cNvSpPr txBox="1">
            <a:spLocks noChangeArrowheads="1"/>
          </p:cNvSpPr>
          <p:nvPr/>
        </p:nvSpPr>
        <p:spPr bwMode="auto">
          <a:xfrm>
            <a:off x="4740275" y="5683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7596" name="Line 12"/>
          <p:cNvSpPr>
            <a:spLocks noChangeShapeType="1"/>
          </p:cNvSpPr>
          <p:nvPr/>
        </p:nvSpPr>
        <p:spPr bwMode="auto">
          <a:xfrm>
            <a:off x="5197475" y="796925"/>
            <a:ext cx="609600" cy="914400"/>
          </a:xfrm>
          <a:prstGeom prst="line">
            <a:avLst/>
          </a:prstGeom>
          <a:noFill/>
          <a:ln w="9525">
            <a:solidFill>
              <a:schemeClr val="folHlink"/>
            </a:solidFill>
            <a:round/>
            <a:headEnd/>
            <a:tailEnd type="triangle" w="med" len="med"/>
          </a:ln>
          <a:effectLst/>
        </p:spPr>
        <p:txBody>
          <a:bodyPr>
            <a:prstTxWarp prst="textNoShape">
              <a:avLst/>
            </a:prstTxWarp>
          </a:bodyPr>
          <a:lstStyle/>
          <a:p>
            <a:endParaRPr lang="en-US"/>
          </a:p>
        </p:txBody>
      </p:sp>
      <p:sp>
        <p:nvSpPr>
          <p:cNvPr id="67597" name="Text Box 13"/>
          <p:cNvSpPr txBox="1">
            <a:spLocks noChangeArrowheads="1"/>
          </p:cNvSpPr>
          <p:nvPr/>
        </p:nvSpPr>
        <p:spPr bwMode="auto">
          <a:xfrm>
            <a:off x="381000" y="1066800"/>
            <a:ext cx="2357438" cy="457200"/>
          </a:xfrm>
          <a:prstGeom prst="rect">
            <a:avLst/>
          </a:prstGeom>
          <a:noFill/>
          <a:ln w="9525">
            <a:noFill/>
            <a:miter lim="800000"/>
            <a:headEnd/>
            <a:tailEnd/>
          </a:ln>
          <a:effectLst/>
        </p:spPr>
        <p:txBody>
          <a:bodyPr wrap="none">
            <a:prstTxWarp prst="textNoShape">
              <a:avLst/>
            </a:prstTxWarp>
            <a:spAutoFit/>
          </a:bodyPr>
          <a:lstStyle/>
          <a:p>
            <a:r>
              <a:rPr lang="en-US" sz="2400"/>
              <a:t>BestAttribute: V2</a:t>
            </a:r>
          </a:p>
        </p:txBody>
      </p:sp>
      <p:sp>
        <p:nvSpPr>
          <p:cNvPr id="67598" name="Rectangle 14"/>
          <p:cNvSpPr>
            <a:spLocks noChangeArrowheads="1"/>
          </p:cNvSpPr>
          <p:nvPr/>
        </p:nvSpPr>
        <p:spPr bwMode="auto">
          <a:xfrm>
            <a:off x="3902075" y="32353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7599" name="Line 15"/>
          <p:cNvSpPr>
            <a:spLocks noChangeShapeType="1"/>
          </p:cNvSpPr>
          <p:nvPr/>
        </p:nvSpPr>
        <p:spPr bwMode="auto">
          <a:xfrm>
            <a:off x="4511675" y="32353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600" name="Text Box 16"/>
          <p:cNvSpPr txBox="1">
            <a:spLocks noChangeArrowheads="1"/>
          </p:cNvSpPr>
          <p:nvPr/>
        </p:nvSpPr>
        <p:spPr bwMode="auto">
          <a:xfrm>
            <a:off x="4495800" y="32766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67601" name="Line 17"/>
          <p:cNvSpPr>
            <a:spLocks noChangeShapeType="1"/>
          </p:cNvSpPr>
          <p:nvPr/>
        </p:nvSpPr>
        <p:spPr bwMode="auto">
          <a:xfrm>
            <a:off x="5273675" y="32353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602" name="Line 18"/>
          <p:cNvSpPr>
            <a:spLocks noChangeShapeType="1"/>
          </p:cNvSpPr>
          <p:nvPr/>
        </p:nvSpPr>
        <p:spPr bwMode="auto">
          <a:xfrm flipH="1">
            <a:off x="3521075" y="3463925"/>
            <a:ext cx="5334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7603" name="Text Box 19"/>
          <p:cNvSpPr txBox="1">
            <a:spLocks noChangeArrowheads="1"/>
          </p:cNvSpPr>
          <p:nvPr/>
        </p:nvSpPr>
        <p:spPr bwMode="auto">
          <a:xfrm>
            <a:off x="1371600" y="4419600"/>
            <a:ext cx="7489825" cy="822325"/>
          </a:xfrm>
          <a:prstGeom prst="rect">
            <a:avLst/>
          </a:prstGeom>
          <a:noFill/>
          <a:ln w="9525">
            <a:noFill/>
            <a:miter lim="800000"/>
            <a:headEnd/>
            <a:tailEnd/>
          </a:ln>
          <a:effectLst/>
        </p:spPr>
        <p:txBody>
          <a:bodyPr wrap="none">
            <a:prstTxWarp prst="textNoShape">
              <a:avLst/>
            </a:prstTxWarp>
            <a:spAutoFit/>
          </a:bodyPr>
          <a:lstStyle/>
          <a:p>
            <a:r>
              <a:rPr lang="en-US" sz="2400">
                <a:solidFill>
                  <a:schemeClr val="folHlink"/>
                </a:solidFill>
              </a:rPr>
              <a:t>                                              TDIDT([1-111c1,-11-11c1,</a:t>
            </a:r>
          </a:p>
          <a:p>
            <a:r>
              <a:rPr lang="en-US" sz="2400">
                <a:solidFill>
                  <a:schemeClr val="folHlink"/>
                </a:solidFill>
              </a:rPr>
              <a:t>                                                             -1-1-11c1, -1-111c2])</a:t>
            </a:r>
          </a:p>
        </p:txBody>
      </p:sp>
      <p:sp>
        <p:nvSpPr>
          <p:cNvPr id="67604" name="Line 20"/>
          <p:cNvSpPr>
            <a:spLocks noChangeShapeType="1"/>
          </p:cNvSpPr>
          <p:nvPr/>
        </p:nvSpPr>
        <p:spPr bwMode="auto">
          <a:xfrm>
            <a:off x="4206875" y="32353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605" name="Text Box 21"/>
          <p:cNvSpPr txBox="1">
            <a:spLocks noChangeArrowheads="1"/>
          </p:cNvSpPr>
          <p:nvPr/>
        </p:nvSpPr>
        <p:spPr bwMode="auto">
          <a:xfrm>
            <a:off x="4191000" y="32766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7606" name="Line 22"/>
          <p:cNvSpPr>
            <a:spLocks noChangeShapeType="1"/>
          </p:cNvSpPr>
          <p:nvPr/>
        </p:nvSpPr>
        <p:spPr bwMode="auto">
          <a:xfrm>
            <a:off x="4968875" y="32353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607" name="Text Box 23"/>
          <p:cNvSpPr txBox="1">
            <a:spLocks noChangeArrowheads="1"/>
          </p:cNvSpPr>
          <p:nvPr/>
        </p:nvSpPr>
        <p:spPr bwMode="auto">
          <a:xfrm>
            <a:off x="4968875" y="33115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7608" name="Line 24"/>
          <p:cNvSpPr>
            <a:spLocks noChangeShapeType="1"/>
          </p:cNvSpPr>
          <p:nvPr/>
        </p:nvSpPr>
        <p:spPr bwMode="auto">
          <a:xfrm>
            <a:off x="5426075" y="3540125"/>
            <a:ext cx="609600" cy="914400"/>
          </a:xfrm>
          <a:prstGeom prst="line">
            <a:avLst/>
          </a:prstGeom>
          <a:noFill/>
          <a:ln w="9525">
            <a:solidFill>
              <a:schemeClr val="folHlink"/>
            </a:solidFill>
            <a:round/>
            <a:headEnd/>
            <a:tailEnd type="triangle" w="med" len="med"/>
          </a:ln>
          <a:effectLst/>
        </p:spPr>
        <p:txBody>
          <a:bodyPr>
            <a:prstTxWarp prst="textNoShape">
              <a:avLst/>
            </a:prstTxWarp>
          </a:bodyPr>
          <a:lstStyle/>
          <a:p>
            <a:endParaRPr lang="en-US"/>
          </a:p>
        </p:txBody>
      </p:sp>
      <p:sp>
        <p:nvSpPr>
          <p:cNvPr id="67609" name="Text Box 25"/>
          <p:cNvSpPr txBox="1">
            <a:spLocks noChangeArrowheads="1"/>
          </p:cNvSpPr>
          <p:nvPr/>
        </p:nvSpPr>
        <p:spPr bwMode="auto">
          <a:xfrm>
            <a:off x="609600" y="3810000"/>
            <a:ext cx="2357438" cy="457200"/>
          </a:xfrm>
          <a:prstGeom prst="rect">
            <a:avLst/>
          </a:prstGeom>
          <a:noFill/>
          <a:ln w="9525">
            <a:noFill/>
            <a:miter lim="800000"/>
            <a:headEnd/>
            <a:tailEnd/>
          </a:ln>
          <a:effectLst/>
        </p:spPr>
        <p:txBody>
          <a:bodyPr wrap="none">
            <a:prstTxWarp prst="textNoShape">
              <a:avLst/>
            </a:prstTxWarp>
            <a:spAutoFit/>
          </a:bodyPr>
          <a:lstStyle/>
          <a:p>
            <a:r>
              <a:rPr lang="en-US" sz="2400"/>
              <a:t>BestAttribute: V2</a:t>
            </a:r>
          </a:p>
        </p:txBody>
      </p:sp>
      <p:sp>
        <p:nvSpPr>
          <p:cNvPr id="67610" name="Rectangle 26"/>
          <p:cNvSpPr>
            <a:spLocks noChangeArrowheads="1"/>
          </p:cNvSpPr>
          <p:nvPr/>
        </p:nvSpPr>
        <p:spPr bwMode="auto">
          <a:xfrm>
            <a:off x="228600" y="5486400"/>
            <a:ext cx="2859088" cy="457200"/>
          </a:xfrm>
          <a:prstGeom prst="rect">
            <a:avLst/>
          </a:prstGeom>
          <a:noFill/>
          <a:ln w="9525">
            <a:noFill/>
            <a:miter lim="800000"/>
            <a:headEnd/>
            <a:tailEnd/>
          </a:ln>
          <a:effectLst/>
        </p:spPr>
        <p:txBody>
          <a:bodyPr wrap="none">
            <a:prstTxWarp prst="textNoShape">
              <a:avLst/>
            </a:prstTxWarp>
            <a:spAutoFit/>
          </a:bodyPr>
          <a:lstStyle/>
          <a:p>
            <a:r>
              <a:rPr lang="en-US" sz="2400"/>
              <a:t>TDIDT( [-1-11-1c1]) </a:t>
            </a:r>
          </a:p>
        </p:txBody>
      </p:sp>
      <p:sp>
        <p:nvSpPr>
          <p:cNvPr id="67611" name="Rectangle 27"/>
          <p:cNvSpPr>
            <a:spLocks noChangeArrowheads="1"/>
          </p:cNvSpPr>
          <p:nvPr/>
        </p:nvSpPr>
        <p:spPr bwMode="auto">
          <a:xfrm>
            <a:off x="2606675" y="43783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7612" name="Line 28"/>
          <p:cNvSpPr>
            <a:spLocks noChangeShapeType="1"/>
          </p:cNvSpPr>
          <p:nvPr/>
        </p:nvSpPr>
        <p:spPr bwMode="auto">
          <a:xfrm>
            <a:off x="3216275" y="43783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613" name="Text Box 29"/>
          <p:cNvSpPr txBox="1">
            <a:spLocks noChangeArrowheads="1"/>
          </p:cNvSpPr>
          <p:nvPr/>
        </p:nvSpPr>
        <p:spPr bwMode="auto">
          <a:xfrm>
            <a:off x="3200400" y="44196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67614" name="Line 30"/>
          <p:cNvSpPr>
            <a:spLocks noChangeShapeType="1"/>
          </p:cNvSpPr>
          <p:nvPr/>
        </p:nvSpPr>
        <p:spPr bwMode="auto">
          <a:xfrm>
            <a:off x="3978275" y="43783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615" name="Line 31"/>
          <p:cNvSpPr>
            <a:spLocks noChangeShapeType="1"/>
          </p:cNvSpPr>
          <p:nvPr/>
        </p:nvSpPr>
        <p:spPr bwMode="auto">
          <a:xfrm>
            <a:off x="2911475" y="43783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616" name="Text Box 32"/>
          <p:cNvSpPr txBox="1">
            <a:spLocks noChangeArrowheads="1"/>
          </p:cNvSpPr>
          <p:nvPr/>
        </p:nvSpPr>
        <p:spPr bwMode="auto">
          <a:xfrm>
            <a:off x="2895600" y="44196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67617" name="Line 33"/>
          <p:cNvSpPr>
            <a:spLocks noChangeShapeType="1"/>
          </p:cNvSpPr>
          <p:nvPr/>
        </p:nvSpPr>
        <p:spPr bwMode="auto">
          <a:xfrm>
            <a:off x="3673475" y="43783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7618" name="Text Box 34"/>
          <p:cNvSpPr txBox="1">
            <a:spLocks noChangeArrowheads="1"/>
          </p:cNvSpPr>
          <p:nvPr/>
        </p:nvSpPr>
        <p:spPr bwMode="auto">
          <a:xfrm>
            <a:off x="3673475" y="44545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67619" name="Rectangle 35"/>
          <p:cNvSpPr>
            <a:spLocks noChangeArrowheads="1"/>
          </p:cNvSpPr>
          <p:nvPr/>
        </p:nvSpPr>
        <p:spPr bwMode="auto">
          <a:xfrm>
            <a:off x="3657600" y="5486400"/>
            <a:ext cx="52578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solidFill>
                  <a:schemeClr val="folHlink"/>
                </a:solidFill>
              </a:rPr>
              <a:t>TDIDT([-111-1c2, -11-1-1c2, 111-1c2])</a:t>
            </a:r>
          </a:p>
        </p:txBody>
      </p:sp>
      <p:sp>
        <p:nvSpPr>
          <p:cNvPr id="67620" name="Line 36"/>
          <p:cNvSpPr>
            <a:spLocks noChangeShapeType="1"/>
          </p:cNvSpPr>
          <p:nvPr/>
        </p:nvSpPr>
        <p:spPr bwMode="auto">
          <a:xfrm flipH="1">
            <a:off x="1828800" y="4724400"/>
            <a:ext cx="9144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7621" name="Line 37"/>
          <p:cNvSpPr>
            <a:spLocks noChangeShapeType="1"/>
          </p:cNvSpPr>
          <p:nvPr/>
        </p:nvSpPr>
        <p:spPr bwMode="auto">
          <a:xfrm>
            <a:off x="4114800" y="4648200"/>
            <a:ext cx="762000" cy="914400"/>
          </a:xfrm>
          <a:prstGeom prst="line">
            <a:avLst/>
          </a:prstGeom>
          <a:noFill/>
          <a:ln w="9525">
            <a:solidFill>
              <a:schemeClr val="folHlink"/>
            </a:solidFill>
            <a:round/>
            <a:headEnd/>
            <a:tailEnd type="triangle" w="med" len="med"/>
          </a:ln>
          <a:effectLst/>
        </p:spPr>
        <p:txBody>
          <a:bodyPr>
            <a:prstTxWarp prst="textNoShape">
              <a:avLst/>
            </a:prstTxWarp>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Date Placeholder 1"/>
          <p:cNvSpPr>
            <a:spLocks noGrp="1"/>
          </p:cNvSpPr>
          <p:nvPr>
            <p:ph type="dt" sz="half" idx="10"/>
          </p:nvPr>
        </p:nvSpPr>
        <p:spPr/>
        <p:txBody>
          <a:bodyPr/>
          <a:lstStyle/>
          <a:p>
            <a:r>
              <a:rPr lang="en-US"/>
              <a:t>Doug Fisher</a:t>
            </a:r>
          </a:p>
        </p:txBody>
      </p:sp>
      <p:sp>
        <p:nvSpPr>
          <p:cNvPr id="45" name="Slide Number Placeholder 3"/>
          <p:cNvSpPr>
            <a:spLocks noGrp="1"/>
          </p:cNvSpPr>
          <p:nvPr>
            <p:ph type="sldNum" sz="quarter" idx="12"/>
          </p:nvPr>
        </p:nvSpPr>
        <p:spPr/>
        <p:txBody>
          <a:bodyPr/>
          <a:lstStyle/>
          <a:p>
            <a:fld id="{C2836FC2-69B6-B847-BE84-7BB7CC8F59B1}" type="slidenum">
              <a:rPr lang="en-US"/>
              <a:pPr/>
              <a:t>18</a:t>
            </a:fld>
            <a:endParaRPr lang="en-US"/>
          </a:p>
        </p:txBody>
      </p:sp>
      <p:sp>
        <p:nvSpPr>
          <p:cNvPr id="68610" name="Rectangle 2"/>
          <p:cNvSpPr>
            <a:spLocks noChangeArrowheads="1"/>
          </p:cNvSpPr>
          <p:nvPr/>
        </p:nvSpPr>
        <p:spPr bwMode="auto">
          <a:xfrm>
            <a:off x="4130675" y="415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8611" name="Line 3"/>
          <p:cNvSpPr>
            <a:spLocks noChangeShapeType="1"/>
          </p:cNvSpPr>
          <p:nvPr/>
        </p:nvSpPr>
        <p:spPr bwMode="auto">
          <a:xfrm>
            <a:off x="4740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12" name="Text Box 4"/>
          <p:cNvSpPr txBox="1">
            <a:spLocks noChangeArrowheads="1"/>
          </p:cNvSpPr>
          <p:nvPr/>
        </p:nvSpPr>
        <p:spPr bwMode="auto">
          <a:xfrm>
            <a:off x="4724400" y="4572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68613" name="Line 5"/>
          <p:cNvSpPr>
            <a:spLocks noChangeShapeType="1"/>
          </p:cNvSpPr>
          <p:nvPr/>
        </p:nvSpPr>
        <p:spPr bwMode="auto">
          <a:xfrm>
            <a:off x="5502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14" name="Line 6"/>
          <p:cNvSpPr>
            <a:spLocks noChangeShapeType="1"/>
          </p:cNvSpPr>
          <p:nvPr/>
        </p:nvSpPr>
        <p:spPr bwMode="auto">
          <a:xfrm flipH="1">
            <a:off x="3749675" y="644525"/>
            <a:ext cx="5334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15" name="Text Box 7"/>
          <p:cNvSpPr txBox="1">
            <a:spLocks noChangeArrowheads="1"/>
          </p:cNvSpPr>
          <p:nvPr/>
        </p:nvSpPr>
        <p:spPr bwMode="auto">
          <a:xfrm>
            <a:off x="1600200" y="1600200"/>
            <a:ext cx="7489825" cy="822325"/>
          </a:xfrm>
          <a:prstGeom prst="rect">
            <a:avLst/>
          </a:prstGeom>
          <a:noFill/>
          <a:ln w="9525">
            <a:noFill/>
            <a:miter lim="800000"/>
            <a:headEnd/>
            <a:tailEnd/>
          </a:ln>
          <a:effectLst/>
        </p:spPr>
        <p:txBody>
          <a:bodyPr wrap="none">
            <a:prstTxWarp prst="textNoShape">
              <a:avLst/>
            </a:prstTxWarp>
            <a:spAutoFit/>
          </a:bodyPr>
          <a:lstStyle/>
          <a:p>
            <a:r>
              <a:rPr lang="en-US" sz="2400">
                <a:solidFill>
                  <a:schemeClr val="folHlink"/>
                </a:solidFill>
              </a:rPr>
              <a:t>                                              TDIDT([1-111c1,-11-11c1,</a:t>
            </a:r>
          </a:p>
          <a:p>
            <a:r>
              <a:rPr lang="en-US" sz="2400">
                <a:solidFill>
                  <a:schemeClr val="folHlink"/>
                </a:solidFill>
              </a:rPr>
              <a:t>                                                             -1-1-11c1, -1-111c2])</a:t>
            </a:r>
          </a:p>
        </p:txBody>
      </p:sp>
      <p:sp>
        <p:nvSpPr>
          <p:cNvPr id="68616" name="Line 8"/>
          <p:cNvSpPr>
            <a:spLocks noChangeShapeType="1"/>
          </p:cNvSpPr>
          <p:nvPr/>
        </p:nvSpPr>
        <p:spPr bwMode="auto">
          <a:xfrm>
            <a:off x="4435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17" name="Text Box 9"/>
          <p:cNvSpPr txBox="1">
            <a:spLocks noChangeArrowheads="1"/>
          </p:cNvSpPr>
          <p:nvPr/>
        </p:nvSpPr>
        <p:spPr bwMode="auto">
          <a:xfrm>
            <a:off x="4419600" y="457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8618" name="Line 10"/>
          <p:cNvSpPr>
            <a:spLocks noChangeShapeType="1"/>
          </p:cNvSpPr>
          <p:nvPr/>
        </p:nvSpPr>
        <p:spPr bwMode="auto">
          <a:xfrm>
            <a:off x="5197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19" name="Text Box 11"/>
          <p:cNvSpPr txBox="1">
            <a:spLocks noChangeArrowheads="1"/>
          </p:cNvSpPr>
          <p:nvPr/>
        </p:nvSpPr>
        <p:spPr bwMode="auto">
          <a:xfrm>
            <a:off x="5197475" y="4921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8620" name="Line 12"/>
          <p:cNvSpPr>
            <a:spLocks noChangeShapeType="1"/>
          </p:cNvSpPr>
          <p:nvPr/>
        </p:nvSpPr>
        <p:spPr bwMode="auto">
          <a:xfrm>
            <a:off x="5654675" y="720725"/>
            <a:ext cx="609600" cy="914400"/>
          </a:xfrm>
          <a:prstGeom prst="line">
            <a:avLst/>
          </a:prstGeom>
          <a:noFill/>
          <a:ln w="9525">
            <a:solidFill>
              <a:schemeClr val="folHlink"/>
            </a:solidFill>
            <a:round/>
            <a:headEnd/>
            <a:tailEnd type="triangle" w="med" len="med"/>
          </a:ln>
          <a:effectLst/>
        </p:spPr>
        <p:txBody>
          <a:bodyPr>
            <a:prstTxWarp prst="textNoShape">
              <a:avLst/>
            </a:prstTxWarp>
          </a:bodyPr>
          <a:lstStyle/>
          <a:p>
            <a:endParaRPr lang="en-US"/>
          </a:p>
        </p:txBody>
      </p:sp>
      <p:sp>
        <p:nvSpPr>
          <p:cNvPr id="68621" name="Rectangle 13"/>
          <p:cNvSpPr>
            <a:spLocks noChangeArrowheads="1"/>
          </p:cNvSpPr>
          <p:nvPr/>
        </p:nvSpPr>
        <p:spPr bwMode="auto">
          <a:xfrm>
            <a:off x="457200" y="2667000"/>
            <a:ext cx="2859088" cy="457200"/>
          </a:xfrm>
          <a:prstGeom prst="rect">
            <a:avLst/>
          </a:prstGeom>
          <a:noFill/>
          <a:ln w="9525">
            <a:noFill/>
            <a:miter lim="800000"/>
            <a:headEnd/>
            <a:tailEnd/>
          </a:ln>
          <a:effectLst/>
        </p:spPr>
        <p:txBody>
          <a:bodyPr wrap="none">
            <a:prstTxWarp prst="textNoShape">
              <a:avLst/>
            </a:prstTxWarp>
            <a:spAutoFit/>
          </a:bodyPr>
          <a:lstStyle/>
          <a:p>
            <a:r>
              <a:rPr lang="en-US" sz="2400"/>
              <a:t>TDIDT( [-1-11-1c1]) </a:t>
            </a:r>
          </a:p>
        </p:txBody>
      </p:sp>
      <p:sp>
        <p:nvSpPr>
          <p:cNvPr id="68622" name="Rectangle 14"/>
          <p:cNvSpPr>
            <a:spLocks noChangeArrowheads="1"/>
          </p:cNvSpPr>
          <p:nvPr/>
        </p:nvSpPr>
        <p:spPr bwMode="auto">
          <a:xfrm>
            <a:off x="2835275" y="1558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8623" name="Line 15"/>
          <p:cNvSpPr>
            <a:spLocks noChangeShapeType="1"/>
          </p:cNvSpPr>
          <p:nvPr/>
        </p:nvSpPr>
        <p:spPr bwMode="auto">
          <a:xfrm>
            <a:off x="3444875" y="1558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24" name="Text Box 16"/>
          <p:cNvSpPr txBox="1">
            <a:spLocks noChangeArrowheads="1"/>
          </p:cNvSpPr>
          <p:nvPr/>
        </p:nvSpPr>
        <p:spPr bwMode="auto">
          <a:xfrm>
            <a:off x="3429000" y="16002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68625" name="Line 17"/>
          <p:cNvSpPr>
            <a:spLocks noChangeShapeType="1"/>
          </p:cNvSpPr>
          <p:nvPr/>
        </p:nvSpPr>
        <p:spPr bwMode="auto">
          <a:xfrm>
            <a:off x="4206875" y="1558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26" name="Line 18"/>
          <p:cNvSpPr>
            <a:spLocks noChangeShapeType="1"/>
          </p:cNvSpPr>
          <p:nvPr/>
        </p:nvSpPr>
        <p:spPr bwMode="auto">
          <a:xfrm>
            <a:off x="3140075" y="1558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27" name="Text Box 19"/>
          <p:cNvSpPr txBox="1">
            <a:spLocks noChangeArrowheads="1"/>
          </p:cNvSpPr>
          <p:nvPr/>
        </p:nvSpPr>
        <p:spPr bwMode="auto">
          <a:xfrm>
            <a:off x="3124200" y="1600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68628" name="Line 20"/>
          <p:cNvSpPr>
            <a:spLocks noChangeShapeType="1"/>
          </p:cNvSpPr>
          <p:nvPr/>
        </p:nvSpPr>
        <p:spPr bwMode="auto">
          <a:xfrm>
            <a:off x="3902075" y="1558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29" name="Text Box 21"/>
          <p:cNvSpPr txBox="1">
            <a:spLocks noChangeArrowheads="1"/>
          </p:cNvSpPr>
          <p:nvPr/>
        </p:nvSpPr>
        <p:spPr bwMode="auto">
          <a:xfrm>
            <a:off x="3902075" y="16351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68630" name="Rectangle 22"/>
          <p:cNvSpPr>
            <a:spLocks noChangeArrowheads="1"/>
          </p:cNvSpPr>
          <p:nvPr/>
        </p:nvSpPr>
        <p:spPr bwMode="auto">
          <a:xfrm>
            <a:off x="3886200" y="2667000"/>
            <a:ext cx="52578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solidFill>
                  <a:schemeClr val="folHlink"/>
                </a:solidFill>
              </a:rPr>
              <a:t>TDIDT([-111-1c2, -11-1-1c2, 111-1c2])</a:t>
            </a:r>
          </a:p>
        </p:txBody>
      </p:sp>
      <p:sp>
        <p:nvSpPr>
          <p:cNvPr id="68631" name="Line 23"/>
          <p:cNvSpPr>
            <a:spLocks noChangeShapeType="1"/>
          </p:cNvSpPr>
          <p:nvPr/>
        </p:nvSpPr>
        <p:spPr bwMode="auto">
          <a:xfrm flipH="1">
            <a:off x="2057400" y="1905000"/>
            <a:ext cx="9144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32" name="Line 24"/>
          <p:cNvSpPr>
            <a:spLocks noChangeShapeType="1"/>
          </p:cNvSpPr>
          <p:nvPr/>
        </p:nvSpPr>
        <p:spPr bwMode="auto">
          <a:xfrm>
            <a:off x="4343400" y="1828800"/>
            <a:ext cx="762000" cy="914400"/>
          </a:xfrm>
          <a:prstGeom prst="line">
            <a:avLst/>
          </a:prstGeom>
          <a:noFill/>
          <a:ln w="9525">
            <a:solidFill>
              <a:schemeClr val="folHlink"/>
            </a:solidFill>
            <a:round/>
            <a:headEnd/>
            <a:tailEnd type="triangle" w="med" len="med"/>
          </a:ln>
          <a:effectLst/>
        </p:spPr>
        <p:txBody>
          <a:bodyPr>
            <a:prstTxWarp prst="textNoShape">
              <a:avLst/>
            </a:prstTxWarp>
          </a:bodyPr>
          <a:lstStyle/>
          <a:p>
            <a:endParaRPr lang="en-US"/>
          </a:p>
        </p:txBody>
      </p:sp>
      <p:sp>
        <p:nvSpPr>
          <p:cNvPr id="68633" name="Line 25"/>
          <p:cNvSpPr>
            <a:spLocks noChangeShapeType="1"/>
          </p:cNvSpPr>
          <p:nvPr/>
        </p:nvSpPr>
        <p:spPr bwMode="auto">
          <a:xfrm>
            <a:off x="914400" y="2438400"/>
            <a:ext cx="1447800" cy="9144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34" name="Rectangle 26"/>
          <p:cNvSpPr>
            <a:spLocks noChangeArrowheads="1"/>
          </p:cNvSpPr>
          <p:nvPr/>
        </p:nvSpPr>
        <p:spPr bwMode="auto">
          <a:xfrm>
            <a:off x="854075" y="3463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8635" name="Line 27"/>
          <p:cNvSpPr>
            <a:spLocks noChangeShapeType="1"/>
          </p:cNvSpPr>
          <p:nvPr/>
        </p:nvSpPr>
        <p:spPr bwMode="auto">
          <a:xfrm>
            <a:off x="1463675" y="3463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36" name="Text Box 28"/>
          <p:cNvSpPr txBox="1">
            <a:spLocks noChangeArrowheads="1"/>
          </p:cNvSpPr>
          <p:nvPr/>
        </p:nvSpPr>
        <p:spPr bwMode="auto">
          <a:xfrm>
            <a:off x="1447800" y="35052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68637" name="Line 29"/>
          <p:cNvSpPr>
            <a:spLocks noChangeShapeType="1"/>
          </p:cNvSpPr>
          <p:nvPr/>
        </p:nvSpPr>
        <p:spPr bwMode="auto">
          <a:xfrm>
            <a:off x="2225675" y="3463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38" name="Line 30"/>
          <p:cNvSpPr>
            <a:spLocks noChangeShapeType="1"/>
          </p:cNvSpPr>
          <p:nvPr/>
        </p:nvSpPr>
        <p:spPr bwMode="auto">
          <a:xfrm>
            <a:off x="1158875" y="3463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39" name="Line 31"/>
          <p:cNvSpPr>
            <a:spLocks noChangeShapeType="1"/>
          </p:cNvSpPr>
          <p:nvPr/>
        </p:nvSpPr>
        <p:spPr bwMode="auto">
          <a:xfrm>
            <a:off x="1920875" y="3463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40" name="Text Box 32"/>
          <p:cNvSpPr txBox="1">
            <a:spLocks noChangeArrowheads="1"/>
          </p:cNvSpPr>
          <p:nvPr/>
        </p:nvSpPr>
        <p:spPr bwMode="auto">
          <a:xfrm>
            <a:off x="1920875" y="3540125"/>
            <a:ext cx="18415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68641" name="Line 33"/>
          <p:cNvSpPr>
            <a:spLocks noChangeShapeType="1"/>
          </p:cNvSpPr>
          <p:nvPr/>
        </p:nvSpPr>
        <p:spPr bwMode="auto">
          <a:xfrm flipV="1">
            <a:off x="914400" y="3657600"/>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42" name="Line 34"/>
          <p:cNvSpPr>
            <a:spLocks noChangeShapeType="1"/>
          </p:cNvSpPr>
          <p:nvPr/>
        </p:nvSpPr>
        <p:spPr bwMode="auto">
          <a:xfrm>
            <a:off x="990600" y="3657600"/>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43" name="Line 35"/>
          <p:cNvSpPr>
            <a:spLocks noChangeShapeType="1"/>
          </p:cNvSpPr>
          <p:nvPr/>
        </p:nvSpPr>
        <p:spPr bwMode="auto">
          <a:xfrm flipV="1">
            <a:off x="2286000" y="3657600"/>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44" name="Line 36"/>
          <p:cNvSpPr>
            <a:spLocks noChangeShapeType="1"/>
          </p:cNvSpPr>
          <p:nvPr/>
        </p:nvSpPr>
        <p:spPr bwMode="auto">
          <a:xfrm>
            <a:off x="2362200" y="3657600"/>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8645" name="Text Box 37"/>
          <p:cNvSpPr txBox="1">
            <a:spLocks noChangeArrowheads="1"/>
          </p:cNvSpPr>
          <p:nvPr/>
        </p:nvSpPr>
        <p:spPr bwMode="auto">
          <a:xfrm>
            <a:off x="1127125" y="3470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68646" name="Text Box 38"/>
          <p:cNvSpPr txBox="1">
            <a:spLocks noChangeArrowheads="1"/>
          </p:cNvSpPr>
          <p:nvPr/>
        </p:nvSpPr>
        <p:spPr bwMode="auto">
          <a:xfrm>
            <a:off x="1965325" y="3470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68647" name="Text Box 39"/>
          <p:cNvSpPr txBox="1">
            <a:spLocks noChangeArrowheads="1"/>
          </p:cNvSpPr>
          <p:nvPr/>
        </p:nvSpPr>
        <p:spPr bwMode="auto">
          <a:xfrm>
            <a:off x="914400" y="5181600"/>
            <a:ext cx="5738813" cy="822325"/>
          </a:xfrm>
          <a:prstGeom prst="rect">
            <a:avLst/>
          </a:prstGeom>
          <a:noFill/>
          <a:ln w="9525">
            <a:noFill/>
            <a:miter lim="800000"/>
            <a:headEnd/>
            <a:tailEnd/>
          </a:ln>
          <a:effectLst/>
        </p:spPr>
        <p:txBody>
          <a:bodyPr wrap="none">
            <a:prstTxWarp prst="textNoShape">
              <a:avLst/>
            </a:prstTxWarp>
            <a:spAutoFit/>
          </a:bodyPr>
          <a:lstStyle/>
          <a:p>
            <a:r>
              <a:rPr lang="en-US" sz="2400">
                <a:solidFill>
                  <a:schemeClr val="accent2"/>
                </a:solidFill>
              </a:rPr>
              <a:t>Number of data at leaf in C1 (right entry) and</a:t>
            </a:r>
          </a:p>
          <a:p>
            <a:r>
              <a:rPr lang="en-US" sz="2400">
                <a:solidFill>
                  <a:schemeClr val="accent2"/>
                </a:solidFill>
              </a:rPr>
              <a:t>not in C1 (left entry)</a:t>
            </a:r>
          </a:p>
        </p:txBody>
      </p:sp>
      <p:sp>
        <p:nvSpPr>
          <p:cNvPr id="68648" name="Line 40"/>
          <p:cNvSpPr>
            <a:spLocks noChangeShapeType="1"/>
          </p:cNvSpPr>
          <p:nvPr/>
        </p:nvSpPr>
        <p:spPr bwMode="auto">
          <a:xfrm flipH="1" flipV="1">
            <a:off x="2057400" y="3962400"/>
            <a:ext cx="2819400" cy="12954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68649" name="Line 41"/>
          <p:cNvSpPr>
            <a:spLocks noChangeShapeType="1"/>
          </p:cNvSpPr>
          <p:nvPr/>
        </p:nvSpPr>
        <p:spPr bwMode="auto">
          <a:xfrm flipH="1" flipV="1">
            <a:off x="1371600" y="3962400"/>
            <a:ext cx="1219200" cy="16764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68650" name="Text Box 42"/>
          <p:cNvSpPr txBox="1">
            <a:spLocks noChangeArrowheads="1"/>
          </p:cNvSpPr>
          <p:nvPr/>
        </p:nvSpPr>
        <p:spPr bwMode="auto">
          <a:xfrm>
            <a:off x="2117725" y="4460875"/>
            <a:ext cx="962025" cy="457200"/>
          </a:xfrm>
          <a:prstGeom prst="rect">
            <a:avLst/>
          </a:prstGeom>
          <a:noFill/>
          <a:ln w="9525">
            <a:noFill/>
            <a:miter lim="800000"/>
            <a:headEnd/>
            <a:tailEnd/>
          </a:ln>
          <a:effectLst/>
        </p:spPr>
        <p:txBody>
          <a:bodyPr wrap="none">
            <a:prstTxWarp prst="textNoShape">
              <a:avLst/>
            </a:prstTxWarp>
            <a:spAutoFit/>
          </a:bodyPr>
          <a:lstStyle/>
          <a:p>
            <a:r>
              <a:rPr lang="en-US" sz="2400"/>
              <a:t>i.e., -1</a:t>
            </a:r>
          </a:p>
        </p:txBody>
      </p:sp>
      <p:sp>
        <p:nvSpPr>
          <p:cNvPr id="68651" name="Line 43"/>
          <p:cNvSpPr>
            <a:spLocks noChangeShapeType="1"/>
          </p:cNvSpPr>
          <p:nvPr/>
        </p:nvSpPr>
        <p:spPr bwMode="auto">
          <a:xfrm flipH="1" flipV="1">
            <a:off x="1676400" y="3962400"/>
            <a:ext cx="838200" cy="609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Date Placeholder 1"/>
          <p:cNvSpPr>
            <a:spLocks noGrp="1"/>
          </p:cNvSpPr>
          <p:nvPr>
            <p:ph type="dt" sz="half" idx="10"/>
          </p:nvPr>
        </p:nvSpPr>
        <p:spPr/>
        <p:txBody>
          <a:bodyPr/>
          <a:lstStyle/>
          <a:p>
            <a:r>
              <a:rPr lang="en-US"/>
              <a:t>Doug Fisher</a:t>
            </a:r>
          </a:p>
        </p:txBody>
      </p:sp>
      <p:sp>
        <p:nvSpPr>
          <p:cNvPr id="56" name="Slide Number Placeholder 3"/>
          <p:cNvSpPr>
            <a:spLocks noGrp="1"/>
          </p:cNvSpPr>
          <p:nvPr>
            <p:ph type="sldNum" sz="quarter" idx="12"/>
          </p:nvPr>
        </p:nvSpPr>
        <p:spPr/>
        <p:txBody>
          <a:bodyPr/>
          <a:lstStyle/>
          <a:p>
            <a:fld id="{9457BD5E-CC66-FA4F-94EE-AB1F82FD8A38}" type="slidenum">
              <a:rPr lang="en-US"/>
              <a:pPr/>
              <a:t>19</a:t>
            </a:fld>
            <a:endParaRPr lang="en-US"/>
          </a:p>
        </p:txBody>
      </p:sp>
      <p:sp>
        <p:nvSpPr>
          <p:cNvPr id="69634" name="Rectangle 2"/>
          <p:cNvSpPr>
            <a:spLocks noChangeArrowheads="1"/>
          </p:cNvSpPr>
          <p:nvPr/>
        </p:nvSpPr>
        <p:spPr bwMode="auto">
          <a:xfrm>
            <a:off x="4130675" y="415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9635" name="Line 3"/>
          <p:cNvSpPr>
            <a:spLocks noChangeShapeType="1"/>
          </p:cNvSpPr>
          <p:nvPr/>
        </p:nvSpPr>
        <p:spPr bwMode="auto">
          <a:xfrm>
            <a:off x="4740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36" name="Text Box 4"/>
          <p:cNvSpPr txBox="1">
            <a:spLocks noChangeArrowheads="1"/>
          </p:cNvSpPr>
          <p:nvPr/>
        </p:nvSpPr>
        <p:spPr bwMode="auto">
          <a:xfrm>
            <a:off x="4724400" y="4572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69637" name="Line 5"/>
          <p:cNvSpPr>
            <a:spLocks noChangeShapeType="1"/>
          </p:cNvSpPr>
          <p:nvPr/>
        </p:nvSpPr>
        <p:spPr bwMode="auto">
          <a:xfrm>
            <a:off x="5502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38" name="Line 6"/>
          <p:cNvSpPr>
            <a:spLocks noChangeShapeType="1"/>
          </p:cNvSpPr>
          <p:nvPr/>
        </p:nvSpPr>
        <p:spPr bwMode="auto">
          <a:xfrm flipH="1">
            <a:off x="3749675" y="644525"/>
            <a:ext cx="5334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9639" name="Text Box 7"/>
          <p:cNvSpPr txBox="1">
            <a:spLocks noChangeArrowheads="1"/>
          </p:cNvSpPr>
          <p:nvPr/>
        </p:nvSpPr>
        <p:spPr bwMode="auto">
          <a:xfrm>
            <a:off x="1600200" y="1600200"/>
            <a:ext cx="7489825" cy="822325"/>
          </a:xfrm>
          <a:prstGeom prst="rect">
            <a:avLst/>
          </a:prstGeom>
          <a:noFill/>
          <a:ln w="9525">
            <a:noFill/>
            <a:miter lim="800000"/>
            <a:headEnd/>
            <a:tailEnd/>
          </a:ln>
          <a:effectLst/>
        </p:spPr>
        <p:txBody>
          <a:bodyPr wrap="none">
            <a:prstTxWarp prst="textNoShape">
              <a:avLst/>
            </a:prstTxWarp>
            <a:spAutoFit/>
          </a:bodyPr>
          <a:lstStyle/>
          <a:p>
            <a:r>
              <a:rPr lang="en-US" sz="2400">
                <a:solidFill>
                  <a:schemeClr val="folHlink"/>
                </a:solidFill>
              </a:rPr>
              <a:t>                                              TDIDT([1-111c1,-11-11c1,</a:t>
            </a:r>
          </a:p>
          <a:p>
            <a:r>
              <a:rPr lang="en-US" sz="2400">
                <a:solidFill>
                  <a:schemeClr val="folHlink"/>
                </a:solidFill>
              </a:rPr>
              <a:t>                                                             -1-1-11c1, -1-111c2])</a:t>
            </a:r>
          </a:p>
        </p:txBody>
      </p:sp>
      <p:sp>
        <p:nvSpPr>
          <p:cNvPr id="69640" name="Line 8"/>
          <p:cNvSpPr>
            <a:spLocks noChangeShapeType="1"/>
          </p:cNvSpPr>
          <p:nvPr/>
        </p:nvSpPr>
        <p:spPr bwMode="auto">
          <a:xfrm>
            <a:off x="4435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41" name="Text Box 9"/>
          <p:cNvSpPr txBox="1">
            <a:spLocks noChangeArrowheads="1"/>
          </p:cNvSpPr>
          <p:nvPr/>
        </p:nvSpPr>
        <p:spPr bwMode="auto">
          <a:xfrm>
            <a:off x="4419600" y="457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9642" name="Line 10"/>
          <p:cNvSpPr>
            <a:spLocks noChangeShapeType="1"/>
          </p:cNvSpPr>
          <p:nvPr/>
        </p:nvSpPr>
        <p:spPr bwMode="auto">
          <a:xfrm>
            <a:off x="5197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43" name="Text Box 11"/>
          <p:cNvSpPr txBox="1">
            <a:spLocks noChangeArrowheads="1"/>
          </p:cNvSpPr>
          <p:nvPr/>
        </p:nvSpPr>
        <p:spPr bwMode="auto">
          <a:xfrm>
            <a:off x="5197475" y="4921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69644" name="Line 12"/>
          <p:cNvSpPr>
            <a:spLocks noChangeShapeType="1"/>
          </p:cNvSpPr>
          <p:nvPr/>
        </p:nvSpPr>
        <p:spPr bwMode="auto">
          <a:xfrm>
            <a:off x="5654675" y="720725"/>
            <a:ext cx="609600" cy="914400"/>
          </a:xfrm>
          <a:prstGeom prst="line">
            <a:avLst/>
          </a:prstGeom>
          <a:noFill/>
          <a:ln w="9525">
            <a:solidFill>
              <a:schemeClr val="folHlink"/>
            </a:solidFill>
            <a:round/>
            <a:headEnd/>
            <a:tailEnd type="triangle" w="med" len="med"/>
          </a:ln>
          <a:effectLst/>
        </p:spPr>
        <p:txBody>
          <a:bodyPr>
            <a:prstTxWarp prst="textNoShape">
              <a:avLst/>
            </a:prstTxWarp>
          </a:bodyPr>
          <a:lstStyle/>
          <a:p>
            <a:endParaRPr lang="en-US"/>
          </a:p>
        </p:txBody>
      </p:sp>
      <p:sp>
        <p:nvSpPr>
          <p:cNvPr id="69645" name="Rectangle 13"/>
          <p:cNvSpPr>
            <a:spLocks noChangeArrowheads="1"/>
          </p:cNvSpPr>
          <p:nvPr/>
        </p:nvSpPr>
        <p:spPr bwMode="auto">
          <a:xfrm>
            <a:off x="457200" y="2667000"/>
            <a:ext cx="2859088" cy="457200"/>
          </a:xfrm>
          <a:prstGeom prst="rect">
            <a:avLst/>
          </a:prstGeom>
          <a:noFill/>
          <a:ln w="9525">
            <a:noFill/>
            <a:miter lim="800000"/>
            <a:headEnd/>
            <a:tailEnd/>
          </a:ln>
          <a:effectLst/>
        </p:spPr>
        <p:txBody>
          <a:bodyPr wrap="none">
            <a:prstTxWarp prst="textNoShape">
              <a:avLst/>
            </a:prstTxWarp>
            <a:spAutoFit/>
          </a:bodyPr>
          <a:lstStyle/>
          <a:p>
            <a:r>
              <a:rPr lang="en-US" sz="2400"/>
              <a:t>TDIDT( [-1-11-1c1]) </a:t>
            </a:r>
          </a:p>
        </p:txBody>
      </p:sp>
      <p:sp>
        <p:nvSpPr>
          <p:cNvPr id="69646" name="Rectangle 14"/>
          <p:cNvSpPr>
            <a:spLocks noChangeArrowheads="1"/>
          </p:cNvSpPr>
          <p:nvPr/>
        </p:nvSpPr>
        <p:spPr bwMode="auto">
          <a:xfrm>
            <a:off x="2835275" y="1558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9647" name="Line 15"/>
          <p:cNvSpPr>
            <a:spLocks noChangeShapeType="1"/>
          </p:cNvSpPr>
          <p:nvPr/>
        </p:nvSpPr>
        <p:spPr bwMode="auto">
          <a:xfrm>
            <a:off x="3444875" y="1558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48" name="Text Box 16"/>
          <p:cNvSpPr txBox="1">
            <a:spLocks noChangeArrowheads="1"/>
          </p:cNvSpPr>
          <p:nvPr/>
        </p:nvSpPr>
        <p:spPr bwMode="auto">
          <a:xfrm>
            <a:off x="3429000" y="16002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69649" name="Line 17"/>
          <p:cNvSpPr>
            <a:spLocks noChangeShapeType="1"/>
          </p:cNvSpPr>
          <p:nvPr/>
        </p:nvSpPr>
        <p:spPr bwMode="auto">
          <a:xfrm>
            <a:off x="4206875" y="1558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50" name="Line 18"/>
          <p:cNvSpPr>
            <a:spLocks noChangeShapeType="1"/>
          </p:cNvSpPr>
          <p:nvPr/>
        </p:nvSpPr>
        <p:spPr bwMode="auto">
          <a:xfrm>
            <a:off x="3140075" y="1558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51" name="Text Box 19"/>
          <p:cNvSpPr txBox="1">
            <a:spLocks noChangeArrowheads="1"/>
          </p:cNvSpPr>
          <p:nvPr/>
        </p:nvSpPr>
        <p:spPr bwMode="auto">
          <a:xfrm>
            <a:off x="3124200" y="1600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69652" name="Line 20"/>
          <p:cNvSpPr>
            <a:spLocks noChangeShapeType="1"/>
          </p:cNvSpPr>
          <p:nvPr/>
        </p:nvSpPr>
        <p:spPr bwMode="auto">
          <a:xfrm>
            <a:off x="3902075" y="1558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53" name="Text Box 21"/>
          <p:cNvSpPr txBox="1">
            <a:spLocks noChangeArrowheads="1"/>
          </p:cNvSpPr>
          <p:nvPr/>
        </p:nvSpPr>
        <p:spPr bwMode="auto">
          <a:xfrm>
            <a:off x="3902075" y="16351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69654" name="Rectangle 22"/>
          <p:cNvSpPr>
            <a:spLocks noChangeArrowheads="1"/>
          </p:cNvSpPr>
          <p:nvPr/>
        </p:nvSpPr>
        <p:spPr bwMode="auto">
          <a:xfrm>
            <a:off x="3886200" y="2667000"/>
            <a:ext cx="52578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TDIDT([-111-1c2, -11-1-1c2, 111-1c2])</a:t>
            </a:r>
          </a:p>
        </p:txBody>
      </p:sp>
      <p:sp>
        <p:nvSpPr>
          <p:cNvPr id="69655" name="Line 23"/>
          <p:cNvSpPr>
            <a:spLocks noChangeShapeType="1"/>
          </p:cNvSpPr>
          <p:nvPr/>
        </p:nvSpPr>
        <p:spPr bwMode="auto">
          <a:xfrm flipH="1">
            <a:off x="2057400" y="1905000"/>
            <a:ext cx="9144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9656" name="Line 24"/>
          <p:cNvSpPr>
            <a:spLocks noChangeShapeType="1"/>
          </p:cNvSpPr>
          <p:nvPr/>
        </p:nvSpPr>
        <p:spPr bwMode="auto">
          <a:xfrm>
            <a:off x="4343400" y="1828800"/>
            <a:ext cx="7620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9657" name="Line 25"/>
          <p:cNvSpPr>
            <a:spLocks noChangeShapeType="1"/>
          </p:cNvSpPr>
          <p:nvPr/>
        </p:nvSpPr>
        <p:spPr bwMode="auto">
          <a:xfrm>
            <a:off x="914400" y="2438400"/>
            <a:ext cx="1447800" cy="9144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58" name="Rectangle 26"/>
          <p:cNvSpPr>
            <a:spLocks noChangeArrowheads="1"/>
          </p:cNvSpPr>
          <p:nvPr/>
        </p:nvSpPr>
        <p:spPr bwMode="auto">
          <a:xfrm>
            <a:off x="854075" y="3463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9659" name="Line 27"/>
          <p:cNvSpPr>
            <a:spLocks noChangeShapeType="1"/>
          </p:cNvSpPr>
          <p:nvPr/>
        </p:nvSpPr>
        <p:spPr bwMode="auto">
          <a:xfrm>
            <a:off x="1463675" y="3463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60" name="Text Box 28"/>
          <p:cNvSpPr txBox="1">
            <a:spLocks noChangeArrowheads="1"/>
          </p:cNvSpPr>
          <p:nvPr/>
        </p:nvSpPr>
        <p:spPr bwMode="auto">
          <a:xfrm>
            <a:off x="1447800" y="35052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69661" name="Line 29"/>
          <p:cNvSpPr>
            <a:spLocks noChangeShapeType="1"/>
          </p:cNvSpPr>
          <p:nvPr/>
        </p:nvSpPr>
        <p:spPr bwMode="auto">
          <a:xfrm>
            <a:off x="2225675" y="3463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62" name="Line 30"/>
          <p:cNvSpPr>
            <a:spLocks noChangeShapeType="1"/>
          </p:cNvSpPr>
          <p:nvPr/>
        </p:nvSpPr>
        <p:spPr bwMode="auto">
          <a:xfrm>
            <a:off x="1158875" y="3463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63" name="Line 31"/>
          <p:cNvSpPr>
            <a:spLocks noChangeShapeType="1"/>
          </p:cNvSpPr>
          <p:nvPr/>
        </p:nvSpPr>
        <p:spPr bwMode="auto">
          <a:xfrm>
            <a:off x="1920875" y="3463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64" name="Text Box 32"/>
          <p:cNvSpPr txBox="1">
            <a:spLocks noChangeArrowheads="1"/>
          </p:cNvSpPr>
          <p:nvPr/>
        </p:nvSpPr>
        <p:spPr bwMode="auto">
          <a:xfrm>
            <a:off x="1920875" y="3540125"/>
            <a:ext cx="18415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69665" name="Line 33"/>
          <p:cNvSpPr>
            <a:spLocks noChangeShapeType="1"/>
          </p:cNvSpPr>
          <p:nvPr/>
        </p:nvSpPr>
        <p:spPr bwMode="auto">
          <a:xfrm flipV="1">
            <a:off x="914400" y="3657600"/>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66" name="Line 34"/>
          <p:cNvSpPr>
            <a:spLocks noChangeShapeType="1"/>
          </p:cNvSpPr>
          <p:nvPr/>
        </p:nvSpPr>
        <p:spPr bwMode="auto">
          <a:xfrm>
            <a:off x="990600" y="3657600"/>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67" name="Line 35"/>
          <p:cNvSpPr>
            <a:spLocks noChangeShapeType="1"/>
          </p:cNvSpPr>
          <p:nvPr/>
        </p:nvSpPr>
        <p:spPr bwMode="auto">
          <a:xfrm flipV="1">
            <a:off x="2286000" y="3657600"/>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68" name="Line 36"/>
          <p:cNvSpPr>
            <a:spLocks noChangeShapeType="1"/>
          </p:cNvSpPr>
          <p:nvPr/>
        </p:nvSpPr>
        <p:spPr bwMode="auto">
          <a:xfrm>
            <a:off x="2362200" y="3657600"/>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69" name="Rectangle 37"/>
          <p:cNvSpPr>
            <a:spLocks noChangeArrowheads="1"/>
          </p:cNvSpPr>
          <p:nvPr/>
        </p:nvSpPr>
        <p:spPr bwMode="auto">
          <a:xfrm>
            <a:off x="4800600" y="34290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9670" name="Line 38"/>
          <p:cNvSpPr>
            <a:spLocks noChangeShapeType="1"/>
          </p:cNvSpPr>
          <p:nvPr/>
        </p:nvSpPr>
        <p:spPr bwMode="auto">
          <a:xfrm>
            <a:off x="5410200" y="3429000"/>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71" name="Text Box 39"/>
          <p:cNvSpPr txBox="1">
            <a:spLocks noChangeArrowheads="1"/>
          </p:cNvSpPr>
          <p:nvPr/>
        </p:nvSpPr>
        <p:spPr bwMode="auto">
          <a:xfrm>
            <a:off x="5394325" y="3470275"/>
            <a:ext cx="539750" cy="457200"/>
          </a:xfrm>
          <a:prstGeom prst="rect">
            <a:avLst/>
          </a:prstGeom>
          <a:noFill/>
          <a:ln w="9525">
            <a:noFill/>
            <a:miter lim="800000"/>
            <a:headEnd/>
            <a:tailEnd/>
          </a:ln>
          <a:effectLst/>
        </p:spPr>
        <p:txBody>
          <a:bodyPr wrap="none">
            <a:prstTxWarp prst="textNoShape">
              <a:avLst/>
            </a:prstTxWarp>
            <a:spAutoFit/>
          </a:bodyPr>
          <a:lstStyle/>
          <a:p>
            <a:r>
              <a:rPr lang="en-US" sz="2400"/>
              <a:t>C2</a:t>
            </a:r>
          </a:p>
        </p:txBody>
      </p:sp>
      <p:sp>
        <p:nvSpPr>
          <p:cNvPr id="69672" name="Line 40"/>
          <p:cNvSpPr>
            <a:spLocks noChangeShapeType="1"/>
          </p:cNvSpPr>
          <p:nvPr/>
        </p:nvSpPr>
        <p:spPr bwMode="auto">
          <a:xfrm>
            <a:off x="6172200" y="3429000"/>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73" name="Line 41"/>
          <p:cNvSpPr>
            <a:spLocks noChangeShapeType="1"/>
          </p:cNvSpPr>
          <p:nvPr/>
        </p:nvSpPr>
        <p:spPr bwMode="auto">
          <a:xfrm>
            <a:off x="5105400" y="3429000"/>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74" name="Line 42"/>
          <p:cNvSpPr>
            <a:spLocks noChangeShapeType="1"/>
          </p:cNvSpPr>
          <p:nvPr/>
        </p:nvSpPr>
        <p:spPr bwMode="auto">
          <a:xfrm>
            <a:off x="5867400" y="3429000"/>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75" name="Text Box 43"/>
          <p:cNvSpPr txBox="1">
            <a:spLocks noChangeArrowheads="1"/>
          </p:cNvSpPr>
          <p:nvPr/>
        </p:nvSpPr>
        <p:spPr bwMode="auto">
          <a:xfrm>
            <a:off x="5867400" y="3505200"/>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69676" name="Line 44"/>
          <p:cNvSpPr>
            <a:spLocks noChangeShapeType="1"/>
          </p:cNvSpPr>
          <p:nvPr/>
        </p:nvSpPr>
        <p:spPr bwMode="auto">
          <a:xfrm flipV="1">
            <a:off x="4860925" y="3622675"/>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77" name="Line 45"/>
          <p:cNvSpPr>
            <a:spLocks noChangeShapeType="1"/>
          </p:cNvSpPr>
          <p:nvPr/>
        </p:nvSpPr>
        <p:spPr bwMode="auto">
          <a:xfrm>
            <a:off x="4937125" y="3622675"/>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78" name="Line 46"/>
          <p:cNvSpPr>
            <a:spLocks noChangeShapeType="1"/>
          </p:cNvSpPr>
          <p:nvPr/>
        </p:nvSpPr>
        <p:spPr bwMode="auto">
          <a:xfrm flipV="1">
            <a:off x="6232525" y="3622675"/>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79" name="Line 47"/>
          <p:cNvSpPr>
            <a:spLocks noChangeShapeType="1"/>
          </p:cNvSpPr>
          <p:nvPr/>
        </p:nvSpPr>
        <p:spPr bwMode="auto">
          <a:xfrm>
            <a:off x="6308725" y="3622675"/>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80" name="Line 48"/>
          <p:cNvSpPr>
            <a:spLocks noChangeShapeType="1"/>
          </p:cNvSpPr>
          <p:nvPr/>
        </p:nvSpPr>
        <p:spPr bwMode="auto">
          <a:xfrm flipH="1">
            <a:off x="5486400" y="2590800"/>
            <a:ext cx="1066800" cy="762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9681" name="Text Box 49"/>
          <p:cNvSpPr txBox="1">
            <a:spLocks noChangeArrowheads="1"/>
          </p:cNvSpPr>
          <p:nvPr/>
        </p:nvSpPr>
        <p:spPr bwMode="auto">
          <a:xfrm>
            <a:off x="1203325" y="3470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69682" name="Text Box 50"/>
          <p:cNvSpPr txBox="1">
            <a:spLocks noChangeArrowheads="1"/>
          </p:cNvSpPr>
          <p:nvPr/>
        </p:nvSpPr>
        <p:spPr bwMode="auto">
          <a:xfrm>
            <a:off x="1889125" y="3546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69683" name="Text Box 51"/>
          <p:cNvSpPr txBox="1">
            <a:spLocks noChangeArrowheads="1"/>
          </p:cNvSpPr>
          <p:nvPr/>
        </p:nvSpPr>
        <p:spPr bwMode="auto">
          <a:xfrm>
            <a:off x="5089525" y="3470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69684" name="Text Box 52"/>
          <p:cNvSpPr txBox="1">
            <a:spLocks noChangeArrowheads="1"/>
          </p:cNvSpPr>
          <p:nvPr/>
        </p:nvSpPr>
        <p:spPr bwMode="auto">
          <a:xfrm>
            <a:off x="5851525" y="3470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69685" name="Text Box 53"/>
          <p:cNvSpPr txBox="1">
            <a:spLocks noChangeArrowheads="1"/>
          </p:cNvSpPr>
          <p:nvPr/>
        </p:nvSpPr>
        <p:spPr bwMode="auto">
          <a:xfrm>
            <a:off x="5241925" y="4613275"/>
            <a:ext cx="860425" cy="457200"/>
          </a:xfrm>
          <a:prstGeom prst="rect">
            <a:avLst/>
          </a:prstGeom>
          <a:noFill/>
          <a:ln w="9525">
            <a:noFill/>
            <a:miter lim="800000"/>
            <a:headEnd/>
            <a:tailEnd/>
          </a:ln>
          <a:effectLst/>
        </p:spPr>
        <p:txBody>
          <a:bodyPr wrap="none">
            <a:prstTxWarp prst="textNoShape">
              <a:avLst/>
            </a:prstTxWarp>
            <a:spAutoFit/>
          </a:bodyPr>
          <a:lstStyle/>
          <a:p>
            <a:r>
              <a:rPr lang="en-US" sz="2400"/>
              <a:t>i.e., 1</a:t>
            </a:r>
          </a:p>
        </p:txBody>
      </p:sp>
      <p:sp>
        <p:nvSpPr>
          <p:cNvPr id="69686" name="Line 54"/>
          <p:cNvSpPr>
            <a:spLocks noChangeShapeType="1"/>
          </p:cNvSpPr>
          <p:nvPr/>
        </p:nvSpPr>
        <p:spPr bwMode="auto">
          <a:xfrm flipH="1" flipV="1">
            <a:off x="5638800" y="3886200"/>
            <a:ext cx="76200" cy="762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1"/>
          <p:cNvSpPr>
            <a:spLocks noGrp="1"/>
          </p:cNvSpPr>
          <p:nvPr>
            <p:ph type="dt" sz="half" idx="10"/>
          </p:nvPr>
        </p:nvSpPr>
        <p:spPr/>
        <p:txBody>
          <a:bodyPr/>
          <a:lstStyle/>
          <a:p>
            <a:r>
              <a:rPr lang="en-US"/>
              <a:t>Doug Fisher</a:t>
            </a:r>
          </a:p>
        </p:txBody>
      </p:sp>
      <p:sp>
        <p:nvSpPr>
          <p:cNvPr id="5" name="Slide Number Placeholder 3"/>
          <p:cNvSpPr>
            <a:spLocks noGrp="1"/>
          </p:cNvSpPr>
          <p:nvPr>
            <p:ph type="sldNum" sz="quarter" idx="12"/>
          </p:nvPr>
        </p:nvSpPr>
        <p:spPr/>
        <p:txBody>
          <a:bodyPr/>
          <a:lstStyle/>
          <a:p>
            <a:fld id="{058E812A-BABB-D249-866B-4DDDBDB8FA69}" type="slidenum">
              <a:rPr lang="en-US"/>
              <a:pPr/>
              <a:t>2</a:t>
            </a:fld>
            <a:endParaRPr lang="en-US"/>
          </a:p>
        </p:txBody>
      </p:sp>
      <p:sp>
        <p:nvSpPr>
          <p:cNvPr id="97282" name="Text Box 2"/>
          <p:cNvSpPr txBox="1">
            <a:spLocks noChangeArrowheads="1"/>
          </p:cNvSpPr>
          <p:nvPr/>
        </p:nvSpPr>
        <p:spPr bwMode="auto">
          <a:xfrm>
            <a:off x="2133600" y="304800"/>
            <a:ext cx="3922713" cy="457200"/>
          </a:xfrm>
          <a:prstGeom prst="rect">
            <a:avLst/>
          </a:prstGeom>
          <a:noFill/>
          <a:ln w="9525">
            <a:noFill/>
            <a:miter lim="800000"/>
            <a:headEnd/>
            <a:tailEnd/>
          </a:ln>
          <a:effectLst/>
        </p:spPr>
        <p:txBody>
          <a:bodyPr wrap="none">
            <a:prstTxWarp prst="textNoShape">
              <a:avLst/>
            </a:prstTxWarp>
            <a:spAutoFit/>
          </a:bodyPr>
          <a:lstStyle/>
          <a:p>
            <a:r>
              <a:rPr lang="en-US" sz="2400" b="1" u="sng"/>
              <a:t>Machine Learning Overview</a:t>
            </a:r>
          </a:p>
        </p:txBody>
      </p:sp>
      <p:sp>
        <p:nvSpPr>
          <p:cNvPr id="97283" name="Text Box 3"/>
          <p:cNvSpPr txBox="1">
            <a:spLocks noChangeArrowheads="1"/>
          </p:cNvSpPr>
          <p:nvPr/>
        </p:nvSpPr>
        <p:spPr bwMode="auto">
          <a:xfrm>
            <a:off x="609600" y="1016000"/>
            <a:ext cx="6289675" cy="4965700"/>
          </a:xfrm>
          <a:prstGeom prst="rect">
            <a:avLst/>
          </a:prstGeom>
          <a:noFill/>
          <a:ln w="9525">
            <a:noFill/>
            <a:miter lim="800000"/>
            <a:headEnd/>
            <a:tailEnd/>
          </a:ln>
          <a:effectLst/>
        </p:spPr>
        <p:txBody>
          <a:bodyPr wrap="none">
            <a:prstTxWarp prst="textNoShape">
              <a:avLst/>
            </a:prstTxWarp>
            <a:spAutoFit/>
          </a:bodyPr>
          <a:lstStyle/>
          <a:p>
            <a:r>
              <a:rPr lang="en-US" sz="2800"/>
              <a:t>Empirical, Supervised Learning</a:t>
            </a:r>
          </a:p>
          <a:p>
            <a:r>
              <a:rPr lang="en-US" sz="2400"/>
              <a:t>      Example: Naïve Bayesian Classifiers</a:t>
            </a:r>
          </a:p>
          <a:p>
            <a:r>
              <a:rPr lang="en-US" sz="2400"/>
              <a:t>      Subclass: Supervised Rule Induction</a:t>
            </a:r>
          </a:p>
          <a:p>
            <a:r>
              <a:rPr lang="en-US" sz="2400"/>
              <a:t>               </a:t>
            </a:r>
            <a:r>
              <a:rPr lang="en-US"/>
              <a:t>Example:</a:t>
            </a:r>
            <a:r>
              <a:rPr lang="en-US" sz="2400"/>
              <a:t> </a:t>
            </a:r>
            <a:r>
              <a:rPr lang="en-US"/>
              <a:t>Decision tree induction</a:t>
            </a:r>
          </a:p>
          <a:p>
            <a:r>
              <a:rPr lang="en-US"/>
              <a:t>                  Example: Brute-force induction of decision rules</a:t>
            </a:r>
          </a:p>
          <a:p>
            <a:r>
              <a:rPr lang="en-US" sz="2800"/>
              <a:t>Empirical, Unsupervised Learning</a:t>
            </a:r>
          </a:p>
          <a:p>
            <a:r>
              <a:rPr lang="en-US"/>
              <a:t>        </a:t>
            </a:r>
            <a:r>
              <a:rPr lang="en-US" sz="2400"/>
              <a:t>Unsupervised Rule Induction</a:t>
            </a:r>
          </a:p>
          <a:p>
            <a:r>
              <a:rPr lang="en-US"/>
              <a:t>              Association Rule Learning </a:t>
            </a:r>
          </a:p>
          <a:p>
            <a:r>
              <a:rPr lang="en-US"/>
              <a:t>        </a:t>
            </a:r>
            <a:r>
              <a:rPr lang="en-US" sz="2400"/>
              <a:t>Bayesian Network Learning</a:t>
            </a:r>
          </a:p>
          <a:p>
            <a:r>
              <a:rPr lang="en-US" sz="2400"/>
              <a:t>      Clustering</a:t>
            </a:r>
          </a:p>
          <a:p>
            <a:r>
              <a:rPr lang="en-US" sz="2800"/>
              <a:t>Analytical Learning</a:t>
            </a:r>
          </a:p>
          <a:p>
            <a:r>
              <a:rPr lang="en-US"/>
              <a:t>        </a:t>
            </a:r>
            <a:r>
              <a:rPr lang="en-US" sz="2400"/>
              <a:t>Explanation-Based Learning</a:t>
            </a:r>
          </a:p>
          <a:p>
            <a:r>
              <a:rPr lang="en-US" sz="2800"/>
              <a:t>Empirical/Analytic Hybrids</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ate Placeholder 1"/>
          <p:cNvSpPr>
            <a:spLocks noGrp="1"/>
          </p:cNvSpPr>
          <p:nvPr>
            <p:ph type="dt" sz="half" idx="10"/>
          </p:nvPr>
        </p:nvSpPr>
        <p:spPr/>
        <p:txBody>
          <a:bodyPr/>
          <a:lstStyle/>
          <a:p>
            <a:r>
              <a:rPr lang="en-US"/>
              <a:t>Doug Fisher</a:t>
            </a:r>
          </a:p>
        </p:txBody>
      </p:sp>
      <p:sp>
        <p:nvSpPr>
          <p:cNvPr id="51" name="Slide Number Placeholder 3"/>
          <p:cNvSpPr>
            <a:spLocks noGrp="1"/>
          </p:cNvSpPr>
          <p:nvPr>
            <p:ph type="sldNum" sz="quarter" idx="12"/>
          </p:nvPr>
        </p:nvSpPr>
        <p:spPr/>
        <p:txBody>
          <a:bodyPr/>
          <a:lstStyle/>
          <a:p>
            <a:fld id="{D1676CDD-EFA6-7347-9D3F-6D2F8916EE0C}" type="slidenum">
              <a:rPr lang="en-US"/>
              <a:pPr/>
              <a:t>20</a:t>
            </a:fld>
            <a:endParaRPr lang="en-US"/>
          </a:p>
        </p:txBody>
      </p:sp>
      <p:sp>
        <p:nvSpPr>
          <p:cNvPr id="70658" name="Rectangle 2"/>
          <p:cNvSpPr>
            <a:spLocks noChangeArrowheads="1"/>
          </p:cNvSpPr>
          <p:nvPr/>
        </p:nvSpPr>
        <p:spPr bwMode="auto">
          <a:xfrm>
            <a:off x="4130675" y="415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0659" name="Line 3"/>
          <p:cNvSpPr>
            <a:spLocks noChangeShapeType="1"/>
          </p:cNvSpPr>
          <p:nvPr/>
        </p:nvSpPr>
        <p:spPr bwMode="auto">
          <a:xfrm>
            <a:off x="4740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60" name="Text Box 4"/>
          <p:cNvSpPr txBox="1">
            <a:spLocks noChangeArrowheads="1"/>
          </p:cNvSpPr>
          <p:nvPr/>
        </p:nvSpPr>
        <p:spPr bwMode="auto">
          <a:xfrm>
            <a:off x="4724400" y="4572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70661" name="Line 5"/>
          <p:cNvSpPr>
            <a:spLocks noChangeShapeType="1"/>
          </p:cNvSpPr>
          <p:nvPr/>
        </p:nvSpPr>
        <p:spPr bwMode="auto">
          <a:xfrm>
            <a:off x="5502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62" name="Line 6"/>
          <p:cNvSpPr>
            <a:spLocks noChangeShapeType="1"/>
          </p:cNvSpPr>
          <p:nvPr/>
        </p:nvSpPr>
        <p:spPr bwMode="auto">
          <a:xfrm flipH="1">
            <a:off x="2667000" y="644525"/>
            <a:ext cx="1616075" cy="87947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63" name="Text Box 7"/>
          <p:cNvSpPr txBox="1">
            <a:spLocks noChangeArrowheads="1"/>
          </p:cNvSpPr>
          <p:nvPr/>
        </p:nvSpPr>
        <p:spPr bwMode="auto">
          <a:xfrm>
            <a:off x="1600200" y="1600200"/>
            <a:ext cx="7489825" cy="822325"/>
          </a:xfrm>
          <a:prstGeom prst="rect">
            <a:avLst/>
          </a:prstGeom>
          <a:noFill/>
          <a:ln w="9525">
            <a:noFill/>
            <a:miter lim="800000"/>
            <a:headEnd/>
            <a:tailEnd/>
          </a:ln>
          <a:effectLst/>
        </p:spPr>
        <p:txBody>
          <a:bodyPr wrap="none">
            <a:prstTxWarp prst="textNoShape">
              <a:avLst/>
            </a:prstTxWarp>
            <a:spAutoFit/>
          </a:bodyPr>
          <a:lstStyle/>
          <a:p>
            <a:r>
              <a:rPr lang="en-US" sz="2400">
                <a:solidFill>
                  <a:schemeClr val="folHlink"/>
                </a:solidFill>
              </a:rPr>
              <a:t>                                              </a:t>
            </a:r>
            <a:r>
              <a:rPr lang="en-US" sz="2400"/>
              <a:t>TDIDT([1-111c1,-11-11c1,</a:t>
            </a:r>
          </a:p>
          <a:p>
            <a:r>
              <a:rPr lang="en-US" sz="2400"/>
              <a:t>                                                             -1-1-11c1, -1-111c2])</a:t>
            </a:r>
          </a:p>
        </p:txBody>
      </p:sp>
      <p:sp>
        <p:nvSpPr>
          <p:cNvPr id="70664" name="Line 8"/>
          <p:cNvSpPr>
            <a:spLocks noChangeShapeType="1"/>
          </p:cNvSpPr>
          <p:nvPr/>
        </p:nvSpPr>
        <p:spPr bwMode="auto">
          <a:xfrm>
            <a:off x="4435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65" name="Text Box 9"/>
          <p:cNvSpPr txBox="1">
            <a:spLocks noChangeArrowheads="1"/>
          </p:cNvSpPr>
          <p:nvPr/>
        </p:nvSpPr>
        <p:spPr bwMode="auto">
          <a:xfrm>
            <a:off x="4419600" y="457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70666" name="Line 10"/>
          <p:cNvSpPr>
            <a:spLocks noChangeShapeType="1"/>
          </p:cNvSpPr>
          <p:nvPr/>
        </p:nvSpPr>
        <p:spPr bwMode="auto">
          <a:xfrm>
            <a:off x="5197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67" name="Text Box 11"/>
          <p:cNvSpPr txBox="1">
            <a:spLocks noChangeArrowheads="1"/>
          </p:cNvSpPr>
          <p:nvPr/>
        </p:nvSpPr>
        <p:spPr bwMode="auto">
          <a:xfrm>
            <a:off x="5197475" y="4921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70668" name="Line 12"/>
          <p:cNvSpPr>
            <a:spLocks noChangeShapeType="1"/>
          </p:cNvSpPr>
          <p:nvPr/>
        </p:nvSpPr>
        <p:spPr bwMode="auto">
          <a:xfrm>
            <a:off x="5654675" y="720725"/>
            <a:ext cx="6096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69" name="Rectangle 13"/>
          <p:cNvSpPr>
            <a:spLocks noChangeArrowheads="1"/>
          </p:cNvSpPr>
          <p:nvPr/>
        </p:nvSpPr>
        <p:spPr bwMode="auto">
          <a:xfrm>
            <a:off x="1752600" y="15240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0670" name="Line 14"/>
          <p:cNvSpPr>
            <a:spLocks noChangeShapeType="1"/>
          </p:cNvSpPr>
          <p:nvPr/>
        </p:nvSpPr>
        <p:spPr bwMode="auto">
          <a:xfrm>
            <a:off x="23622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71" name="Text Box 15"/>
          <p:cNvSpPr txBox="1">
            <a:spLocks noChangeArrowheads="1"/>
          </p:cNvSpPr>
          <p:nvPr/>
        </p:nvSpPr>
        <p:spPr bwMode="auto">
          <a:xfrm>
            <a:off x="2346325" y="1565275"/>
            <a:ext cx="557213"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70672" name="Line 16"/>
          <p:cNvSpPr>
            <a:spLocks noChangeShapeType="1"/>
          </p:cNvSpPr>
          <p:nvPr/>
        </p:nvSpPr>
        <p:spPr bwMode="auto">
          <a:xfrm>
            <a:off x="31242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73" name="Line 17"/>
          <p:cNvSpPr>
            <a:spLocks noChangeShapeType="1"/>
          </p:cNvSpPr>
          <p:nvPr/>
        </p:nvSpPr>
        <p:spPr bwMode="auto">
          <a:xfrm>
            <a:off x="20574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74" name="Text Box 18"/>
          <p:cNvSpPr txBox="1">
            <a:spLocks noChangeArrowheads="1"/>
          </p:cNvSpPr>
          <p:nvPr/>
        </p:nvSpPr>
        <p:spPr bwMode="auto">
          <a:xfrm>
            <a:off x="2041525" y="1565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0675" name="Line 19"/>
          <p:cNvSpPr>
            <a:spLocks noChangeShapeType="1"/>
          </p:cNvSpPr>
          <p:nvPr/>
        </p:nvSpPr>
        <p:spPr bwMode="auto">
          <a:xfrm>
            <a:off x="28194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76" name="Text Box 20"/>
          <p:cNvSpPr txBox="1">
            <a:spLocks noChangeArrowheads="1"/>
          </p:cNvSpPr>
          <p:nvPr/>
        </p:nvSpPr>
        <p:spPr bwMode="auto">
          <a:xfrm>
            <a:off x="2819400" y="1600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70677" name="Line 21"/>
          <p:cNvSpPr>
            <a:spLocks noChangeShapeType="1"/>
          </p:cNvSpPr>
          <p:nvPr/>
        </p:nvSpPr>
        <p:spPr bwMode="auto">
          <a:xfrm flipH="1">
            <a:off x="974725" y="1870075"/>
            <a:ext cx="9144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78" name="Line 22"/>
          <p:cNvSpPr>
            <a:spLocks noChangeShapeType="1"/>
          </p:cNvSpPr>
          <p:nvPr/>
        </p:nvSpPr>
        <p:spPr bwMode="auto">
          <a:xfrm>
            <a:off x="3260725" y="1793875"/>
            <a:ext cx="7620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79" name="Rectangle 23"/>
          <p:cNvSpPr>
            <a:spLocks noChangeArrowheads="1"/>
          </p:cNvSpPr>
          <p:nvPr/>
        </p:nvSpPr>
        <p:spPr bwMode="auto">
          <a:xfrm>
            <a:off x="0" y="27432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0680" name="Line 24"/>
          <p:cNvSpPr>
            <a:spLocks noChangeShapeType="1"/>
          </p:cNvSpPr>
          <p:nvPr/>
        </p:nvSpPr>
        <p:spPr bwMode="auto">
          <a:xfrm>
            <a:off x="609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81" name="Text Box 25"/>
          <p:cNvSpPr txBox="1">
            <a:spLocks noChangeArrowheads="1"/>
          </p:cNvSpPr>
          <p:nvPr/>
        </p:nvSpPr>
        <p:spPr bwMode="auto">
          <a:xfrm>
            <a:off x="593725" y="2784475"/>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70682" name="Line 26"/>
          <p:cNvSpPr>
            <a:spLocks noChangeShapeType="1"/>
          </p:cNvSpPr>
          <p:nvPr/>
        </p:nvSpPr>
        <p:spPr bwMode="auto">
          <a:xfrm>
            <a:off x="1371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83" name="Line 27"/>
          <p:cNvSpPr>
            <a:spLocks noChangeShapeType="1"/>
          </p:cNvSpPr>
          <p:nvPr/>
        </p:nvSpPr>
        <p:spPr bwMode="auto">
          <a:xfrm>
            <a:off x="304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84" name="Line 28"/>
          <p:cNvSpPr>
            <a:spLocks noChangeShapeType="1"/>
          </p:cNvSpPr>
          <p:nvPr/>
        </p:nvSpPr>
        <p:spPr bwMode="auto">
          <a:xfrm>
            <a:off x="1066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85" name="Text Box 29"/>
          <p:cNvSpPr txBox="1">
            <a:spLocks noChangeArrowheads="1"/>
          </p:cNvSpPr>
          <p:nvPr/>
        </p:nvSpPr>
        <p:spPr bwMode="auto">
          <a:xfrm>
            <a:off x="1066800" y="2819400"/>
            <a:ext cx="18415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0686" name="Line 30"/>
          <p:cNvSpPr>
            <a:spLocks noChangeShapeType="1"/>
          </p:cNvSpPr>
          <p:nvPr/>
        </p:nvSpPr>
        <p:spPr bwMode="auto">
          <a:xfrm flipV="1">
            <a:off x="603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87" name="Line 31"/>
          <p:cNvSpPr>
            <a:spLocks noChangeShapeType="1"/>
          </p:cNvSpPr>
          <p:nvPr/>
        </p:nvSpPr>
        <p:spPr bwMode="auto">
          <a:xfrm>
            <a:off x="1365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88" name="Line 32"/>
          <p:cNvSpPr>
            <a:spLocks noChangeShapeType="1"/>
          </p:cNvSpPr>
          <p:nvPr/>
        </p:nvSpPr>
        <p:spPr bwMode="auto">
          <a:xfrm flipV="1">
            <a:off x="14319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89" name="Line 33"/>
          <p:cNvSpPr>
            <a:spLocks noChangeShapeType="1"/>
          </p:cNvSpPr>
          <p:nvPr/>
        </p:nvSpPr>
        <p:spPr bwMode="auto">
          <a:xfrm>
            <a:off x="15081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90" name="Rectangle 34"/>
          <p:cNvSpPr>
            <a:spLocks noChangeArrowheads="1"/>
          </p:cNvSpPr>
          <p:nvPr/>
        </p:nvSpPr>
        <p:spPr bwMode="auto">
          <a:xfrm>
            <a:off x="3276600" y="27432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0691" name="Line 35"/>
          <p:cNvSpPr>
            <a:spLocks noChangeShapeType="1"/>
          </p:cNvSpPr>
          <p:nvPr/>
        </p:nvSpPr>
        <p:spPr bwMode="auto">
          <a:xfrm>
            <a:off x="3886200" y="2743200"/>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92" name="Text Box 36"/>
          <p:cNvSpPr txBox="1">
            <a:spLocks noChangeArrowheads="1"/>
          </p:cNvSpPr>
          <p:nvPr/>
        </p:nvSpPr>
        <p:spPr bwMode="auto">
          <a:xfrm>
            <a:off x="3870325" y="2784475"/>
            <a:ext cx="539750" cy="457200"/>
          </a:xfrm>
          <a:prstGeom prst="rect">
            <a:avLst/>
          </a:prstGeom>
          <a:noFill/>
          <a:ln w="9525">
            <a:noFill/>
            <a:miter lim="800000"/>
            <a:headEnd/>
            <a:tailEnd/>
          </a:ln>
          <a:effectLst/>
        </p:spPr>
        <p:txBody>
          <a:bodyPr wrap="none">
            <a:prstTxWarp prst="textNoShape">
              <a:avLst/>
            </a:prstTxWarp>
            <a:spAutoFit/>
          </a:bodyPr>
          <a:lstStyle/>
          <a:p>
            <a:r>
              <a:rPr lang="en-US" sz="2400"/>
              <a:t>C2</a:t>
            </a:r>
          </a:p>
        </p:txBody>
      </p:sp>
      <p:sp>
        <p:nvSpPr>
          <p:cNvPr id="70693" name="Line 37"/>
          <p:cNvSpPr>
            <a:spLocks noChangeShapeType="1"/>
          </p:cNvSpPr>
          <p:nvPr/>
        </p:nvSpPr>
        <p:spPr bwMode="auto">
          <a:xfrm>
            <a:off x="4648200" y="2743200"/>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94" name="Line 38"/>
          <p:cNvSpPr>
            <a:spLocks noChangeShapeType="1"/>
          </p:cNvSpPr>
          <p:nvPr/>
        </p:nvSpPr>
        <p:spPr bwMode="auto">
          <a:xfrm>
            <a:off x="3581400" y="2743200"/>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95" name="Line 39"/>
          <p:cNvSpPr>
            <a:spLocks noChangeShapeType="1"/>
          </p:cNvSpPr>
          <p:nvPr/>
        </p:nvSpPr>
        <p:spPr bwMode="auto">
          <a:xfrm>
            <a:off x="4343400" y="2743200"/>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96" name="Text Box 40"/>
          <p:cNvSpPr txBox="1">
            <a:spLocks noChangeArrowheads="1"/>
          </p:cNvSpPr>
          <p:nvPr/>
        </p:nvSpPr>
        <p:spPr bwMode="auto">
          <a:xfrm>
            <a:off x="4343400" y="2819400"/>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0697" name="Line 41"/>
          <p:cNvSpPr>
            <a:spLocks noChangeShapeType="1"/>
          </p:cNvSpPr>
          <p:nvPr/>
        </p:nvSpPr>
        <p:spPr bwMode="auto">
          <a:xfrm flipV="1">
            <a:off x="3336925" y="2936875"/>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98" name="Line 42"/>
          <p:cNvSpPr>
            <a:spLocks noChangeShapeType="1"/>
          </p:cNvSpPr>
          <p:nvPr/>
        </p:nvSpPr>
        <p:spPr bwMode="auto">
          <a:xfrm>
            <a:off x="3413125" y="2936875"/>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699" name="Line 43"/>
          <p:cNvSpPr>
            <a:spLocks noChangeShapeType="1"/>
          </p:cNvSpPr>
          <p:nvPr/>
        </p:nvSpPr>
        <p:spPr bwMode="auto">
          <a:xfrm flipV="1">
            <a:off x="4708525" y="2936875"/>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700" name="Line 44"/>
          <p:cNvSpPr>
            <a:spLocks noChangeShapeType="1"/>
          </p:cNvSpPr>
          <p:nvPr/>
        </p:nvSpPr>
        <p:spPr bwMode="auto">
          <a:xfrm>
            <a:off x="4784725" y="2936875"/>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0701" name="Text Box 45"/>
          <p:cNvSpPr txBox="1">
            <a:spLocks noChangeArrowheads="1"/>
          </p:cNvSpPr>
          <p:nvPr/>
        </p:nvSpPr>
        <p:spPr bwMode="auto">
          <a:xfrm>
            <a:off x="6461125" y="879475"/>
            <a:ext cx="2357438" cy="457200"/>
          </a:xfrm>
          <a:prstGeom prst="rect">
            <a:avLst/>
          </a:prstGeom>
          <a:noFill/>
          <a:ln w="9525">
            <a:noFill/>
            <a:miter lim="800000"/>
            <a:headEnd/>
            <a:tailEnd/>
          </a:ln>
          <a:effectLst/>
        </p:spPr>
        <p:txBody>
          <a:bodyPr wrap="none">
            <a:prstTxWarp prst="textNoShape">
              <a:avLst/>
            </a:prstTxWarp>
            <a:spAutoFit/>
          </a:bodyPr>
          <a:lstStyle/>
          <a:p>
            <a:r>
              <a:rPr lang="en-US" sz="2400"/>
              <a:t>BestAttribute: V3</a:t>
            </a:r>
          </a:p>
        </p:txBody>
      </p:sp>
      <p:sp>
        <p:nvSpPr>
          <p:cNvPr id="70702" name="Text Box 46"/>
          <p:cNvSpPr txBox="1">
            <a:spLocks noChangeArrowheads="1"/>
          </p:cNvSpPr>
          <p:nvPr/>
        </p:nvSpPr>
        <p:spPr bwMode="auto">
          <a:xfrm>
            <a:off x="2889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0703" name="Text Box 47"/>
          <p:cNvSpPr txBox="1">
            <a:spLocks noChangeArrowheads="1"/>
          </p:cNvSpPr>
          <p:nvPr/>
        </p:nvSpPr>
        <p:spPr bwMode="auto">
          <a:xfrm>
            <a:off x="10509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0704" name="Text Box 48"/>
          <p:cNvSpPr txBox="1">
            <a:spLocks noChangeArrowheads="1"/>
          </p:cNvSpPr>
          <p:nvPr/>
        </p:nvSpPr>
        <p:spPr bwMode="auto">
          <a:xfrm>
            <a:off x="36417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0705" name="Text Box 49"/>
          <p:cNvSpPr txBox="1">
            <a:spLocks noChangeArrowheads="1"/>
          </p:cNvSpPr>
          <p:nvPr/>
        </p:nvSpPr>
        <p:spPr bwMode="auto">
          <a:xfrm>
            <a:off x="43275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Date Placeholder 1"/>
          <p:cNvSpPr>
            <a:spLocks noGrp="1"/>
          </p:cNvSpPr>
          <p:nvPr>
            <p:ph type="dt" sz="half" idx="10"/>
          </p:nvPr>
        </p:nvSpPr>
        <p:spPr/>
        <p:txBody>
          <a:bodyPr/>
          <a:lstStyle/>
          <a:p>
            <a:r>
              <a:rPr lang="en-US"/>
              <a:t>Doug Fisher</a:t>
            </a:r>
          </a:p>
        </p:txBody>
      </p:sp>
      <p:sp>
        <p:nvSpPr>
          <p:cNvPr id="76" name="Slide Number Placeholder 3"/>
          <p:cNvSpPr>
            <a:spLocks noGrp="1"/>
          </p:cNvSpPr>
          <p:nvPr>
            <p:ph type="sldNum" sz="quarter" idx="12"/>
          </p:nvPr>
        </p:nvSpPr>
        <p:spPr/>
        <p:txBody>
          <a:bodyPr/>
          <a:lstStyle/>
          <a:p>
            <a:fld id="{1E8537CC-9B03-9B4E-A8AD-5C2CC8DB7D5A}" type="slidenum">
              <a:rPr lang="en-US"/>
              <a:pPr/>
              <a:t>21</a:t>
            </a:fld>
            <a:endParaRPr lang="en-US"/>
          </a:p>
        </p:txBody>
      </p:sp>
      <p:sp>
        <p:nvSpPr>
          <p:cNvPr id="71682" name="Rectangle 2"/>
          <p:cNvSpPr>
            <a:spLocks noChangeArrowheads="1"/>
          </p:cNvSpPr>
          <p:nvPr/>
        </p:nvSpPr>
        <p:spPr bwMode="auto">
          <a:xfrm>
            <a:off x="4130675" y="415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1683" name="Line 3"/>
          <p:cNvSpPr>
            <a:spLocks noChangeShapeType="1"/>
          </p:cNvSpPr>
          <p:nvPr/>
        </p:nvSpPr>
        <p:spPr bwMode="auto">
          <a:xfrm>
            <a:off x="4740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684" name="Text Box 4"/>
          <p:cNvSpPr txBox="1">
            <a:spLocks noChangeArrowheads="1"/>
          </p:cNvSpPr>
          <p:nvPr/>
        </p:nvSpPr>
        <p:spPr bwMode="auto">
          <a:xfrm>
            <a:off x="4724400" y="4572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71685" name="Line 5"/>
          <p:cNvSpPr>
            <a:spLocks noChangeShapeType="1"/>
          </p:cNvSpPr>
          <p:nvPr/>
        </p:nvSpPr>
        <p:spPr bwMode="auto">
          <a:xfrm>
            <a:off x="5502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686" name="Line 6"/>
          <p:cNvSpPr>
            <a:spLocks noChangeShapeType="1"/>
          </p:cNvSpPr>
          <p:nvPr/>
        </p:nvSpPr>
        <p:spPr bwMode="auto">
          <a:xfrm flipH="1">
            <a:off x="2667000" y="644525"/>
            <a:ext cx="1616075" cy="87947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1687" name="Text Box 7"/>
          <p:cNvSpPr txBox="1">
            <a:spLocks noChangeArrowheads="1"/>
          </p:cNvSpPr>
          <p:nvPr/>
        </p:nvSpPr>
        <p:spPr bwMode="auto">
          <a:xfrm>
            <a:off x="4495800" y="2819400"/>
            <a:ext cx="2732088" cy="822325"/>
          </a:xfrm>
          <a:prstGeom prst="rect">
            <a:avLst/>
          </a:prstGeom>
          <a:noFill/>
          <a:ln w="9525">
            <a:noFill/>
            <a:miter lim="800000"/>
            <a:headEnd/>
            <a:tailEnd/>
          </a:ln>
          <a:effectLst/>
        </p:spPr>
        <p:txBody>
          <a:bodyPr wrap="none">
            <a:prstTxWarp prst="textNoShape">
              <a:avLst/>
            </a:prstTxWarp>
            <a:spAutoFit/>
          </a:bodyPr>
          <a:lstStyle/>
          <a:p>
            <a:r>
              <a:rPr lang="en-US" sz="2400"/>
              <a:t>TDIDT([-11-11c1,</a:t>
            </a:r>
          </a:p>
          <a:p>
            <a:r>
              <a:rPr lang="en-US" sz="2400"/>
              <a:t>               -1-1-11c1])</a:t>
            </a:r>
          </a:p>
        </p:txBody>
      </p:sp>
      <p:sp>
        <p:nvSpPr>
          <p:cNvPr id="71688" name="Line 8"/>
          <p:cNvSpPr>
            <a:spLocks noChangeShapeType="1"/>
          </p:cNvSpPr>
          <p:nvPr/>
        </p:nvSpPr>
        <p:spPr bwMode="auto">
          <a:xfrm>
            <a:off x="4435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689" name="Text Box 9"/>
          <p:cNvSpPr txBox="1">
            <a:spLocks noChangeArrowheads="1"/>
          </p:cNvSpPr>
          <p:nvPr/>
        </p:nvSpPr>
        <p:spPr bwMode="auto">
          <a:xfrm>
            <a:off x="4419600" y="457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71690" name="Line 10"/>
          <p:cNvSpPr>
            <a:spLocks noChangeShapeType="1"/>
          </p:cNvSpPr>
          <p:nvPr/>
        </p:nvSpPr>
        <p:spPr bwMode="auto">
          <a:xfrm>
            <a:off x="5197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691" name="Text Box 11"/>
          <p:cNvSpPr txBox="1">
            <a:spLocks noChangeArrowheads="1"/>
          </p:cNvSpPr>
          <p:nvPr/>
        </p:nvSpPr>
        <p:spPr bwMode="auto">
          <a:xfrm>
            <a:off x="5197475" y="4921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71692" name="Line 12"/>
          <p:cNvSpPr>
            <a:spLocks noChangeShapeType="1"/>
          </p:cNvSpPr>
          <p:nvPr/>
        </p:nvSpPr>
        <p:spPr bwMode="auto">
          <a:xfrm>
            <a:off x="5654675" y="720725"/>
            <a:ext cx="6096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1693" name="Rectangle 13"/>
          <p:cNvSpPr>
            <a:spLocks noChangeArrowheads="1"/>
          </p:cNvSpPr>
          <p:nvPr/>
        </p:nvSpPr>
        <p:spPr bwMode="auto">
          <a:xfrm>
            <a:off x="1752600" y="15240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1694" name="Line 14"/>
          <p:cNvSpPr>
            <a:spLocks noChangeShapeType="1"/>
          </p:cNvSpPr>
          <p:nvPr/>
        </p:nvSpPr>
        <p:spPr bwMode="auto">
          <a:xfrm>
            <a:off x="23622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695" name="Text Box 15"/>
          <p:cNvSpPr txBox="1">
            <a:spLocks noChangeArrowheads="1"/>
          </p:cNvSpPr>
          <p:nvPr/>
        </p:nvSpPr>
        <p:spPr bwMode="auto">
          <a:xfrm>
            <a:off x="2346325" y="1565275"/>
            <a:ext cx="557213"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71696" name="Line 16"/>
          <p:cNvSpPr>
            <a:spLocks noChangeShapeType="1"/>
          </p:cNvSpPr>
          <p:nvPr/>
        </p:nvSpPr>
        <p:spPr bwMode="auto">
          <a:xfrm>
            <a:off x="31242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697" name="Line 17"/>
          <p:cNvSpPr>
            <a:spLocks noChangeShapeType="1"/>
          </p:cNvSpPr>
          <p:nvPr/>
        </p:nvSpPr>
        <p:spPr bwMode="auto">
          <a:xfrm>
            <a:off x="20574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698" name="Text Box 18"/>
          <p:cNvSpPr txBox="1">
            <a:spLocks noChangeArrowheads="1"/>
          </p:cNvSpPr>
          <p:nvPr/>
        </p:nvSpPr>
        <p:spPr bwMode="auto">
          <a:xfrm>
            <a:off x="2041525" y="1565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1699" name="Line 19"/>
          <p:cNvSpPr>
            <a:spLocks noChangeShapeType="1"/>
          </p:cNvSpPr>
          <p:nvPr/>
        </p:nvSpPr>
        <p:spPr bwMode="auto">
          <a:xfrm>
            <a:off x="28194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00" name="Text Box 20"/>
          <p:cNvSpPr txBox="1">
            <a:spLocks noChangeArrowheads="1"/>
          </p:cNvSpPr>
          <p:nvPr/>
        </p:nvSpPr>
        <p:spPr bwMode="auto">
          <a:xfrm>
            <a:off x="2819400" y="1600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71701" name="Line 21"/>
          <p:cNvSpPr>
            <a:spLocks noChangeShapeType="1"/>
          </p:cNvSpPr>
          <p:nvPr/>
        </p:nvSpPr>
        <p:spPr bwMode="auto">
          <a:xfrm flipH="1">
            <a:off x="974725" y="1870075"/>
            <a:ext cx="9144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1702" name="Line 22"/>
          <p:cNvSpPr>
            <a:spLocks noChangeShapeType="1"/>
          </p:cNvSpPr>
          <p:nvPr/>
        </p:nvSpPr>
        <p:spPr bwMode="auto">
          <a:xfrm>
            <a:off x="3260725" y="1793875"/>
            <a:ext cx="244475" cy="9493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1703" name="Rectangle 23"/>
          <p:cNvSpPr>
            <a:spLocks noChangeArrowheads="1"/>
          </p:cNvSpPr>
          <p:nvPr/>
        </p:nvSpPr>
        <p:spPr bwMode="auto">
          <a:xfrm>
            <a:off x="0" y="27432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1704" name="Line 24"/>
          <p:cNvSpPr>
            <a:spLocks noChangeShapeType="1"/>
          </p:cNvSpPr>
          <p:nvPr/>
        </p:nvSpPr>
        <p:spPr bwMode="auto">
          <a:xfrm>
            <a:off x="609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05" name="Text Box 25"/>
          <p:cNvSpPr txBox="1">
            <a:spLocks noChangeArrowheads="1"/>
          </p:cNvSpPr>
          <p:nvPr/>
        </p:nvSpPr>
        <p:spPr bwMode="auto">
          <a:xfrm>
            <a:off x="593725" y="2784475"/>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71706" name="Line 26"/>
          <p:cNvSpPr>
            <a:spLocks noChangeShapeType="1"/>
          </p:cNvSpPr>
          <p:nvPr/>
        </p:nvSpPr>
        <p:spPr bwMode="auto">
          <a:xfrm>
            <a:off x="1371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07" name="Line 27"/>
          <p:cNvSpPr>
            <a:spLocks noChangeShapeType="1"/>
          </p:cNvSpPr>
          <p:nvPr/>
        </p:nvSpPr>
        <p:spPr bwMode="auto">
          <a:xfrm>
            <a:off x="304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08" name="Line 28"/>
          <p:cNvSpPr>
            <a:spLocks noChangeShapeType="1"/>
          </p:cNvSpPr>
          <p:nvPr/>
        </p:nvSpPr>
        <p:spPr bwMode="auto">
          <a:xfrm>
            <a:off x="1066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09" name="Text Box 29"/>
          <p:cNvSpPr txBox="1">
            <a:spLocks noChangeArrowheads="1"/>
          </p:cNvSpPr>
          <p:nvPr/>
        </p:nvSpPr>
        <p:spPr bwMode="auto">
          <a:xfrm>
            <a:off x="1066800" y="2819400"/>
            <a:ext cx="18415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1710" name="Line 30"/>
          <p:cNvSpPr>
            <a:spLocks noChangeShapeType="1"/>
          </p:cNvSpPr>
          <p:nvPr/>
        </p:nvSpPr>
        <p:spPr bwMode="auto">
          <a:xfrm flipV="1">
            <a:off x="603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11" name="Line 31"/>
          <p:cNvSpPr>
            <a:spLocks noChangeShapeType="1"/>
          </p:cNvSpPr>
          <p:nvPr/>
        </p:nvSpPr>
        <p:spPr bwMode="auto">
          <a:xfrm>
            <a:off x="1365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12" name="Line 32"/>
          <p:cNvSpPr>
            <a:spLocks noChangeShapeType="1"/>
          </p:cNvSpPr>
          <p:nvPr/>
        </p:nvSpPr>
        <p:spPr bwMode="auto">
          <a:xfrm flipV="1">
            <a:off x="14319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13" name="Line 33"/>
          <p:cNvSpPr>
            <a:spLocks noChangeShapeType="1"/>
          </p:cNvSpPr>
          <p:nvPr/>
        </p:nvSpPr>
        <p:spPr bwMode="auto">
          <a:xfrm>
            <a:off x="15081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14" name="Rectangle 34"/>
          <p:cNvSpPr>
            <a:spLocks noChangeArrowheads="1"/>
          </p:cNvSpPr>
          <p:nvPr/>
        </p:nvSpPr>
        <p:spPr bwMode="auto">
          <a:xfrm>
            <a:off x="2682875" y="27781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1715" name="Line 35"/>
          <p:cNvSpPr>
            <a:spLocks noChangeShapeType="1"/>
          </p:cNvSpPr>
          <p:nvPr/>
        </p:nvSpPr>
        <p:spPr bwMode="auto">
          <a:xfrm>
            <a:off x="32924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16" name="Text Box 36"/>
          <p:cNvSpPr txBox="1">
            <a:spLocks noChangeArrowheads="1"/>
          </p:cNvSpPr>
          <p:nvPr/>
        </p:nvSpPr>
        <p:spPr bwMode="auto">
          <a:xfrm>
            <a:off x="3276600" y="28194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C2</a:t>
            </a:r>
          </a:p>
        </p:txBody>
      </p:sp>
      <p:sp>
        <p:nvSpPr>
          <p:cNvPr id="71717" name="Line 37"/>
          <p:cNvSpPr>
            <a:spLocks noChangeShapeType="1"/>
          </p:cNvSpPr>
          <p:nvPr/>
        </p:nvSpPr>
        <p:spPr bwMode="auto">
          <a:xfrm>
            <a:off x="40544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18" name="Line 38"/>
          <p:cNvSpPr>
            <a:spLocks noChangeShapeType="1"/>
          </p:cNvSpPr>
          <p:nvPr/>
        </p:nvSpPr>
        <p:spPr bwMode="auto">
          <a:xfrm>
            <a:off x="2987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19" name="Line 39"/>
          <p:cNvSpPr>
            <a:spLocks noChangeShapeType="1"/>
          </p:cNvSpPr>
          <p:nvPr/>
        </p:nvSpPr>
        <p:spPr bwMode="auto">
          <a:xfrm>
            <a:off x="3749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20" name="Text Box 40"/>
          <p:cNvSpPr txBox="1">
            <a:spLocks noChangeArrowheads="1"/>
          </p:cNvSpPr>
          <p:nvPr/>
        </p:nvSpPr>
        <p:spPr bwMode="auto">
          <a:xfrm>
            <a:off x="3749675" y="2854325"/>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1721" name="Line 41"/>
          <p:cNvSpPr>
            <a:spLocks noChangeShapeType="1"/>
          </p:cNvSpPr>
          <p:nvPr/>
        </p:nvSpPr>
        <p:spPr bwMode="auto">
          <a:xfrm flipV="1">
            <a:off x="27432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22" name="Line 42"/>
          <p:cNvSpPr>
            <a:spLocks noChangeShapeType="1"/>
          </p:cNvSpPr>
          <p:nvPr/>
        </p:nvSpPr>
        <p:spPr bwMode="auto">
          <a:xfrm>
            <a:off x="28194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23" name="Line 43"/>
          <p:cNvSpPr>
            <a:spLocks noChangeShapeType="1"/>
          </p:cNvSpPr>
          <p:nvPr/>
        </p:nvSpPr>
        <p:spPr bwMode="auto">
          <a:xfrm flipV="1">
            <a:off x="41148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24" name="Line 44"/>
          <p:cNvSpPr>
            <a:spLocks noChangeShapeType="1"/>
          </p:cNvSpPr>
          <p:nvPr/>
        </p:nvSpPr>
        <p:spPr bwMode="auto">
          <a:xfrm>
            <a:off x="41910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25" name="Text Box 45"/>
          <p:cNvSpPr txBox="1">
            <a:spLocks noChangeArrowheads="1"/>
          </p:cNvSpPr>
          <p:nvPr/>
        </p:nvSpPr>
        <p:spPr bwMode="auto">
          <a:xfrm>
            <a:off x="6461125" y="879475"/>
            <a:ext cx="2357438" cy="457200"/>
          </a:xfrm>
          <a:prstGeom prst="rect">
            <a:avLst/>
          </a:prstGeom>
          <a:noFill/>
          <a:ln w="9525">
            <a:noFill/>
            <a:miter lim="800000"/>
            <a:headEnd/>
            <a:tailEnd/>
          </a:ln>
          <a:effectLst/>
        </p:spPr>
        <p:txBody>
          <a:bodyPr wrap="none">
            <a:prstTxWarp prst="textNoShape">
              <a:avLst/>
            </a:prstTxWarp>
            <a:spAutoFit/>
          </a:bodyPr>
          <a:lstStyle/>
          <a:p>
            <a:r>
              <a:rPr lang="en-US" sz="2400"/>
              <a:t>BestAttribute: V3</a:t>
            </a:r>
          </a:p>
        </p:txBody>
      </p:sp>
      <p:sp>
        <p:nvSpPr>
          <p:cNvPr id="71726" name="Rectangle 46"/>
          <p:cNvSpPr>
            <a:spLocks noChangeArrowheads="1"/>
          </p:cNvSpPr>
          <p:nvPr/>
        </p:nvSpPr>
        <p:spPr bwMode="auto">
          <a:xfrm>
            <a:off x="5730875" y="16351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1727" name="Line 47"/>
          <p:cNvSpPr>
            <a:spLocks noChangeShapeType="1"/>
          </p:cNvSpPr>
          <p:nvPr/>
        </p:nvSpPr>
        <p:spPr bwMode="auto">
          <a:xfrm>
            <a:off x="63404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28" name="Text Box 48"/>
          <p:cNvSpPr txBox="1">
            <a:spLocks noChangeArrowheads="1"/>
          </p:cNvSpPr>
          <p:nvPr/>
        </p:nvSpPr>
        <p:spPr bwMode="auto">
          <a:xfrm>
            <a:off x="6324600" y="16764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V3</a:t>
            </a:r>
          </a:p>
        </p:txBody>
      </p:sp>
      <p:sp>
        <p:nvSpPr>
          <p:cNvPr id="71729" name="Line 49"/>
          <p:cNvSpPr>
            <a:spLocks noChangeShapeType="1"/>
          </p:cNvSpPr>
          <p:nvPr/>
        </p:nvSpPr>
        <p:spPr bwMode="auto">
          <a:xfrm>
            <a:off x="71024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30" name="Line 50"/>
          <p:cNvSpPr>
            <a:spLocks noChangeShapeType="1"/>
          </p:cNvSpPr>
          <p:nvPr/>
        </p:nvSpPr>
        <p:spPr bwMode="auto">
          <a:xfrm>
            <a:off x="60356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31" name="Text Box 51"/>
          <p:cNvSpPr txBox="1">
            <a:spLocks noChangeArrowheads="1"/>
          </p:cNvSpPr>
          <p:nvPr/>
        </p:nvSpPr>
        <p:spPr bwMode="auto">
          <a:xfrm>
            <a:off x="6019800" y="16764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2</a:t>
            </a:r>
          </a:p>
        </p:txBody>
      </p:sp>
      <p:sp>
        <p:nvSpPr>
          <p:cNvPr id="71732" name="Line 52"/>
          <p:cNvSpPr>
            <a:spLocks noChangeShapeType="1"/>
          </p:cNvSpPr>
          <p:nvPr/>
        </p:nvSpPr>
        <p:spPr bwMode="auto">
          <a:xfrm>
            <a:off x="67976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33" name="Text Box 53"/>
          <p:cNvSpPr txBox="1">
            <a:spLocks noChangeArrowheads="1"/>
          </p:cNvSpPr>
          <p:nvPr/>
        </p:nvSpPr>
        <p:spPr bwMode="auto">
          <a:xfrm>
            <a:off x="6797675" y="17113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2</a:t>
            </a:r>
          </a:p>
        </p:txBody>
      </p:sp>
      <p:sp>
        <p:nvSpPr>
          <p:cNvPr id="71734" name="Text Box 54"/>
          <p:cNvSpPr txBox="1">
            <a:spLocks noChangeArrowheads="1"/>
          </p:cNvSpPr>
          <p:nvPr/>
        </p:nvSpPr>
        <p:spPr bwMode="auto">
          <a:xfrm>
            <a:off x="6792913" y="2819400"/>
            <a:ext cx="2554287" cy="822325"/>
          </a:xfrm>
          <a:prstGeom prst="rect">
            <a:avLst/>
          </a:prstGeom>
          <a:noFill/>
          <a:ln w="9525">
            <a:noFill/>
            <a:miter lim="800000"/>
            <a:headEnd/>
            <a:tailEnd/>
          </a:ln>
          <a:effectLst/>
        </p:spPr>
        <p:txBody>
          <a:bodyPr wrap="none">
            <a:prstTxWarp prst="textNoShape">
              <a:avLst/>
            </a:prstTxWarp>
            <a:spAutoFit/>
          </a:bodyPr>
          <a:lstStyle/>
          <a:p>
            <a:r>
              <a:rPr lang="en-US" sz="2400">
                <a:solidFill>
                  <a:schemeClr val="folHlink"/>
                </a:solidFill>
              </a:rPr>
              <a:t>TDIDT([1-111c1,</a:t>
            </a:r>
          </a:p>
          <a:p>
            <a:r>
              <a:rPr lang="en-US" sz="2400">
                <a:solidFill>
                  <a:schemeClr val="folHlink"/>
                </a:solidFill>
              </a:rPr>
              <a:t>              -1-111c2])</a:t>
            </a:r>
          </a:p>
        </p:txBody>
      </p:sp>
      <p:sp>
        <p:nvSpPr>
          <p:cNvPr id="71735" name="Line 55"/>
          <p:cNvSpPr>
            <a:spLocks noChangeShapeType="1"/>
          </p:cNvSpPr>
          <p:nvPr/>
        </p:nvSpPr>
        <p:spPr bwMode="auto">
          <a:xfrm flipH="1">
            <a:off x="5486400" y="1981200"/>
            <a:ext cx="4572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1736" name="Line 56"/>
          <p:cNvSpPr>
            <a:spLocks noChangeShapeType="1"/>
          </p:cNvSpPr>
          <p:nvPr/>
        </p:nvSpPr>
        <p:spPr bwMode="auto">
          <a:xfrm>
            <a:off x="7239000" y="1905000"/>
            <a:ext cx="457200" cy="990600"/>
          </a:xfrm>
          <a:prstGeom prst="line">
            <a:avLst/>
          </a:prstGeom>
          <a:noFill/>
          <a:ln w="9525">
            <a:solidFill>
              <a:schemeClr val="folHlink"/>
            </a:solidFill>
            <a:round/>
            <a:headEnd/>
            <a:tailEnd type="triangle" w="med" len="med"/>
          </a:ln>
          <a:effectLst/>
        </p:spPr>
        <p:txBody>
          <a:bodyPr>
            <a:prstTxWarp prst="textNoShape">
              <a:avLst/>
            </a:prstTxWarp>
          </a:bodyPr>
          <a:lstStyle/>
          <a:p>
            <a:endParaRPr lang="en-US"/>
          </a:p>
        </p:txBody>
      </p:sp>
      <p:sp>
        <p:nvSpPr>
          <p:cNvPr id="71737" name="Rectangle 57"/>
          <p:cNvSpPr>
            <a:spLocks noChangeArrowheads="1"/>
          </p:cNvSpPr>
          <p:nvPr/>
        </p:nvSpPr>
        <p:spPr bwMode="auto">
          <a:xfrm>
            <a:off x="4511675" y="36925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1738" name="Line 58"/>
          <p:cNvSpPr>
            <a:spLocks noChangeShapeType="1"/>
          </p:cNvSpPr>
          <p:nvPr/>
        </p:nvSpPr>
        <p:spPr bwMode="auto">
          <a:xfrm>
            <a:off x="5121275" y="36925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39" name="Text Box 59"/>
          <p:cNvSpPr txBox="1">
            <a:spLocks noChangeArrowheads="1"/>
          </p:cNvSpPr>
          <p:nvPr/>
        </p:nvSpPr>
        <p:spPr bwMode="auto">
          <a:xfrm>
            <a:off x="5105400" y="37338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71740" name="Line 60"/>
          <p:cNvSpPr>
            <a:spLocks noChangeShapeType="1"/>
          </p:cNvSpPr>
          <p:nvPr/>
        </p:nvSpPr>
        <p:spPr bwMode="auto">
          <a:xfrm>
            <a:off x="5883275" y="36925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41" name="Line 61"/>
          <p:cNvSpPr>
            <a:spLocks noChangeShapeType="1"/>
          </p:cNvSpPr>
          <p:nvPr/>
        </p:nvSpPr>
        <p:spPr bwMode="auto">
          <a:xfrm>
            <a:off x="4816475" y="36925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42" name="Line 62"/>
          <p:cNvSpPr>
            <a:spLocks noChangeShapeType="1"/>
          </p:cNvSpPr>
          <p:nvPr/>
        </p:nvSpPr>
        <p:spPr bwMode="auto">
          <a:xfrm>
            <a:off x="5578475" y="36925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43" name="Text Box 63"/>
          <p:cNvSpPr txBox="1">
            <a:spLocks noChangeArrowheads="1"/>
          </p:cNvSpPr>
          <p:nvPr/>
        </p:nvSpPr>
        <p:spPr bwMode="auto">
          <a:xfrm>
            <a:off x="5578475" y="3768725"/>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1744" name="Line 64"/>
          <p:cNvSpPr>
            <a:spLocks noChangeShapeType="1"/>
          </p:cNvSpPr>
          <p:nvPr/>
        </p:nvSpPr>
        <p:spPr bwMode="auto">
          <a:xfrm flipV="1">
            <a:off x="4572000" y="38862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45" name="Line 65"/>
          <p:cNvSpPr>
            <a:spLocks noChangeShapeType="1"/>
          </p:cNvSpPr>
          <p:nvPr/>
        </p:nvSpPr>
        <p:spPr bwMode="auto">
          <a:xfrm>
            <a:off x="4648200" y="38862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46" name="Line 66"/>
          <p:cNvSpPr>
            <a:spLocks noChangeShapeType="1"/>
          </p:cNvSpPr>
          <p:nvPr/>
        </p:nvSpPr>
        <p:spPr bwMode="auto">
          <a:xfrm flipV="1">
            <a:off x="5943600" y="38862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47" name="Line 67"/>
          <p:cNvSpPr>
            <a:spLocks noChangeShapeType="1"/>
          </p:cNvSpPr>
          <p:nvPr/>
        </p:nvSpPr>
        <p:spPr bwMode="auto">
          <a:xfrm>
            <a:off x="6019800" y="38862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48" name="Line 68"/>
          <p:cNvSpPr>
            <a:spLocks noChangeShapeType="1"/>
          </p:cNvSpPr>
          <p:nvPr/>
        </p:nvSpPr>
        <p:spPr bwMode="auto">
          <a:xfrm flipH="1">
            <a:off x="5181600" y="2667000"/>
            <a:ext cx="1066800" cy="838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1749" name="Text Box 69"/>
          <p:cNvSpPr txBox="1">
            <a:spLocks noChangeArrowheads="1"/>
          </p:cNvSpPr>
          <p:nvPr/>
        </p:nvSpPr>
        <p:spPr bwMode="auto">
          <a:xfrm>
            <a:off x="2889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1750" name="Text Box 70"/>
          <p:cNvSpPr txBox="1">
            <a:spLocks noChangeArrowheads="1"/>
          </p:cNvSpPr>
          <p:nvPr/>
        </p:nvSpPr>
        <p:spPr bwMode="auto">
          <a:xfrm>
            <a:off x="10509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1751" name="Text Box 71"/>
          <p:cNvSpPr txBox="1">
            <a:spLocks noChangeArrowheads="1"/>
          </p:cNvSpPr>
          <p:nvPr/>
        </p:nvSpPr>
        <p:spPr bwMode="auto">
          <a:xfrm>
            <a:off x="30321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1752" name="Text Box 72"/>
          <p:cNvSpPr txBox="1">
            <a:spLocks noChangeArrowheads="1"/>
          </p:cNvSpPr>
          <p:nvPr/>
        </p:nvSpPr>
        <p:spPr bwMode="auto">
          <a:xfrm>
            <a:off x="37179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71753" name="Text Box 73"/>
          <p:cNvSpPr txBox="1">
            <a:spLocks noChangeArrowheads="1"/>
          </p:cNvSpPr>
          <p:nvPr/>
        </p:nvSpPr>
        <p:spPr bwMode="auto">
          <a:xfrm>
            <a:off x="4784725" y="37750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1754" name="Text Box 74"/>
          <p:cNvSpPr txBox="1">
            <a:spLocks noChangeArrowheads="1"/>
          </p:cNvSpPr>
          <p:nvPr/>
        </p:nvSpPr>
        <p:spPr bwMode="auto">
          <a:xfrm>
            <a:off x="5622925" y="37750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Date Placeholder 1"/>
          <p:cNvSpPr>
            <a:spLocks noGrp="1"/>
          </p:cNvSpPr>
          <p:nvPr>
            <p:ph type="dt" sz="half" idx="10"/>
          </p:nvPr>
        </p:nvSpPr>
        <p:spPr/>
        <p:txBody>
          <a:bodyPr/>
          <a:lstStyle/>
          <a:p>
            <a:r>
              <a:rPr lang="en-US"/>
              <a:t>Doug Fisher</a:t>
            </a:r>
          </a:p>
        </p:txBody>
      </p:sp>
      <p:sp>
        <p:nvSpPr>
          <p:cNvPr id="74" name="Slide Number Placeholder 3"/>
          <p:cNvSpPr>
            <a:spLocks noGrp="1"/>
          </p:cNvSpPr>
          <p:nvPr>
            <p:ph type="sldNum" sz="quarter" idx="12"/>
          </p:nvPr>
        </p:nvSpPr>
        <p:spPr/>
        <p:txBody>
          <a:bodyPr/>
          <a:lstStyle/>
          <a:p>
            <a:fld id="{057AE97D-70BB-9144-AD31-CD0F295B5819}" type="slidenum">
              <a:rPr lang="en-US"/>
              <a:pPr/>
              <a:t>22</a:t>
            </a:fld>
            <a:endParaRPr lang="en-US"/>
          </a:p>
        </p:txBody>
      </p:sp>
      <p:sp>
        <p:nvSpPr>
          <p:cNvPr id="72706" name="Rectangle 2"/>
          <p:cNvSpPr>
            <a:spLocks noChangeArrowheads="1"/>
          </p:cNvSpPr>
          <p:nvPr/>
        </p:nvSpPr>
        <p:spPr bwMode="auto">
          <a:xfrm>
            <a:off x="4130675" y="415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2707" name="Line 3"/>
          <p:cNvSpPr>
            <a:spLocks noChangeShapeType="1"/>
          </p:cNvSpPr>
          <p:nvPr/>
        </p:nvSpPr>
        <p:spPr bwMode="auto">
          <a:xfrm>
            <a:off x="4740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08" name="Text Box 4"/>
          <p:cNvSpPr txBox="1">
            <a:spLocks noChangeArrowheads="1"/>
          </p:cNvSpPr>
          <p:nvPr/>
        </p:nvSpPr>
        <p:spPr bwMode="auto">
          <a:xfrm>
            <a:off x="4724400" y="4572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72709" name="Line 5"/>
          <p:cNvSpPr>
            <a:spLocks noChangeShapeType="1"/>
          </p:cNvSpPr>
          <p:nvPr/>
        </p:nvSpPr>
        <p:spPr bwMode="auto">
          <a:xfrm>
            <a:off x="5502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10" name="Line 6"/>
          <p:cNvSpPr>
            <a:spLocks noChangeShapeType="1"/>
          </p:cNvSpPr>
          <p:nvPr/>
        </p:nvSpPr>
        <p:spPr bwMode="auto">
          <a:xfrm flipH="1">
            <a:off x="2667000" y="644525"/>
            <a:ext cx="1616075" cy="87947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2711" name="Line 7"/>
          <p:cNvSpPr>
            <a:spLocks noChangeShapeType="1"/>
          </p:cNvSpPr>
          <p:nvPr/>
        </p:nvSpPr>
        <p:spPr bwMode="auto">
          <a:xfrm>
            <a:off x="4435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12" name="Text Box 8"/>
          <p:cNvSpPr txBox="1">
            <a:spLocks noChangeArrowheads="1"/>
          </p:cNvSpPr>
          <p:nvPr/>
        </p:nvSpPr>
        <p:spPr bwMode="auto">
          <a:xfrm>
            <a:off x="4419600" y="457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72713" name="Line 9"/>
          <p:cNvSpPr>
            <a:spLocks noChangeShapeType="1"/>
          </p:cNvSpPr>
          <p:nvPr/>
        </p:nvSpPr>
        <p:spPr bwMode="auto">
          <a:xfrm>
            <a:off x="5197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14" name="Text Box 10"/>
          <p:cNvSpPr txBox="1">
            <a:spLocks noChangeArrowheads="1"/>
          </p:cNvSpPr>
          <p:nvPr/>
        </p:nvSpPr>
        <p:spPr bwMode="auto">
          <a:xfrm>
            <a:off x="5197475" y="4921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72715" name="Line 11"/>
          <p:cNvSpPr>
            <a:spLocks noChangeShapeType="1"/>
          </p:cNvSpPr>
          <p:nvPr/>
        </p:nvSpPr>
        <p:spPr bwMode="auto">
          <a:xfrm>
            <a:off x="5654675" y="720725"/>
            <a:ext cx="6096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2716" name="Rectangle 12"/>
          <p:cNvSpPr>
            <a:spLocks noChangeArrowheads="1"/>
          </p:cNvSpPr>
          <p:nvPr/>
        </p:nvSpPr>
        <p:spPr bwMode="auto">
          <a:xfrm>
            <a:off x="1752600" y="15240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2717" name="Line 13"/>
          <p:cNvSpPr>
            <a:spLocks noChangeShapeType="1"/>
          </p:cNvSpPr>
          <p:nvPr/>
        </p:nvSpPr>
        <p:spPr bwMode="auto">
          <a:xfrm>
            <a:off x="23622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18" name="Text Box 14"/>
          <p:cNvSpPr txBox="1">
            <a:spLocks noChangeArrowheads="1"/>
          </p:cNvSpPr>
          <p:nvPr/>
        </p:nvSpPr>
        <p:spPr bwMode="auto">
          <a:xfrm>
            <a:off x="2346325" y="1565275"/>
            <a:ext cx="557213"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72719" name="Line 15"/>
          <p:cNvSpPr>
            <a:spLocks noChangeShapeType="1"/>
          </p:cNvSpPr>
          <p:nvPr/>
        </p:nvSpPr>
        <p:spPr bwMode="auto">
          <a:xfrm>
            <a:off x="31242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20" name="Line 16"/>
          <p:cNvSpPr>
            <a:spLocks noChangeShapeType="1"/>
          </p:cNvSpPr>
          <p:nvPr/>
        </p:nvSpPr>
        <p:spPr bwMode="auto">
          <a:xfrm>
            <a:off x="20574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21" name="Text Box 17"/>
          <p:cNvSpPr txBox="1">
            <a:spLocks noChangeArrowheads="1"/>
          </p:cNvSpPr>
          <p:nvPr/>
        </p:nvSpPr>
        <p:spPr bwMode="auto">
          <a:xfrm>
            <a:off x="2041525" y="1565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2722" name="Line 18"/>
          <p:cNvSpPr>
            <a:spLocks noChangeShapeType="1"/>
          </p:cNvSpPr>
          <p:nvPr/>
        </p:nvSpPr>
        <p:spPr bwMode="auto">
          <a:xfrm>
            <a:off x="28194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23" name="Text Box 19"/>
          <p:cNvSpPr txBox="1">
            <a:spLocks noChangeArrowheads="1"/>
          </p:cNvSpPr>
          <p:nvPr/>
        </p:nvSpPr>
        <p:spPr bwMode="auto">
          <a:xfrm>
            <a:off x="2819400" y="1600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72724" name="Line 20"/>
          <p:cNvSpPr>
            <a:spLocks noChangeShapeType="1"/>
          </p:cNvSpPr>
          <p:nvPr/>
        </p:nvSpPr>
        <p:spPr bwMode="auto">
          <a:xfrm flipH="1">
            <a:off x="974725" y="1870075"/>
            <a:ext cx="9144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2725" name="Line 21"/>
          <p:cNvSpPr>
            <a:spLocks noChangeShapeType="1"/>
          </p:cNvSpPr>
          <p:nvPr/>
        </p:nvSpPr>
        <p:spPr bwMode="auto">
          <a:xfrm>
            <a:off x="3260725" y="1793875"/>
            <a:ext cx="244475" cy="9493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2726" name="Rectangle 22"/>
          <p:cNvSpPr>
            <a:spLocks noChangeArrowheads="1"/>
          </p:cNvSpPr>
          <p:nvPr/>
        </p:nvSpPr>
        <p:spPr bwMode="auto">
          <a:xfrm>
            <a:off x="0" y="27432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2727" name="Line 23"/>
          <p:cNvSpPr>
            <a:spLocks noChangeShapeType="1"/>
          </p:cNvSpPr>
          <p:nvPr/>
        </p:nvSpPr>
        <p:spPr bwMode="auto">
          <a:xfrm>
            <a:off x="609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28" name="Text Box 24"/>
          <p:cNvSpPr txBox="1">
            <a:spLocks noChangeArrowheads="1"/>
          </p:cNvSpPr>
          <p:nvPr/>
        </p:nvSpPr>
        <p:spPr bwMode="auto">
          <a:xfrm>
            <a:off x="593725" y="2784475"/>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72729" name="Line 25"/>
          <p:cNvSpPr>
            <a:spLocks noChangeShapeType="1"/>
          </p:cNvSpPr>
          <p:nvPr/>
        </p:nvSpPr>
        <p:spPr bwMode="auto">
          <a:xfrm>
            <a:off x="1371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30" name="Line 26"/>
          <p:cNvSpPr>
            <a:spLocks noChangeShapeType="1"/>
          </p:cNvSpPr>
          <p:nvPr/>
        </p:nvSpPr>
        <p:spPr bwMode="auto">
          <a:xfrm>
            <a:off x="304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31" name="Line 27"/>
          <p:cNvSpPr>
            <a:spLocks noChangeShapeType="1"/>
          </p:cNvSpPr>
          <p:nvPr/>
        </p:nvSpPr>
        <p:spPr bwMode="auto">
          <a:xfrm>
            <a:off x="1066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32" name="Text Box 28"/>
          <p:cNvSpPr txBox="1">
            <a:spLocks noChangeArrowheads="1"/>
          </p:cNvSpPr>
          <p:nvPr/>
        </p:nvSpPr>
        <p:spPr bwMode="auto">
          <a:xfrm>
            <a:off x="1066800" y="2819400"/>
            <a:ext cx="18415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2733" name="Line 29"/>
          <p:cNvSpPr>
            <a:spLocks noChangeShapeType="1"/>
          </p:cNvSpPr>
          <p:nvPr/>
        </p:nvSpPr>
        <p:spPr bwMode="auto">
          <a:xfrm flipV="1">
            <a:off x="603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34" name="Line 30"/>
          <p:cNvSpPr>
            <a:spLocks noChangeShapeType="1"/>
          </p:cNvSpPr>
          <p:nvPr/>
        </p:nvSpPr>
        <p:spPr bwMode="auto">
          <a:xfrm>
            <a:off x="1365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35" name="Line 31"/>
          <p:cNvSpPr>
            <a:spLocks noChangeShapeType="1"/>
          </p:cNvSpPr>
          <p:nvPr/>
        </p:nvSpPr>
        <p:spPr bwMode="auto">
          <a:xfrm flipV="1">
            <a:off x="14319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36" name="Line 32"/>
          <p:cNvSpPr>
            <a:spLocks noChangeShapeType="1"/>
          </p:cNvSpPr>
          <p:nvPr/>
        </p:nvSpPr>
        <p:spPr bwMode="auto">
          <a:xfrm>
            <a:off x="15081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37" name="Rectangle 33"/>
          <p:cNvSpPr>
            <a:spLocks noChangeArrowheads="1"/>
          </p:cNvSpPr>
          <p:nvPr/>
        </p:nvSpPr>
        <p:spPr bwMode="auto">
          <a:xfrm>
            <a:off x="2682875" y="27781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2738" name="Line 34"/>
          <p:cNvSpPr>
            <a:spLocks noChangeShapeType="1"/>
          </p:cNvSpPr>
          <p:nvPr/>
        </p:nvSpPr>
        <p:spPr bwMode="auto">
          <a:xfrm>
            <a:off x="32924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39" name="Text Box 35"/>
          <p:cNvSpPr txBox="1">
            <a:spLocks noChangeArrowheads="1"/>
          </p:cNvSpPr>
          <p:nvPr/>
        </p:nvSpPr>
        <p:spPr bwMode="auto">
          <a:xfrm>
            <a:off x="3276600" y="28194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C2</a:t>
            </a:r>
          </a:p>
        </p:txBody>
      </p:sp>
      <p:sp>
        <p:nvSpPr>
          <p:cNvPr id="72740" name="Line 36"/>
          <p:cNvSpPr>
            <a:spLocks noChangeShapeType="1"/>
          </p:cNvSpPr>
          <p:nvPr/>
        </p:nvSpPr>
        <p:spPr bwMode="auto">
          <a:xfrm>
            <a:off x="40544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41" name="Line 37"/>
          <p:cNvSpPr>
            <a:spLocks noChangeShapeType="1"/>
          </p:cNvSpPr>
          <p:nvPr/>
        </p:nvSpPr>
        <p:spPr bwMode="auto">
          <a:xfrm>
            <a:off x="2987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42" name="Line 38"/>
          <p:cNvSpPr>
            <a:spLocks noChangeShapeType="1"/>
          </p:cNvSpPr>
          <p:nvPr/>
        </p:nvSpPr>
        <p:spPr bwMode="auto">
          <a:xfrm>
            <a:off x="3749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43" name="Text Box 39"/>
          <p:cNvSpPr txBox="1">
            <a:spLocks noChangeArrowheads="1"/>
          </p:cNvSpPr>
          <p:nvPr/>
        </p:nvSpPr>
        <p:spPr bwMode="auto">
          <a:xfrm>
            <a:off x="3749675" y="2854325"/>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2744" name="Line 40"/>
          <p:cNvSpPr>
            <a:spLocks noChangeShapeType="1"/>
          </p:cNvSpPr>
          <p:nvPr/>
        </p:nvSpPr>
        <p:spPr bwMode="auto">
          <a:xfrm flipV="1">
            <a:off x="27432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45" name="Line 41"/>
          <p:cNvSpPr>
            <a:spLocks noChangeShapeType="1"/>
          </p:cNvSpPr>
          <p:nvPr/>
        </p:nvSpPr>
        <p:spPr bwMode="auto">
          <a:xfrm>
            <a:off x="28194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46" name="Line 42"/>
          <p:cNvSpPr>
            <a:spLocks noChangeShapeType="1"/>
          </p:cNvSpPr>
          <p:nvPr/>
        </p:nvSpPr>
        <p:spPr bwMode="auto">
          <a:xfrm flipV="1">
            <a:off x="41148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47" name="Line 43"/>
          <p:cNvSpPr>
            <a:spLocks noChangeShapeType="1"/>
          </p:cNvSpPr>
          <p:nvPr/>
        </p:nvSpPr>
        <p:spPr bwMode="auto">
          <a:xfrm>
            <a:off x="41910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48" name="Text Box 44"/>
          <p:cNvSpPr txBox="1">
            <a:spLocks noChangeArrowheads="1"/>
          </p:cNvSpPr>
          <p:nvPr/>
        </p:nvSpPr>
        <p:spPr bwMode="auto">
          <a:xfrm>
            <a:off x="4572000" y="3886200"/>
            <a:ext cx="2357438" cy="457200"/>
          </a:xfrm>
          <a:prstGeom prst="rect">
            <a:avLst/>
          </a:prstGeom>
          <a:noFill/>
          <a:ln w="9525">
            <a:noFill/>
            <a:miter lim="800000"/>
            <a:headEnd/>
            <a:tailEnd/>
          </a:ln>
          <a:effectLst/>
        </p:spPr>
        <p:txBody>
          <a:bodyPr wrap="none">
            <a:prstTxWarp prst="textNoShape">
              <a:avLst/>
            </a:prstTxWarp>
            <a:spAutoFit/>
          </a:bodyPr>
          <a:lstStyle/>
          <a:p>
            <a:r>
              <a:rPr lang="en-US" sz="2400"/>
              <a:t>BestAttribute: V1</a:t>
            </a:r>
          </a:p>
        </p:txBody>
      </p:sp>
      <p:sp>
        <p:nvSpPr>
          <p:cNvPr id="72749" name="Rectangle 45"/>
          <p:cNvSpPr>
            <a:spLocks noChangeArrowheads="1"/>
          </p:cNvSpPr>
          <p:nvPr/>
        </p:nvSpPr>
        <p:spPr bwMode="auto">
          <a:xfrm>
            <a:off x="5730875" y="16351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2750" name="Line 46"/>
          <p:cNvSpPr>
            <a:spLocks noChangeShapeType="1"/>
          </p:cNvSpPr>
          <p:nvPr/>
        </p:nvSpPr>
        <p:spPr bwMode="auto">
          <a:xfrm>
            <a:off x="63404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51" name="Text Box 47"/>
          <p:cNvSpPr txBox="1">
            <a:spLocks noChangeArrowheads="1"/>
          </p:cNvSpPr>
          <p:nvPr/>
        </p:nvSpPr>
        <p:spPr bwMode="auto">
          <a:xfrm>
            <a:off x="6324600" y="16764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V3</a:t>
            </a:r>
          </a:p>
        </p:txBody>
      </p:sp>
      <p:sp>
        <p:nvSpPr>
          <p:cNvPr id="72752" name="Line 48"/>
          <p:cNvSpPr>
            <a:spLocks noChangeShapeType="1"/>
          </p:cNvSpPr>
          <p:nvPr/>
        </p:nvSpPr>
        <p:spPr bwMode="auto">
          <a:xfrm>
            <a:off x="71024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53" name="Line 49"/>
          <p:cNvSpPr>
            <a:spLocks noChangeShapeType="1"/>
          </p:cNvSpPr>
          <p:nvPr/>
        </p:nvSpPr>
        <p:spPr bwMode="auto">
          <a:xfrm>
            <a:off x="60356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54" name="Text Box 50"/>
          <p:cNvSpPr txBox="1">
            <a:spLocks noChangeArrowheads="1"/>
          </p:cNvSpPr>
          <p:nvPr/>
        </p:nvSpPr>
        <p:spPr bwMode="auto">
          <a:xfrm>
            <a:off x="6019800" y="16764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2</a:t>
            </a:r>
          </a:p>
        </p:txBody>
      </p:sp>
      <p:sp>
        <p:nvSpPr>
          <p:cNvPr id="72755" name="Line 51"/>
          <p:cNvSpPr>
            <a:spLocks noChangeShapeType="1"/>
          </p:cNvSpPr>
          <p:nvPr/>
        </p:nvSpPr>
        <p:spPr bwMode="auto">
          <a:xfrm>
            <a:off x="67976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56" name="Text Box 52"/>
          <p:cNvSpPr txBox="1">
            <a:spLocks noChangeArrowheads="1"/>
          </p:cNvSpPr>
          <p:nvPr/>
        </p:nvSpPr>
        <p:spPr bwMode="auto">
          <a:xfrm>
            <a:off x="6797675" y="17113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2</a:t>
            </a:r>
          </a:p>
        </p:txBody>
      </p:sp>
      <p:sp>
        <p:nvSpPr>
          <p:cNvPr id="72757" name="Text Box 53"/>
          <p:cNvSpPr txBox="1">
            <a:spLocks noChangeArrowheads="1"/>
          </p:cNvSpPr>
          <p:nvPr/>
        </p:nvSpPr>
        <p:spPr bwMode="auto">
          <a:xfrm>
            <a:off x="6589713" y="2819400"/>
            <a:ext cx="2554287" cy="822325"/>
          </a:xfrm>
          <a:prstGeom prst="rect">
            <a:avLst/>
          </a:prstGeom>
          <a:noFill/>
          <a:ln w="9525">
            <a:noFill/>
            <a:miter lim="800000"/>
            <a:headEnd/>
            <a:tailEnd/>
          </a:ln>
          <a:effectLst/>
        </p:spPr>
        <p:txBody>
          <a:bodyPr wrap="none">
            <a:prstTxWarp prst="textNoShape">
              <a:avLst/>
            </a:prstTxWarp>
            <a:spAutoFit/>
          </a:bodyPr>
          <a:lstStyle/>
          <a:p>
            <a:r>
              <a:rPr lang="en-US" sz="2400"/>
              <a:t>TDIDT([1-111c1,</a:t>
            </a:r>
          </a:p>
          <a:p>
            <a:r>
              <a:rPr lang="en-US" sz="2400"/>
              <a:t>              -1-111c2])</a:t>
            </a:r>
          </a:p>
        </p:txBody>
      </p:sp>
      <p:sp>
        <p:nvSpPr>
          <p:cNvPr id="72758" name="Line 54"/>
          <p:cNvSpPr>
            <a:spLocks noChangeShapeType="1"/>
          </p:cNvSpPr>
          <p:nvPr/>
        </p:nvSpPr>
        <p:spPr bwMode="auto">
          <a:xfrm flipH="1">
            <a:off x="5486400" y="1981200"/>
            <a:ext cx="4572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2759" name="Line 55"/>
          <p:cNvSpPr>
            <a:spLocks noChangeShapeType="1"/>
          </p:cNvSpPr>
          <p:nvPr/>
        </p:nvSpPr>
        <p:spPr bwMode="auto">
          <a:xfrm>
            <a:off x="7239000" y="1905000"/>
            <a:ext cx="457200" cy="990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2760" name="Rectangle 56"/>
          <p:cNvSpPr>
            <a:spLocks noChangeArrowheads="1"/>
          </p:cNvSpPr>
          <p:nvPr/>
        </p:nvSpPr>
        <p:spPr bwMode="auto">
          <a:xfrm>
            <a:off x="4664075" y="27781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2761" name="Line 57"/>
          <p:cNvSpPr>
            <a:spLocks noChangeShapeType="1"/>
          </p:cNvSpPr>
          <p:nvPr/>
        </p:nvSpPr>
        <p:spPr bwMode="auto">
          <a:xfrm>
            <a:off x="5273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62" name="Text Box 58"/>
          <p:cNvSpPr txBox="1">
            <a:spLocks noChangeArrowheads="1"/>
          </p:cNvSpPr>
          <p:nvPr/>
        </p:nvSpPr>
        <p:spPr bwMode="auto">
          <a:xfrm>
            <a:off x="5257800" y="28194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72763" name="Line 59"/>
          <p:cNvSpPr>
            <a:spLocks noChangeShapeType="1"/>
          </p:cNvSpPr>
          <p:nvPr/>
        </p:nvSpPr>
        <p:spPr bwMode="auto">
          <a:xfrm>
            <a:off x="6035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64" name="Line 60"/>
          <p:cNvSpPr>
            <a:spLocks noChangeShapeType="1"/>
          </p:cNvSpPr>
          <p:nvPr/>
        </p:nvSpPr>
        <p:spPr bwMode="auto">
          <a:xfrm>
            <a:off x="49688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65" name="Line 61"/>
          <p:cNvSpPr>
            <a:spLocks noChangeShapeType="1"/>
          </p:cNvSpPr>
          <p:nvPr/>
        </p:nvSpPr>
        <p:spPr bwMode="auto">
          <a:xfrm>
            <a:off x="57308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66" name="Text Box 62"/>
          <p:cNvSpPr txBox="1">
            <a:spLocks noChangeArrowheads="1"/>
          </p:cNvSpPr>
          <p:nvPr/>
        </p:nvSpPr>
        <p:spPr bwMode="auto">
          <a:xfrm>
            <a:off x="5730875" y="2854325"/>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2767" name="Line 63"/>
          <p:cNvSpPr>
            <a:spLocks noChangeShapeType="1"/>
          </p:cNvSpPr>
          <p:nvPr/>
        </p:nvSpPr>
        <p:spPr bwMode="auto">
          <a:xfrm flipV="1">
            <a:off x="47244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68" name="Line 64"/>
          <p:cNvSpPr>
            <a:spLocks noChangeShapeType="1"/>
          </p:cNvSpPr>
          <p:nvPr/>
        </p:nvSpPr>
        <p:spPr bwMode="auto">
          <a:xfrm>
            <a:off x="48006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69" name="Line 65"/>
          <p:cNvSpPr>
            <a:spLocks noChangeShapeType="1"/>
          </p:cNvSpPr>
          <p:nvPr/>
        </p:nvSpPr>
        <p:spPr bwMode="auto">
          <a:xfrm flipV="1">
            <a:off x="60960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70" name="Line 66"/>
          <p:cNvSpPr>
            <a:spLocks noChangeShapeType="1"/>
          </p:cNvSpPr>
          <p:nvPr/>
        </p:nvSpPr>
        <p:spPr bwMode="auto">
          <a:xfrm>
            <a:off x="61722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2771" name="Text Box 67"/>
          <p:cNvSpPr txBox="1">
            <a:spLocks noChangeArrowheads="1"/>
          </p:cNvSpPr>
          <p:nvPr/>
        </p:nvSpPr>
        <p:spPr bwMode="auto">
          <a:xfrm>
            <a:off x="2889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2772" name="Text Box 68"/>
          <p:cNvSpPr txBox="1">
            <a:spLocks noChangeArrowheads="1"/>
          </p:cNvSpPr>
          <p:nvPr/>
        </p:nvSpPr>
        <p:spPr bwMode="auto">
          <a:xfrm>
            <a:off x="10509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2773" name="Text Box 69"/>
          <p:cNvSpPr txBox="1">
            <a:spLocks noChangeArrowheads="1"/>
          </p:cNvSpPr>
          <p:nvPr/>
        </p:nvSpPr>
        <p:spPr bwMode="auto">
          <a:xfrm>
            <a:off x="2955925" y="2860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2774" name="Text Box 70"/>
          <p:cNvSpPr txBox="1">
            <a:spLocks noChangeArrowheads="1"/>
          </p:cNvSpPr>
          <p:nvPr/>
        </p:nvSpPr>
        <p:spPr bwMode="auto">
          <a:xfrm>
            <a:off x="37179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72775" name="Text Box 71"/>
          <p:cNvSpPr txBox="1">
            <a:spLocks noChangeArrowheads="1"/>
          </p:cNvSpPr>
          <p:nvPr/>
        </p:nvSpPr>
        <p:spPr bwMode="auto">
          <a:xfrm>
            <a:off x="4937125" y="2860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2776" name="Text Box 72"/>
          <p:cNvSpPr txBox="1">
            <a:spLocks noChangeArrowheads="1"/>
          </p:cNvSpPr>
          <p:nvPr/>
        </p:nvSpPr>
        <p:spPr bwMode="auto">
          <a:xfrm>
            <a:off x="5699125" y="2860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Date Placeholder 1"/>
          <p:cNvSpPr>
            <a:spLocks noGrp="1"/>
          </p:cNvSpPr>
          <p:nvPr>
            <p:ph type="dt" sz="half" idx="10"/>
          </p:nvPr>
        </p:nvSpPr>
        <p:spPr/>
        <p:txBody>
          <a:bodyPr/>
          <a:lstStyle/>
          <a:p>
            <a:r>
              <a:rPr lang="en-US"/>
              <a:t>Doug Fisher</a:t>
            </a:r>
          </a:p>
        </p:txBody>
      </p:sp>
      <p:sp>
        <p:nvSpPr>
          <p:cNvPr id="113" name="Slide Number Placeholder 3"/>
          <p:cNvSpPr>
            <a:spLocks noGrp="1"/>
          </p:cNvSpPr>
          <p:nvPr>
            <p:ph type="sldNum" sz="quarter" idx="12"/>
          </p:nvPr>
        </p:nvSpPr>
        <p:spPr/>
        <p:txBody>
          <a:bodyPr/>
          <a:lstStyle/>
          <a:p>
            <a:fld id="{126689E4-F652-8E4C-ADE4-EA73A8F7C813}" type="slidenum">
              <a:rPr lang="en-US"/>
              <a:pPr/>
              <a:t>23</a:t>
            </a:fld>
            <a:endParaRPr lang="en-US"/>
          </a:p>
        </p:txBody>
      </p:sp>
      <p:sp>
        <p:nvSpPr>
          <p:cNvPr id="73730" name="Rectangle 2"/>
          <p:cNvSpPr>
            <a:spLocks noChangeArrowheads="1"/>
          </p:cNvSpPr>
          <p:nvPr/>
        </p:nvSpPr>
        <p:spPr bwMode="auto">
          <a:xfrm>
            <a:off x="4130675" y="4159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3731" name="Line 3"/>
          <p:cNvSpPr>
            <a:spLocks noChangeShapeType="1"/>
          </p:cNvSpPr>
          <p:nvPr/>
        </p:nvSpPr>
        <p:spPr bwMode="auto">
          <a:xfrm>
            <a:off x="4740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32" name="Text Box 4"/>
          <p:cNvSpPr txBox="1">
            <a:spLocks noChangeArrowheads="1"/>
          </p:cNvSpPr>
          <p:nvPr/>
        </p:nvSpPr>
        <p:spPr bwMode="auto">
          <a:xfrm>
            <a:off x="4724400" y="4572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73733" name="Line 5"/>
          <p:cNvSpPr>
            <a:spLocks noChangeShapeType="1"/>
          </p:cNvSpPr>
          <p:nvPr/>
        </p:nvSpPr>
        <p:spPr bwMode="auto">
          <a:xfrm>
            <a:off x="55022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34" name="Line 6"/>
          <p:cNvSpPr>
            <a:spLocks noChangeShapeType="1"/>
          </p:cNvSpPr>
          <p:nvPr/>
        </p:nvSpPr>
        <p:spPr bwMode="auto">
          <a:xfrm flipH="1">
            <a:off x="2667000" y="644525"/>
            <a:ext cx="1616075" cy="87947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3735" name="Line 7"/>
          <p:cNvSpPr>
            <a:spLocks noChangeShapeType="1"/>
          </p:cNvSpPr>
          <p:nvPr/>
        </p:nvSpPr>
        <p:spPr bwMode="auto">
          <a:xfrm>
            <a:off x="4435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36" name="Text Box 8"/>
          <p:cNvSpPr txBox="1">
            <a:spLocks noChangeArrowheads="1"/>
          </p:cNvSpPr>
          <p:nvPr/>
        </p:nvSpPr>
        <p:spPr bwMode="auto">
          <a:xfrm>
            <a:off x="4419600" y="457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73737" name="Line 9"/>
          <p:cNvSpPr>
            <a:spLocks noChangeShapeType="1"/>
          </p:cNvSpPr>
          <p:nvPr/>
        </p:nvSpPr>
        <p:spPr bwMode="auto">
          <a:xfrm>
            <a:off x="5197475" y="4159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38" name="Text Box 10"/>
          <p:cNvSpPr txBox="1">
            <a:spLocks noChangeArrowheads="1"/>
          </p:cNvSpPr>
          <p:nvPr/>
        </p:nvSpPr>
        <p:spPr bwMode="auto">
          <a:xfrm>
            <a:off x="5197475" y="4921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4</a:t>
            </a:r>
          </a:p>
        </p:txBody>
      </p:sp>
      <p:sp>
        <p:nvSpPr>
          <p:cNvPr id="73739" name="Line 11"/>
          <p:cNvSpPr>
            <a:spLocks noChangeShapeType="1"/>
          </p:cNvSpPr>
          <p:nvPr/>
        </p:nvSpPr>
        <p:spPr bwMode="auto">
          <a:xfrm>
            <a:off x="5654675" y="720725"/>
            <a:ext cx="6096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3740" name="Rectangle 12"/>
          <p:cNvSpPr>
            <a:spLocks noChangeArrowheads="1"/>
          </p:cNvSpPr>
          <p:nvPr/>
        </p:nvSpPr>
        <p:spPr bwMode="auto">
          <a:xfrm>
            <a:off x="1752600" y="15240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3741" name="Line 13"/>
          <p:cNvSpPr>
            <a:spLocks noChangeShapeType="1"/>
          </p:cNvSpPr>
          <p:nvPr/>
        </p:nvSpPr>
        <p:spPr bwMode="auto">
          <a:xfrm>
            <a:off x="23622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42" name="Text Box 14"/>
          <p:cNvSpPr txBox="1">
            <a:spLocks noChangeArrowheads="1"/>
          </p:cNvSpPr>
          <p:nvPr/>
        </p:nvSpPr>
        <p:spPr bwMode="auto">
          <a:xfrm>
            <a:off x="2346325" y="1565275"/>
            <a:ext cx="557213"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73743" name="Line 15"/>
          <p:cNvSpPr>
            <a:spLocks noChangeShapeType="1"/>
          </p:cNvSpPr>
          <p:nvPr/>
        </p:nvSpPr>
        <p:spPr bwMode="auto">
          <a:xfrm>
            <a:off x="31242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44" name="Line 16"/>
          <p:cNvSpPr>
            <a:spLocks noChangeShapeType="1"/>
          </p:cNvSpPr>
          <p:nvPr/>
        </p:nvSpPr>
        <p:spPr bwMode="auto">
          <a:xfrm>
            <a:off x="20574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45" name="Text Box 17"/>
          <p:cNvSpPr txBox="1">
            <a:spLocks noChangeArrowheads="1"/>
          </p:cNvSpPr>
          <p:nvPr/>
        </p:nvSpPr>
        <p:spPr bwMode="auto">
          <a:xfrm>
            <a:off x="2041525" y="1565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3746" name="Line 18"/>
          <p:cNvSpPr>
            <a:spLocks noChangeShapeType="1"/>
          </p:cNvSpPr>
          <p:nvPr/>
        </p:nvSpPr>
        <p:spPr bwMode="auto">
          <a:xfrm>
            <a:off x="2819400" y="15240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47" name="Text Box 19"/>
          <p:cNvSpPr txBox="1">
            <a:spLocks noChangeArrowheads="1"/>
          </p:cNvSpPr>
          <p:nvPr/>
        </p:nvSpPr>
        <p:spPr bwMode="auto">
          <a:xfrm>
            <a:off x="2819400" y="16002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73748" name="Line 20"/>
          <p:cNvSpPr>
            <a:spLocks noChangeShapeType="1"/>
          </p:cNvSpPr>
          <p:nvPr/>
        </p:nvSpPr>
        <p:spPr bwMode="auto">
          <a:xfrm flipH="1">
            <a:off x="974725" y="1870075"/>
            <a:ext cx="9144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3749" name="Line 21"/>
          <p:cNvSpPr>
            <a:spLocks noChangeShapeType="1"/>
          </p:cNvSpPr>
          <p:nvPr/>
        </p:nvSpPr>
        <p:spPr bwMode="auto">
          <a:xfrm>
            <a:off x="3260725" y="1793875"/>
            <a:ext cx="244475" cy="9493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3750" name="Rectangle 22"/>
          <p:cNvSpPr>
            <a:spLocks noChangeArrowheads="1"/>
          </p:cNvSpPr>
          <p:nvPr/>
        </p:nvSpPr>
        <p:spPr bwMode="auto">
          <a:xfrm>
            <a:off x="0" y="27432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3751" name="Line 23"/>
          <p:cNvSpPr>
            <a:spLocks noChangeShapeType="1"/>
          </p:cNvSpPr>
          <p:nvPr/>
        </p:nvSpPr>
        <p:spPr bwMode="auto">
          <a:xfrm>
            <a:off x="609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52" name="Text Box 24"/>
          <p:cNvSpPr txBox="1">
            <a:spLocks noChangeArrowheads="1"/>
          </p:cNvSpPr>
          <p:nvPr/>
        </p:nvSpPr>
        <p:spPr bwMode="auto">
          <a:xfrm>
            <a:off x="593725" y="2784475"/>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73753" name="Line 25"/>
          <p:cNvSpPr>
            <a:spLocks noChangeShapeType="1"/>
          </p:cNvSpPr>
          <p:nvPr/>
        </p:nvSpPr>
        <p:spPr bwMode="auto">
          <a:xfrm>
            <a:off x="1371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54" name="Line 26"/>
          <p:cNvSpPr>
            <a:spLocks noChangeShapeType="1"/>
          </p:cNvSpPr>
          <p:nvPr/>
        </p:nvSpPr>
        <p:spPr bwMode="auto">
          <a:xfrm>
            <a:off x="304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55" name="Line 27"/>
          <p:cNvSpPr>
            <a:spLocks noChangeShapeType="1"/>
          </p:cNvSpPr>
          <p:nvPr/>
        </p:nvSpPr>
        <p:spPr bwMode="auto">
          <a:xfrm>
            <a:off x="1066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56" name="Text Box 28"/>
          <p:cNvSpPr txBox="1">
            <a:spLocks noChangeArrowheads="1"/>
          </p:cNvSpPr>
          <p:nvPr/>
        </p:nvSpPr>
        <p:spPr bwMode="auto">
          <a:xfrm>
            <a:off x="1066800" y="2819400"/>
            <a:ext cx="18415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3757" name="Line 29"/>
          <p:cNvSpPr>
            <a:spLocks noChangeShapeType="1"/>
          </p:cNvSpPr>
          <p:nvPr/>
        </p:nvSpPr>
        <p:spPr bwMode="auto">
          <a:xfrm flipV="1">
            <a:off x="603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58" name="Line 30"/>
          <p:cNvSpPr>
            <a:spLocks noChangeShapeType="1"/>
          </p:cNvSpPr>
          <p:nvPr/>
        </p:nvSpPr>
        <p:spPr bwMode="auto">
          <a:xfrm>
            <a:off x="1365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59" name="Line 31"/>
          <p:cNvSpPr>
            <a:spLocks noChangeShapeType="1"/>
          </p:cNvSpPr>
          <p:nvPr/>
        </p:nvSpPr>
        <p:spPr bwMode="auto">
          <a:xfrm flipV="1">
            <a:off x="14319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60" name="Line 32"/>
          <p:cNvSpPr>
            <a:spLocks noChangeShapeType="1"/>
          </p:cNvSpPr>
          <p:nvPr/>
        </p:nvSpPr>
        <p:spPr bwMode="auto">
          <a:xfrm>
            <a:off x="1508125" y="2936875"/>
            <a:ext cx="762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61" name="Rectangle 33"/>
          <p:cNvSpPr>
            <a:spLocks noChangeArrowheads="1"/>
          </p:cNvSpPr>
          <p:nvPr/>
        </p:nvSpPr>
        <p:spPr bwMode="auto">
          <a:xfrm>
            <a:off x="2682875" y="27781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3762" name="Line 34"/>
          <p:cNvSpPr>
            <a:spLocks noChangeShapeType="1"/>
          </p:cNvSpPr>
          <p:nvPr/>
        </p:nvSpPr>
        <p:spPr bwMode="auto">
          <a:xfrm>
            <a:off x="32924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63" name="Text Box 35"/>
          <p:cNvSpPr txBox="1">
            <a:spLocks noChangeArrowheads="1"/>
          </p:cNvSpPr>
          <p:nvPr/>
        </p:nvSpPr>
        <p:spPr bwMode="auto">
          <a:xfrm>
            <a:off x="3276600" y="28194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C2</a:t>
            </a:r>
          </a:p>
        </p:txBody>
      </p:sp>
      <p:sp>
        <p:nvSpPr>
          <p:cNvPr id="73764" name="Line 36"/>
          <p:cNvSpPr>
            <a:spLocks noChangeShapeType="1"/>
          </p:cNvSpPr>
          <p:nvPr/>
        </p:nvSpPr>
        <p:spPr bwMode="auto">
          <a:xfrm>
            <a:off x="40544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65" name="Line 37"/>
          <p:cNvSpPr>
            <a:spLocks noChangeShapeType="1"/>
          </p:cNvSpPr>
          <p:nvPr/>
        </p:nvSpPr>
        <p:spPr bwMode="auto">
          <a:xfrm>
            <a:off x="2987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66" name="Line 38"/>
          <p:cNvSpPr>
            <a:spLocks noChangeShapeType="1"/>
          </p:cNvSpPr>
          <p:nvPr/>
        </p:nvSpPr>
        <p:spPr bwMode="auto">
          <a:xfrm>
            <a:off x="3749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67" name="Text Box 39"/>
          <p:cNvSpPr txBox="1">
            <a:spLocks noChangeArrowheads="1"/>
          </p:cNvSpPr>
          <p:nvPr/>
        </p:nvSpPr>
        <p:spPr bwMode="auto">
          <a:xfrm>
            <a:off x="3749675" y="2854325"/>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3768" name="Line 40"/>
          <p:cNvSpPr>
            <a:spLocks noChangeShapeType="1"/>
          </p:cNvSpPr>
          <p:nvPr/>
        </p:nvSpPr>
        <p:spPr bwMode="auto">
          <a:xfrm flipV="1">
            <a:off x="27432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69" name="Line 41"/>
          <p:cNvSpPr>
            <a:spLocks noChangeShapeType="1"/>
          </p:cNvSpPr>
          <p:nvPr/>
        </p:nvSpPr>
        <p:spPr bwMode="auto">
          <a:xfrm>
            <a:off x="28194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70" name="Line 42"/>
          <p:cNvSpPr>
            <a:spLocks noChangeShapeType="1"/>
          </p:cNvSpPr>
          <p:nvPr/>
        </p:nvSpPr>
        <p:spPr bwMode="auto">
          <a:xfrm flipV="1">
            <a:off x="41148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71" name="Line 43"/>
          <p:cNvSpPr>
            <a:spLocks noChangeShapeType="1"/>
          </p:cNvSpPr>
          <p:nvPr/>
        </p:nvSpPr>
        <p:spPr bwMode="auto">
          <a:xfrm>
            <a:off x="41910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72" name="Rectangle 44"/>
          <p:cNvSpPr>
            <a:spLocks noChangeArrowheads="1"/>
          </p:cNvSpPr>
          <p:nvPr/>
        </p:nvSpPr>
        <p:spPr bwMode="auto">
          <a:xfrm>
            <a:off x="5730875" y="16351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3773" name="Line 45"/>
          <p:cNvSpPr>
            <a:spLocks noChangeShapeType="1"/>
          </p:cNvSpPr>
          <p:nvPr/>
        </p:nvSpPr>
        <p:spPr bwMode="auto">
          <a:xfrm>
            <a:off x="63404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74" name="Text Box 46"/>
          <p:cNvSpPr txBox="1">
            <a:spLocks noChangeArrowheads="1"/>
          </p:cNvSpPr>
          <p:nvPr/>
        </p:nvSpPr>
        <p:spPr bwMode="auto">
          <a:xfrm>
            <a:off x="6324600" y="1676400"/>
            <a:ext cx="557213" cy="457200"/>
          </a:xfrm>
          <a:prstGeom prst="rect">
            <a:avLst/>
          </a:prstGeom>
          <a:noFill/>
          <a:ln w="9525">
            <a:noFill/>
            <a:miter lim="800000"/>
            <a:headEnd/>
            <a:tailEnd/>
          </a:ln>
          <a:effectLst/>
        </p:spPr>
        <p:txBody>
          <a:bodyPr wrap="none">
            <a:prstTxWarp prst="textNoShape">
              <a:avLst/>
            </a:prstTxWarp>
            <a:spAutoFit/>
          </a:bodyPr>
          <a:lstStyle/>
          <a:p>
            <a:r>
              <a:rPr lang="en-US" sz="2400"/>
              <a:t>V3</a:t>
            </a:r>
          </a:p>
        </p:txBody>
      </p:sp>
      <p:sp>
        <p:nvSpPr>
          <p:cNvPr id="73775" name="Line 47"/>
          <p:cNvSpPr>
            <a:spLocks noChangeShapeType="1"/>
          </p:cNvSpPr>
          <p:nvPr/>
        </p:nvSpPr>
        <p:spPr bwMode="auto">
          <a:xfrm>
            <a:off x="71024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76" name="Line 48"/>
          <p:cNvSpPr>
            <a:spLocks noChangeShapeType="1"/>
          </p:cNvSpPr>
          <p:nvPr/>
        </p:nvSpPr>
        <p:spPr bwMode="auto">
          <a:xfrm>
            <a:off x="60356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77" name="Text Box 49"/>
          <p:cNvSpPr txBox="1">
            <a:spLocks noChangeArrowheads="1"/>
          </p:cNvSpPr>
          <p:nvPr/>
        </p:nvSpPr>
        <p:spPr bwMode="auto">
          <a:xfrm>
            <a:off x="6019800" y="16764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2</a:t>
            </a:r>
          </a:p>
        </p:txBody>
      </p:sp>
      <p:sp>
        <p:nvSpPr>
          <p:cNvPr id="73778" name="Line 50"/>
          <p:cNvSpPr>
            <a:spLocks noChangeShapeType="1"/>
          </p:cNvSpPr>
          <p:nvPr/>
        </p:nvSpPr>
        <p:spPr bwMode="auto">
          <a:xfrm>
            <a:off x="6797675" y="1635125"/>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79" name="Text Box 51"/>
          <p:cNvSpPr txBox="1">
            <a:spLocks noChangeArrowheads="1"/>
          </p:cNvSpPr>
          <p:nvPr/>
        </p:nvSpPr>
        <p:spPr bwMode="auto">
          <a:xfrm>
            <a:off x="6797675" y="1711325"/>
            <a:ext cx="336550" cy="457200"/>
          </a:xfrm>
          <a:prstGeom prst="rect">
            <a:avLst/>
          </a:prstGeom>
          <a:noFill/>
          <a:ln w="9525">
            <a:noFill/>
            <a:miter lim="800000"/>
            <a:headEnd/>
            <a:tailEnd/>
          </a:ln>
          <a:effectLst/>
        </p:spPr>
        <p:txBody>
          <a:bodyPr wrap="none">
            <a:prstTxWarp prst="textNoShape">
              <a:avLst/>
            </a:prstTxWarp>
            <a:spAutoFit/>
          </a:bodyPr>
          <a:lstStyle/>
          <a:p>
            <a:r>
              <a:rPr lang="en-US" sz="2400"/>
              <a:t>2</a:t>
            </a:r>
          </a:p>
        </p:txBody>
      </p:sp>
      <p:sp>
        <p:nvSpPr>
          <p:cNvPr id="73780" name="Text Box 52"/>
          <p:cNvSpPr txBox="1">
            <a:spLocks noChangeArrowheads="1"/>
          </p:cNvSpPr>
          <p:nvPr/>
        </p:nvSpPr>
        <p:spPr bwMode="auto">
          <a:xfrm>
            <a:off x="4267200" y="3886200"/>
            <a:ext cx="2605088" cy="457200"/>
          </a:xfrm>
          <a:prstGeom prst="rect">
            <a:avLst/>
          </a:prstGeom>
          <a:noFill/>
          <a:ln w="9525">
            <a:noFill/>
            <a:miter lim="800000"/>
            <a:headEnd/>
            <a:tailEnd/>
          </a:ln>
          <a:effectLst/>
        </p:spPr>
        <p:txBody>
          <a:bodyPr wrap="none">
            <a:prstTxWarp prst="textNoShape">
              <a:avLst/>
            </a:prstTxWarp>
            <a:spAutoFit/>
          </a:bodyPr>
          <a:lstStyle/>
          <a:p>
            <a:r>
              <a:rPr lang="en-US" sz="2400"/>
              <a:t>TDIDT([-1-111c2])</a:t>
            </a:r>
          </a:p>
        </p:txBody>
      </p:sp>
      <p:sp>
        <p:nvSpPr>
          <p:cNvPr id="73781" name="Line 53"/>
          <p:cNvSpPr>
            <a:spLocks noChangeShapeType="1"/>
          </p:cNvSpPr>
          <p:nvPr/>
        </p:nvSpPr>
        <p:spPr bwMode="auto">
          <a:xfrm flipH="1">
            <a:off x="5486400" y="1981200"/>
            <a:ext cx="4572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3782" name="Line 54"/>
          <p:cNvSpPr>
            <a:spLocks noChangeShapeType="1"/>
          </p:cNvSpPr>
          <p:nvPr/>
        </p:nvSpPr>
        <p:spPr bwMode="auto">
          <a:xfrm>
            <a:off x="7239000" y="1905000"/>
            <a:ext cx="4572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3783" name="Rectangle 55"/>
          <p:cNvSpPr>
            <a:spLocks noChangeArrowheads="1"/>
          </p:cNvSpPr>
          <p:nvPr/>
        </p:nvSpPr>
        <p:spPr bwMode="auto">
          <a:xfrm>
            <a:off x="4664075" y="27781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3784" name="Line 56"/>
          <p:cNvSpPr>
            <a:spLocks noChangeShapeType="1"/>
          </p:cNvSpPr>
          <p:nvPr/>
        </p:nvSpPr>
        <p:spPr bwMode="auto">
          <a:xfrm>
            <a:off x="5273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85" name="Text Box 57"/>
          <p:cNvSpPr txBox="1">
            <a:spLocks noChangeArrowheads="1"/>
          </p:cNvSpPr>
          <p:nvPr/>
        </p:nvSpPr>
        <p:spPr bwMode="auto">
          <a:xfrm>
            <a:off x="5257800" y="28194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73786" name="Line 58"/>
          <p:cNvSpPr>
            <a:spLocks noChangeShapeType="1"/>
          </p:cNvSpPr>
          <p:nvPr/>
        </p:nvSpPr>
        <p:spPr bwMode="auto">
          <a:xfrm>
            <a:off x="60356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87" name="Line 59"/>
          <p:cNvSpPr>
            <a:spLocks noChangeShapeType="1"/>
          </p:cNvSpPr>
          <p:nvPr/>
        </p:nvSpPr>
        <p:spPr bwMode="auto">
          <a:xfrm>
            <a:off x="49688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88" name="Line 60"/>
          <p:cNvSpPr>
            <a:spLocks noChangeShapeType="1"/>
          </p:cNvSpPr>
          <p:nvPr/>
        </p:nvSpPr>
        <p:spPr bwMode="auto">
          <a:xfrm>
            <a:off x="5730875" y="27781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89" name="Text Box 61"/>
          <p:cNvSpPr txBox="1">
            <a:spLocks noChangeArrowheads="1"/>
          </p:cNvSpPr>
          <p:nvPr/>
        </p:nvSpPr>
        <p:spPr bwMode="auto">
          <a:xfrm>
            <a:off x="5730875" y="2854325"/>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3790" name="Line 62"/>
          <p:cNvSpPr>
            <a:spLocks noChangeShapeType="1"/>
          </p:cNvSpPr>
          <p:nvPr/>
        </p:nvSpPr>
        <p:spPr bwMode="auto">
          <a:xfrm flipV="1">
            <a:off x="47244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91" name="Line 63"/>
          <p:cNvSpPr>
            <a:spLocks noChangeShapeType="1"/>
          </p:cNvSpPr>
          <p:nvPr/>
        </p:nvSpPr>
        <p:spPr bwMode="auto">
          <a:xfrm>
            <a:off x="48006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92" name="Line 64"/>
          <p:cNvSpPr>
            <a:spLocks noChangeShapeType="1"/>
          </p:cNvSpPr>
          <p:nvPr/>
        </p:nvSpPr>
        <p:spPr bwMode="auto">
          <a:xfrm flipV="1">
            <a:off x="60960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93" name="Line 65"/>
          <p:cNvSpPr>
            <a:spLocks noChangeShapeType="1"/>
          </p:cNvSpPr>
          <p:nvPr/>
        </p:nvSpPr>
        <p:spPr bwMode="auto">
          <a:xfrm>
            <a:off x="6172200" y="29718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94" name="Rectangle 66"/>
          <p:cNvSpPr>
            <a:spLocks noChangeArrowheads="1"/>
          </p:cNvSpPr>
          <p:nvPr/>
        </p:nvSpPr>
        <p:spPr bwMode="auto">
          <a:xfrm>
            <a:off x="6858000" y="2743200"/>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3795" name="Line 67"/>
          <p:cNvSpPr>
            <a:spLocks noChangeShapeType="1"/>
          </p:cNvSpPr>
          <p:nvPr/>
        </p:nvSpPr>
        <p:spPr bwMode="auto">
          <a:xfrm>
            <a:off x="7467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96" name="Text Box 68"/>
          <p:cNvSpPr txBox="1">
            <a:spLocks noChangeArrowheads="1"/>
          </p:cNvSpPr>
          <p:nvPr/>
        </p:nvSpPr>
        <p:spPr bwMode="auto">
          <a:xfrm>
            <a:off x="7451725" y="2784475"/>
            <a:ext cx="557213" cy="457200"/>
          </a:xfrm>
          <a:prstGeom prst="rect">
            <a:avLst/>
          </a:prstGeom>
          <a:noFill/>
          <a:ln w="9525">
            <a:noFill/>
            <a:miter lim="800000"/>
            <a:headEnd/>
            <a:tailEnd/>
          </a:ln>
          <a:effectLst/>
        </p:spPr>
        <p:txBody>
          <a:bodyPr wrap="none">
            <a:prstTxWarp prst="textNoShape">
              <a:avLst/>
            </a:prstTxWarp>
            <a:spAutoFit/>
          </a:bodyPr>
          <a:lstStyle/>
          <a:p>
            <a:r>
              <a:rPr lang="en-US" sz="2400"/>
              <a:t>V1</a:t>
            </a:r>
          </a:p>
        </p:txBody>
      </p:sp>
      <p:sp>
        <p:nvSpPr>
          <p:cNvPr id="73797" name="Line 69"/>
          <p:cNvSpPr>
            <a:spLocks noChangeShapeType="1"/>
          </p:cNvSpPr>
          <p:nvPr/>
        </p:nvSpPr>
        <p:spPr bwMode="auto">
          <a:xfrm>
            <a:off x="82296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98" name="Line 70"/>
          <p:cNvSpPr>
            <a:spLocks noChangeShapeType="1"/>
          </p:cNvSpPr>
          <p:nvPr/>
        </p:nvSpPr>
        <p:spPr bwMode="auto">
          <a:xfrm>
            <a:off x="7162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799" name="Text Box 71"/>
          <p:cNvSpPr txBox="1">
            <a:spLocks noChangeArrowheads="1"/>
          </p:cNvSpPr>
          <p:nvPr/>
        </p:nvSpPr>
        <p:spPr bwMode="auto">
          <a:xfrm>
            <a:off x="71469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3800" name="Line 72"/>
          <p:cNvSpPr>
            <a:spLocks noChangeShapeType="1"/>
          </p:cNvSpPr>
          <p:nvPr/>
        </p:nvSpPr>
        <p:spPr bwMode="auto">
          <a:xfrm>
            <a:off x="7924800" y="2743200"/>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01" name="Text Box 73"/>
          <p:cNvSpPr txBox="1">
            <a:spLocks noChangeArrowheads="1"/>
          </p:cNvSpPr>
          <p:nvPr/>
        </p:nvSpPr>
        <p:spPr bwMode="auto">
          <a:xfrm>
            <a:off x="7924800" y="2819400"/>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3802" name="Line 74"/>
          <p:cNvSpPr>
            <a:spLocks noChangeShapeType="1"/>
          </p:cNvSpPr>
          <p:nvPr/>
        </p:nvSpPr>
        <p:spPr bwMode="auto">
          <a:xfrm flipH="1">
            <a:off x="6172200" y="3048000"/>
            <a:ext cx="8382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3803" name="Rectangle 75"/>
          <p:cNvSpPr>
            <a:spLocks noChangeArrowheads="1"/>
          </p:cNvSpPr>
          <p:nvPr/>
        </p:nvSpPr>
        <p:spPr bwMode="auto">
          <a:xfrm>
            <a:off x="6742113" y="3886200"/>
            <a:ext cx="2503487" cy="457200"/>
          </a:xfrm>
          <a:prstGeom prst="rect">
            <a:avLst/>
          </a:prstGeom>
          <a:noFill/>
          <a:ln w="9525">
            <a:noFill/>
            <a:miter lim="800000"/>
            <a:headEnd/>
            <a:tailEnd/>
          </a:ln>
          <a:effectLst/>
        </p:spPr>
        <p:txBody>
          <a:bodyPr wrap="none">
            <a:prstTxWarp prst="textNoShape">
              <a:avLst/>
            </a:prstTxWarp>
            <a:spAutoFit/>
          </a:bodyPr>
          <a:lstStyle/>
          <a:p>
            <a:r>
              <a:rPr lang="en-US" sz="2400">
                <a:solidFill>
                  <a:schemeClr val="folHlink"/>
                </a:solidFill>
              </a:rPr>
              <a:t>TDIDT([1-111c1])</a:t>
            </a:r>
          </a:p>
        </p:txBody>
      </p:sp>
      <p:sp>
        <p:nvSpPr>
          <p:cNvPr id="73804" name="Line 76"/>
          <p:cNvSpPr>
            <a:spLocks noChangeShapeType="1"/>
          </p:cNvSpPr>
          <p:nvPr/>
        </p:nvSpPr>
        <p:spPr bwMode="auto">
          <a:xfrm>
            <a:off x="8382000" y="3124200"/>
            <a:ext cx="152400" cy="838200"/>
          </a:xfrm>
          <a:prstGeom prst="line">
            <a:avLst/>
          </a:prstGeom>
          <a:noFill/>
          <a:ln w="9525">
            <a:solidFill>
              <a:schemeClr val="folHlink"/>
            </a:solidFill>
            <a:round/>
            <a:headEnd/>
            <a:tailEnd type="triangle" w="med" len="med"/>
          </a:ln>
          <a:effectLst/>
        </p:spPr>
        <p:txBody>
          <a:bodyPr>
            <a:prstTxWarp prst="textNoShape">
              <a:avLst/>
            </a:prstTxWarp>
          </a:bodyPr>
          <a:lstStyle/>
          <a:p>
            <a:endParaRPr lang="en-US"/>
          </a:p>
        </p:txBody>
      </p:sp>
      <p:sp>
        <p:nvSpPr>
          <p:cNvPr id="73805" name="Rectangle 77"/>
          <p:cNvSpPr>
            <a:spLocks noChangeArrowheads="1"/>
          </p:cNvSpPr>
          <p:nvPr/>
        </p:nvSpPr>
        <p:spPr bwMode="auto">
          <a:xfrm>
            <a:off x="4664075" y="43783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3806" name="Line 78"/>
          <p:cNvSpPr>
            <a:spLocks noChangeShapeType="1"/>
          </p:cNvSpPr>
          <p:nvPr/>
        </p:nvSpPr>
        <p:spPr bwMode="auto">
          <a:xfrm>
            <a:off x="5273675" y="43783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07" name="Text Box 79"/>
          <p:cNvSpPr txBox="1">
            <a:spLocks noChangeArrowheads="1"/>
          </p:cNvSpPr>
          <p:nvPr/>
        </p:nvSpPr>
        <p:spPr bwMode="auto">
          <a:xfrm>
            <a:off x="5257800" y="44196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C2</a:t>
            </a:r>
          </a:p>
        </p:txBody>
      </p:sp>
      <p:sp>
        <p:nvSpPr>
          <p:cNvPr id="73808" name="Line 80"/>
          <p:cNvSpPr>
            <a:spLocks noChangeShapeType="1"/>
          </p:cNvSpPr>
          <p:nvPr/>
        </p:nvSpPr>
        <p:spPr bwMode="auto">
          <a:xfrm>
            <a:off x="6035675" y="43783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09" name="Line 81"/>
          <p:cNvSpPr>
            <a:spLocks noChangeShapeType="1"/>
          </p:cNvSpPr>
          <p:nvPr/>
        </p:nvSpPr>
        <p:spPr bwMode="auto">
          <a:xfrm>
            <a:off x="4968875" y="43783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10" name="Line 82"/>
          <p:cNvSpPr>
            <a:spLocks noChangeShapeType="1"/>
          </p:cNvSpPr>
          <p:nvPr/>
        </p:nvSpPr>
        <p:spPr bwMode="auto">
          <a:xfrm>
            <a:off x="5730875" y="43783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11" name="Text Box 83"/>
          <p:cNvSpPr txBox="1">
            <a:spLocks noChangeArrowheads="1"/>
          </p:cNvSpPr>
          <p:nvPr/>
        </p:nvSpPr>
        <p:spPr bwMode="auto">
          <a:xfrm>
            <a:off x="5730875" y="4454525"/>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3812" name="Line 84"/>
          <p:cNvSpPr>
            <a:spLocks noChangeShapeType="1"/>
          </p:cNvSpPr>
          <p:nvPr/>
        </p:nvSpPr>
        <p:spPr bwMode="auto">
          <a:xfrm flipV="1">
            <a:off x="4724400" y="45720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13" name="Line 85"/>
          <p:cNvSpPr>
            <a:spLocks noChangeShapeType="1"/>
          </p:cNvSpPr>
          <p:nvPr/>
        </p:nvSpPr>
        <p:spPr bwMode="auto">
          <a:xfrm>
            <a:off x="4800600" y="45720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14" name="Line 86"/>
          <p:cNvSpPr>
            <a:spLocks noChangeShapeType="1"/>
          </p:cNvSpPr>
          <p:nvPr/>
        </p:nvSpPr>
        <p:spPr bwMode="auto">
          <a:xfrm flipV="1">
            <a:off x="6096000" y="45720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15" name="Line 87"/>
          <p:cNvSpPr>
            <a:spLocks noChangeShapeType="1"/>
          </p:cNvSpPr>
          <p:nvPr/>
        </p:nvSpPr>
        <p:spPr bwMode="auto">
          <a:xfrm>
            <a:off x="6172200" y="45720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16" name="Line 88"/>
          <p:cNvSpPr>
            <a:spLocks noChangeShapeType="1"/>
          </p:cNvSpPr>
          <p:nvPr/>
        </p:nvSpPr>
        <p:spPr bwMode="auto">
          <a:xfrm>
            <a:off x="4876800" y="3886200"/>
            <a:ext cx="1143000" cy="457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17" name="Rectangle 89"/>
          <p:cNvSpPr>
            <a:spLocks noChangeArrowheads="1"/>
          </p:cNvSpPr>
          <p:nvPr/>
        </p:nvSpPr>
        <p:spPr bwMode="auto">
          <a:xfrm>
            <a:off x="7178675" y="4454525"/>
            <a:ext cx="16764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3818" name="Line 90"/>
          <p:cNvSpPr>
            <a:spLocks noChangeShapeType="1"/>
          </p:cNvSpPr>
          <p:nvPr/>
        </p:nvSpPr>
        <p:spPr bwMode="auto">
          <a:xfrm>
            <a:off x="7788275" y="44545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19" name="Text Box 91"/>
          <p:cNvSpPr txBox="1">
            <a:spLocks noChangeArrowheads="1"/>
          </p:cNvSpPr>
          <p:nvPr/>
        </p:nvSpPr>
        <p:spPr bwMode="auto">
          <a:xfrm>
            <a:off x="7772400" y="4495800"/>
            <a:ext cx="539750" cy="457200"/>
          </a:xfrm>
          <a:prstGeom prst="rect">
            <a:avLst/>
          </a:prstGeom>
          <a:noFill/>
          <a:ln w="9525">
            <a:noFill/>
            <a:miter lim="800000"/>
            <a:headEnd/>
            <a:tailEnd/>
          </a:ln>
          <a:effectLst/>
        </p:spPr>
        <p:txBody>
          <a:bodyPr wrap="none">
            <a:prstTxWarp prst="textNoShape">
              <a:avLst/>
            </a:prstTxWarp>
            <a:spAutoFit/>
          </a:bodyPr>
          <a:lstStyle/>
          <a:p>
            <a:r>
              <a:rPr lang="en-US" sz="2400"/>
              <a:t>C1</a:t>
            </a:r>
          </a:p>
        </p:txBody>
      </p:sp>
      <p:sp>
        <p:nvSpPr>
          <p:cNvPr id="73820" name="Line 92"/>
          <p:cNvSpPr>
            <a:spLocks noChangeShapeType="1"/>
          </p:cNvSpPr>
          <p:nvPr/>
        </p:nvSpPr>
        <p:spPr bwMode="auto">
          <a:xfrm>
            <a:off x="8550275" y="44545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21" name="Line 93"/>
          <p:cNvSpPr>
            <a:spLocks noChangeShapeType="1"/>
          </p:cNvSpPr>
          <p:nvPr/>
        </p:nvSpPr>
        <p:spPr bwMode="auto">
          <a:xfrm>
            <a:off x="7483475" y="44545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22" name="Line 94"/>
          <p:cNvSpPr>
            <a:spLocks noChangeShapeType="1"/>
          </p:cNvSpPr>
          <p:nvPr/>
        </p:nvSpPr>
        <p:spPr bwMode="auto">
          <a:xfrm>
            <a:off x="8245475" y="4454525"/>
            <a:ext cx="1588"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23" name="Text Box 95"/>
          <p:cNvSpPr txBox="1">
            <a:spLocks noChangeArrowheads="1"/>
          </p:cNvSpPr>
          <p:nvPr/>
        </p:nvSpPr>
        <p:spPr bwMode="auto">
          <a:xfrm>
            <a:off x="8245475" y="4530725"/>
            <a:ext cx="152400" cy="457200"/>
          </a:xfrm>
          <a:prstGeom prst="rect">
            <a:avLst/>
          </a:prstGeom>
          <a:noFill/>
          <a:ln w="9525">
            <a:noFill/>
            <a:miter lim="800000"/>
            <a:headEnd/>
            <a:tailEnd/>
          </a:ln>
          <a:effectLst/>
        </p:spPr>
        <p:txBody>
          <a:bodyPr wrap="none">
            <a:prstTxWarp prst="textNoShape">
              <a:avLst/>
            </a:prstTxWarp>
            <a:spAutoFit/>
          </a:bodyPr>
          <a:lstStyle/>
          <a:p>
            <a:endParaRPr lang="en-US" sz="2400"/>
          </a:p>
        </p:txBody>
      </p:sp>
      <p:sp>
        <p:nvSpPr>
          <p:cNvPr id="73824" name="Line 96"/>
          <p:cNvSpPr>
            <a:spLocks noChangeShapeType="1"/>
          </p:cNvSpPr>
          <p:nvPr/>
        </p:nvSpPr>
        <p:spPr bwMode="auto">
          <a:xfrm flipV="1">
            <a:off x="7239000" y="46482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25" name="Line 97"/>
          <p:cNvSpPr>
            <a:spLocks noChangeShapeType="1"/>
          </p:cNvSpPr>
          <p:nvPr/>
        </p:nvSpPr>
        <p:spPr bwMode="auto">
          <a:xfrm>
            <a:off x="7315200" y="46482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26" name="Line 98"/>
          <p:cNvSpPr>
            <a:spLocks noChangeShapeType="1"/>
          </p:cNvSpPr>
          <p:nvPr/>
        </p:nvSpPr>
        <p:spPr bwMode="auto">
          <a:xfrm flipV="1">
            <a:off x="8610600" y="46482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27" name="Line 99"/>
          <p:cNvSpPr>
            <a:spLocks noChangeShapeType="1"/>
          </p:cNvSpPr>
          <p:nvPr/>
        </p:nvSpPr>
        <p:spPr bwMode="auto">
          <a:xfrm>
            <a:off x="8686800" y="4648200"/>
            <a:ext cx="6350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28" name="Line 100"/>
          <p:cNvSpPr>
            <a:spLocks noChangeShapeType="1"/>
          </p:cNvSpPr>
          <p:nvPr/>
        </p:nvSpPr>
        <p:spPr bwMode="auto">
          <a:xfrm>
            <a:off x="7315200" y="3810000"/>
            <a:ext cx="990600" cy="5334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73829" name="Text Box 101"/>
          <p:cNvSpPr txBox="1">
            <a:spLocks noChangeArrowheads="1"/>
          </p:cNvSpPr>
          <p:nvPr/>
        </p:nvSpPr>
        <p:spPr bwMode="auto">
          <a:xfrm>
            <a:off x="288925" y="2860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3830" name="Text Box 102"/>
          <p:cNvSpPr txBox="1">
            <a:spLocks noChangeArrowheads="1"/>
          </p:cNvSpPr>
          <p:nvPr/>
        </p:nvSpPr>
        <p:spPr bwMode="auto">
          <a:xfrm>
            <a:off x="11271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3831" name="Text Box 103"/>
          <p:cNvSpPr txBox="1">
            <a:spLocks noChangeArrowheads="1"/>
          </p:cNvSpPr>
          <p:nvPr/>
        </p:nvSpPr>
        <p:spPr bwMode="auto">
          <a:xfrm>
            <a:off x="2955925" y="2860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3832" name="Text Box 104"/>
          <p:cNvSpPr txBox="1">
            <a:spLocks noChangeArrowheads="1"/>
          </p:cNvSpPr>
          <p:nvPr/>
        </p:nvSpPr>
        <p:spPr bwMode="auto">
          <a:xfrm>
            <a:off x="3717925" y="2860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3</a:t>
            </a:r>
          </a:p>
        </p:txBody>
      </p:sp>
      <p:sp>
        <p:nvSpPr>
          <p:cNvPr id="73833" name="Text Box 105"/>
          <p:cNvSpPr txBox="1">
            <a:spLocks noChangeArrowheads="1"/>
          </p:cNvSpPr>
          <p:nvPr/>
        </p:nvSpPr>
        <p:spPr bwMode="auto">
          <a:xfrm>
            <a:off x="49371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3834" name="Text Box 106"/>
          <p:cNvSpPr txBox="1">
            <a:spLocks noChangeArrowheads="1"/>
          </p:cNvSpPr>
          <p:nvPr/>
        </p:nvSpPr>
        <p:spPr bwMode="auto">
          <a:xfrm>
            <a:off x="5699125" y="27844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2</a:t>
            </a:r>
          </a:p>
        </p:txBody>
      </p:sp>
      <p:sp>
        <p:nvSpPr>
          <p:cNvPr id="73835" name="Text Box 107"/>
          <p:cNvSpPr txBox="1">
            <a:spLocks noChangeArrowheads="1"/>
          </p:cNvSpPr>
          <p:nvPr/>
        </p:nvSpPr>
        <p:spPr bwMode="auto">
          <a:xfrm>
            <a:off x="4937125" y="4384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3836" name="Text Box 108"/>
          <p:cNvSpPr txBox="1">
            <a:spLocks noChangeArrowheads="1"/>
          </p:cNvSpPr>
          <p:nvPr/>
        </p:nvSpPr>
        <p:spPr bwMode="auto">
          <a:xfrm>
            <a:off x="5699125" y="44608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3837" name="Text Box 109"/>
          <p:cNvSpPr txBox="1">
            <a:spLocks noChangeArrowheads="1"/>
          </p:cNvSpPr>
          <p:nvPr/>
        </p:nvSpPr>
        <p:spPr bwMode="auto">
          <a:xfrm>
            <a:off x="7527925" y="45370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0</a:t>
            </a:r>
          </a:p>
        </p:txBody>
      </p:sp>
      <p:sp>
        <p:nvSpPr>
          <p:cNvPr id="73838" name="Text Box 110"/>
          <p:cNvSpPr txBox="1">
            <a:spLocks noChangeArrowheads="1"/>
          </p:cNvSpPr>
          <p:nvPr/>
        </p:nvSpPr>
        <p:spPr bwMode="auto">
          <a:xfrm>
            <a:off x="8213725" y="45370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73839" name="Text Box 111"/>
          <p:cNvSpPr txBox="1">
            <a:spLocks noChangeArrowheads="1"/>
          </p:cNvSpPr>
          <p:nvPr/>
        </p:nvSpPr>
        <p:spPr bwMode="auto">
          <a:xfrm>
            <a:off x="152400" y="4876800"/>
            <a:ext cx="4240213" cy="1314450"/>
          </a:xfrm>
          <a:prstGeom prst="rect">
            <a:avLst/>
          </a:prstGeom>
          <a:noFill/>
          <a:ln w="9525">
            <a:noFill/>
            <a:miter lim="800000"/>
            <a:headEnd/>
            <a:tailEnd/>
          </a:ln>
          <a:effectLst/>
        </p:spPr>
        <p:txBody>
          <a:bodyPr wrap="none">
            <a:prstTxWarp prst="textNoShape">
              <a:avLst/>
            </a:prstTxWarp>
            <a:spAutoFit/>
          </a:bodyPr>
          <a:lstStyle/>
          <a:p>
            <a:r>
              <a:rPr lang="en-US" sz="1600" b="1">
                <a:solidFill>
                  <a:schemeClr val="accent1"/>
                </a:solidFill>
              </a:rPr>
              <a:t>In general, it might appear that the left integer</a:t>
            </a:r>
          </a:p>
          <a:p>
            <a:r>
              <a:rPr lang="en-US" sz="1600" b="1">
                <a:solidFill>
                  <a:schemeClr val="accent1"/>
                </a:solidFill>
              </a:rPr>
              <a:t>field of a leaf will always be 0, but some</a:t>
            </a:r>
          </a:p>
          <a:p>
            <a:r>
              <a:rPr lang="en-US" sz="1600" b="1">
                <a:solidFill>
                  <a:schemeClr val="accent1"/>
                </a:solidFill>
              </a:rPr>
              <a:t>termination functions allow “non-pure” leaves</a:t>
            </a:r>
          </a:p>
          <a:p>
            <a:r>
              <a:rPr lang="en-US" sz="1600" b="1">
                <a:solidFill>
                  <a:schemeClr val="accent1"/>
                </a:solidFill>
              </a:rPr>
              <a:t>(e.g., no split changes the class distribution</a:t>
            </a:r>
          </a:p>
          <a:p>
            <a:r>
              <a:rPr lang="en-US" sz="1600" b="1" i="1">
                <a:solidFill>
                  <a:schemeClr val="accent1"/>
                </a:solidFill>
              </a:rPr>
              <a:t>significantly</a:t>
            </a:r>
            <a:r>
              <a:rPr lang="en-US" sz="1600" b="1">
                <a:solidFill>
                  <a:schemeClr val="accent1"/>
                </a:solidFill>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Doug Fisher</a:t>
            </a:r>
            <a:endParaRPr lang="en-US"/>
          </a:p>
        </p:txBody>
      </p:sp>
      <p:sp>
        <p:nvSpPr>
          <p:cNvPr id="3" name="Slide Number Placeholder 2"/>
          <p:cNvSpPr>
            <a:spLocks noGrp="1"/>
          </p:cNvSpPr>
          <p:nvPr>
            <p:ph type="sldNum" sz="quarter" idx="12"/>
          </p:nvPr>
        </p:nvSpPr>
        <p:spPr/>
        <p:txBody>
          <a:bodyPr/>
          <a:lstStyle/>
          <a:p>
            <a:fld id="{415EF1A9-6B87-024B-81C4-7DDD4A6B2C8E}" type="slidenum">
              <a:rPr lang="en-US" smtClean="0"/>
              <a:pPr/>
              <a:t>24</a:t>
            </a:fld>
            <a:endParaRPr lang="en-US"/>
          </a:p>
        </p:txBody>
      </p:sp>
      <p:cxnSp>
        <p:nvCxnSpPr>
          <p:cNvPr id="5" name="Straight Connector 4"/>
          <p:cNvCxnSpPr/>
          <p:nvPr/>
        </p:nvCxnSpPr>
        <p:spPr>
          <a:xfrm rot="5400000">
            <a:off x="794" y="3199606"/>
            <a:ext cx="3962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1981994" y="5180806"/>
            <a:ext cx="4724400" cy="1588"/>
          </a:xfrm>
          <a:prstGeom prst="line">
            <a:avLst/>
          </a:prstGeom>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2667000" y="1828800"/>
            <a:ext cx="312906" cy="400110"/>
          </a:xfrm>
          <a:prstGeom prst="rect">
            <a:avLst/>
          </a:prstGeom>
          <a:noFill/>
        </p:spPr>
        <p:txBody>
          <a:bodyPr wrap="none" rtlCol="0">
            <a:spAutoFit/>
          </a:bodyPr>
          <a:lstStyle/>
          <a:p>
            <a:r>
              <a:rPr lang="en-US" dirty="0" err="1" smtClean="0"/>
              <a:t>x</a:t>
            </a:r>
            <a:endParaRPr lang="en-US" dirty="0"/>
          </a:p>
        </p:txBody>
      </p:sp>
      <p:sp>
        <p:nvSpPr>
          <p:cNvPr id="9" name="TextBox 8"/>
          <p:cNvSpPr txBox="1"/>
          <p:nvPr/>
        </p:nvSpPr>
        <p:spPr>
          <a:xfrm>
            <a:off x="2819400" y="1981200"/>
            <a:ext cx="312906" cy="400110"/>
          </a:xfrm>
          <a:prstGeom prst="rect">
            <a:avLst/>
          </a:prstGeom>
          <a:noFill/>
        </p:spPr>
        <p:txBody>
          <a:bodyPr wrap="none" rtlCol="0">
            <a:spAutoFit/>
          </a:bodyPr>
          <a:lstStyle/>
          <a:p>
            <a:r>
              <a:rPr lang="en-US" dirty="0" err="1" smtClean="0"/>
              <a:t>x</a:t>
            </a:r>
            <a:endParaRPr lang="en-US" dirty="0"/>
          </a:p>
        </p:txBody>
      </p:sp>
      <p:sp>
        <p:nvSpPr>
          <p:cNvPr id="10" name="TextBox 9"/>
          <p:cNvSpPr txBox="1"/>
          <p:nvPr/>
        </p:nvSpPr>
        <p:spPr>
          <a:xfrm>
            <a:off x="3276600" y="2362200"/>
            <a:ext cx="312906" cy="400110"/>
          </a:xfrm>
          <a:prstGeom prst="rect">
            <a:avLst/>
          </a:prstGeom>
          <a:noFill/>
        </p:spPr>
        <p:txBody>
          <a:bodyPr wrap="none" rtlCol="0">
            <a:spAutoFit/>
          </a:bodyPr>
          <a:lstStyle/>
          <a:p>
            <a:r>
              <a:rPr lang="en-US" dirty="0" err="1" smtClean="0"/>
              <a:t>x</a:t>
            </a:r>
            <a:endParaRPr lang="en-US" dirty="0"/>
          </a:p>
        </p:txBody>
      </p:sp>
      <p:sp>
        <p:nvSpPr>
          <p:cNvPr id="11" name="TextBox 10"/>
          <p:cNvSpPr txBox="1"/>
          <p:nvPr/>
        </p:nvSpPr>
        <p:spPr>
          <a:xfrm>
            <a:off x="2667000" y="3429000"/>
            <a:ext cx="312906" cy="400110"/>
          </a:xfrm>
          <a:prstGeom prst="rect">
            <a:avLst/>
          </a:prstGeom>
          <a:noFill/>
        </p:spPr>
        <p:txBody>
          <a:bodyPr wrap="none" rtlCol="0">
            <a:spAutoFit/>
          </a:bodyPr>
          <a:lstStyle/>
          <a:p>
            <a:r>
              <a:rPr lang="en-US" dirty="0" err="1" smtClean="0"/>
              <a:t>x</a:t>
            </a:r>
            <a:endParaRPr lang="en-US" dirty="0"/>
          </a:p>
        </p:txBody>
      </p:sp>
      <p:sp>
        <p:nvSpPr>
          <p:cNvPr id="12" name="TextBox 11"/>
          <p:cNvSpPr txBox="1"/>
          <p:nvPr/>
        </p:nvSpPr>
        <p:spPr>
          <a:xfrm>
            <a:off x="2514600" y="1524000"/>
            <a:ext cx="312906" cy="400110"/>
          </a:xfrm>
          <a:prstGeom prst="rect">
            <a:avLst/>
          </a:prstGeom>
          <a:noFill/>
        </p:spPr>
        <p:txBody>
          <a:bodyPr wrap="none" rtlCol="0">
            <a:spAutoFit/>
          </a:bodyPr>
          <a:lstStyle/>
          <a:p>
            <a:r>
              <a:rPr lang="en-US" dirty="0" err="1" smtClean="0"/>
              <a:t>x</a:t>
            </a:r>
            <a:endParaRPr lang="en-US" dirty="0"/>
          </a:p>
        </p:txBody>
      </p:sp>
      <p:sp>
        <p:nvSpPr>
          <p:cNvPr id="13" name="TextBox 12"/>
          <p:cNvSpPr txBox="1"/>
          <p:nvPr/>
        </p:nvSpPr>
        <p:spPr>
          <a:xfrm>
            <a:off x="3276600" y="3505200"/>
            <a:ext cx="312906" cy="400110"/>
          </a:xfrm>
          <a:prstGeom prst="rect">
            <a:avLst/>
          </a:prstGeom>
          <a:noFill/>
        </p:spPr>
        <p:txBody>
          <a:bodyPr wrap="none" rtlCol="0">
            <a:spAutoFit/>
          </a:bodyPr>
          <a:lstStyle/>
          <a:p>
            <a:r>
              <a:rPr lang="en-US" dirty="0" err="1" smtClean="0"/>
              <a:t>x</a:t>
            </a:r>
            <a:endParaRPr lang="en-US" dirty="0"/>
          </a:p>
        </p:txBody>
      </p:sp>
      <p:sp>
        <p:nvSpPr>
          <p:cNvPr id="14" name="TextBox 13"/>
          <p:cNvSpPr txBox="1"/>
          <p:nvPr/>
        </p:nvSpPr>
        <p:spPr>
          <a:xfrm>
            <a:off x="2286000" y="4114800"/>
            <a:ext cx="312906" cy="400110"/>
          </a:xfrm>
          <a:prstGeom prst="rect">
            <a:avLst/>
          </a:prstGeom>
          <a:noFill/>
        </p:spPr>
        <p:txBody>
          <a:bodyPr wrap="none" rtlCol="0">
            <a:spAutoFit/>
          </a:bodyPr>
          <a:lstStyle/>
          <a:p>
            <a:r>
              <a:rPr lang="en-US" dirty="0" err="1" smtClean="0"/>
              <a:t>x</a:t>
            </a:r>
            <a:endParaRPr lang="en-US" dirty="0"/>
          </a:p>
        </p:txBody>
      </p:sp>
      <p:sp>
        <p:nvSpPr>
          <p:cNvPr id="15" name="TextBox 14"/>
          <p:cNvSpPr txBox="1"/>
          <p:nvPr/>
        </p:nvSpPr>
        <p:spPr>
          <a:xfrm>
            <a:off x="3733800" y="3352800"/>
            <a:ext cx="312906" cy="400110"/>
          </a:xfrm>
          <a:prstGeom prst="rect">
            <a:avLst/>
          </a:prstGeom>
          <a:noFill/>
        </p:spPr>
        <p:txBody>
          <a:bodyPr wrap="none" rtlCol="0">
            <a:spAutoFit/>
          </a:bodyPr>
          <a:lstStyle/>
          <a:p>
            <a:r>
              <a:rPr lang="en-US" dirty="0" err="1" smtClean="0"/>
              <a:t>x</a:t>
            </a:r>
            <a:endParaRPr lang="en-US" dirty="0"/>
          </a:p>
        </p:txBody>
      </p:sp>
      <p:sp>
        <p:nvSpPr>
          <p:cNvPr id="16" name="TextBox 15"/>
          <p:cNvSpPr txBox="1"/>
          <p:nvPr/>
        </p:nvSpPr>
        <p:spPr>
          <a:xfrm>
            <a:off x="4572000" y="3276600"/>
            <a:ext cx="312906" cy="400110"/>
          </a:xfrm>
          <a:prstGeom prst="rect">
            <a:avLst/>
          </a:prstGeom>
          <a:noFill/>
        </p:spPr>
        <p:txBody>
          <a:bodyPr wrap="none" rtlCol="0">
            <a:spAutoFit/>
          </a:bodyPr>
          <a:lstStyle/>
          <a:p>
            <a:r>
              <a:rPr lang="en-US" dirty="0" err="1" smtClean="0"/>
              <a:t>x</a:t>
            </a:r>
            <a:endParaRPr lang="en-US" dirty="0"/>
          </a:p>
        </p:txBody>
      </p:sp>
      <p:sp>
        <p:nvSpPr>
          <p:cNvPr id="17" name="TextBox 16"/>
          <p:cNvSpPr txBox="1"/>
          <p:nvPr/>
        </p:nvSpPr>
        <p:spPr>
          <a:xfrm>
            <a:off x="4724400" y="3733800"/>
            <a:ext cx="312906" cy="400110"/>
          </a:xfrm>
          <a:prstGeom prst="rect">
            <a:avLst/>
          </a:prstGeom>
          <a:noFill/>
        </p:spPr>
        <p:txBody>
          <a:bodyPr wrap="none" rtlCol="0">
            <a:spAutoFit/>
          </a:bodyPr>
          <a:lstStyle/>
          <a:p>
            <a:r>
              <a:rPr lang="en-US" dirty="0" err="1" smtClean="0"/>
              <a:t>x</a:t>
            </a:r>
            <a:endParaRPr lang="en-US" dirty="0"/>
          </a:p>
        </p:txBody>
      </p:sp>
      <p:sp>
        <p:nvSpPr>
          <p:cNvPr id="18" name="TextBox 17"/>
          <p:cNvSpPr txBox="1"/>
          <p:nvPr/>
        </p:nvSpPr>
        <p:spPr>
          <a:xfrm>
            <a:off x="5181600" y="3733800"/>
            <a:ext cx="312906" cy="400110"/>
          </a:xfrm>
          <a:prstGeom prst="rect">
            <a:avLst/>
          </a:prstGeom>
          <a:noFill/>
        </p:spPr>
        <p:txBody>
          <a:bodyPr wrap="none" rtlCol="0">
            <a:spAutoFit/>
          </a:bodyPr>
          <a:lstStyle/>
          <a:p>
            <a:r>
              <a:rPr lang="en-US" dirty="0" err="1" smtClean="0"/>
              <a:t>x</a:t>
            </a:r>
            <a:endParaRPr lang="en-US" dirty="0"/>
          </a:p>
        </p:txBody>
      </p:sp>
      <p:sp>
        <p:nvSpPr>
          <p:cNvPr id="19" name="TextBox 18"/>
          <p:cNvSpPr txBox="1"/>
          <p:nvPr/>
        </p:nvSpPr>
        <p:spPr>
          <a:xfrm>
            <a:off x="5486400" y="4267200"/>
            <a:ext cx="312906" cy="400110"/>
          </a:xfrm>
          <a:prstGeom prst="rect">
            <a:avLst/>
          </a:prstGeom>
          <a:noFill/>
        </p:spPr>
        <p:txBody>
          <a:bodyPr wrap="none" rtlCol="0">
            <a:spAutoFit/>
          </a:bodyPr>
          <a:lstStyle/>
          <a:p>
            <a:r>
              <a:rPr lang="en-US" dirty="0" err="1" smtClean="0"/>
              <a:t>x</a:t>
            </a:r>
            <a:endParaRPr lang="en-US" dirty="0"/>
          </a:p>
        </p:txBody>
      </p:sp>
      <p:sp>
        <p:nvSpPr>
          <p:cNvPr id="20" name="TextBox 19"/>
          <p:cNvSpPr txBox="1"/>
          <p:nvPr/>
        </p:nvSpPr>
        <p:spPr>
          <a:xfrm>
            <a:off x="3200400" y="2057400"/>
            <a:ext cx="312906" cy="400110"/>
          </a:xfrm>
          <a:prstGeom prst="rect">
            <a:avLst/>
          </a:prstGeom>
          <a:noFill/>
        </p:spPr>
        <p:txBody>
          <a:bodyPr wrap="none" rtlCol="0">
            <a:spAutoFit/>
          </a:bodyPr>
          <a:lstStyle/>
          <a:p>
            <a:r>
              <a:rPr lang="en-US" dirty="0" err="1" smtClean="0"/>
              <a:t>x</a:t>
            </a:r>
            <a:endParaRPr lang="en-US" dirty="0"/>
          </a:p>
        </p:txBody>
      </p:sp>
      <p:sp>
        <p:nvSpPr>
          <p:cNvPr id="21" name="TextBox 20"/>
          <p:cNvSpPr txBox="1"/>
          <p:nvPr/>
        </p:nvSpPr>
        <p:spPr>
          <a:xfrm>
            <a:off x="4267200" y="2133600"/>
            <a:ext cx="312906" cy="400110"/>
          </a:xfrm>
          <a:prstGeom prst="rect">
            <a:avLst/>
          </a:prstGeom>
          <a:noFill/>
        </p:spPr>
        <p:txBody>
          <a:bodyPr wrap="none" rtlCol="0">
            <a:spAutoFit/>
          </a:bodyPr>
          <a:lstStyle/>
          <a:p>
            <a:r>
              <a:rPr lang="en-US" dirty="0" err="1" smtClean="0"/>
              <a:t>x</a:t>
            </a:r>
            <a:endParaRPr lang="en-US" dirty="0"/>
          </a:p>
        </p:txBody>
      </p:sp>
      <p:sp>
        <p:nvSpPr>
          <p:cNvPr id="22" name="TextBox 21"/>
          <p:cNvSpPr txBox="1"/>
          <p:nvPr/>
        </p:nvSpPr>
        <p:spPr>
          <a:xfrm>
            <a:off x="3962400" y="2590800"/>
            <a:ext cx="312906" cy="400110"/>
          </a:xfrm>
          <a:prstGeom prst="rect">
            <a:avLst/>
          </a:prstGeom>
          <a:noFill/>
        </p:spPr>
        <p:txBody>
          <a:bodyPr wrap="none" rtlCol="0">
            <a:spAutoFit/>
          </a:bodyPr>
          <a:lstStyle/>
          <a:p>
            <a:r>
              <a:rPr lang="en-US" dirty="0" err="1" smtClean="0"/>
              <a:t>x</a:t>
            </a:r>
            <a:endParaRPr lang="en-US" dirty="0"/>
          </a:p>
        </p:txBody>
      </p:sp>
      <p:sp>
        <p:nvSpPr>
          <p:cNvPr id="23" name="TextBox 22"/>
          <p:cNvSpPr txBox="1"/>
          <p:nvPr/>
        </p:nvSpPr>
        <p:spPr>
          <a:xfrm>
            <a:off x="4419600" y="2438400"/>
            <a:ext cx="312906" cy="400110"/>
          </a:xfrm>
          <a:prstGeom prst="rect">
            <a:avLst/>
          </a:prstGeom>
          <a:noFill/>
        </p:spPr>
        <p:txBody>
          <a:bodyPr wrap="none" rtlCol="0">
            <a:spAutoFit/>
          </a:bodyPr>
          <a:lstStyle/>
          <a:p>
            <a:r>
              <a:rPr lang="en-US" dirty="0" err="1" smtClean="0"/>
              <a:t>x</a:t>
            </a:r>
            <a:endParaRPr lang="en-US" dirty="0"/>
          </a:p>
        </p:txBody>
      </p:sp>
      <p:sp>
        <p:nvSpPr>
          <p:cNvPr id="24" name="TextBox 23"/>
          <p:cNvSpPr txBox="1"/>
          <p:nvPr/>
        </p:nvSpPr>
        <p:spPr>
          <a:xfrm>
            <a:off x="2286000" y="4572000"/>
            <a:ext cx="312906" cy="400110"/>
          </a:xfrm>
          <a:prstGeom prst="rect">
            <a:avLst/>
          </a:prstGeom>
          <a:noFill/>
        </p:spPr>
        <p:txBody>
          <a:bodyPr wrap="none" rtlCol="0">
            <a:spAutoFit/>
          </a:bodyPr>
          <a:lstStyle/>
          <a:p>
            <a:r>
              <a:rPr lang="en-US" dirty="0" err="1" smtClean="0"/>
              <a:t>x</a:t>
            </a:r>
            <a:endParaRPr lang="en-US" dirty="0"/>
          </a:p>
        </p:txBody>
      </p:sp>
      <p:sp>
        <p:nvSpPr>
          <p:cNvPr id="25" name="TextBox 24"/>
          <p:cNvSpPr txBox="1"/>
          <p:nvPr/>
        </p:nvSpPr>
        <p:spPr>
          <a:xfrm>
            <a:off x="2819400" y="3886200"/>
            <a:ext cx="312906" cy="400110"/>
          </a:xfrm>
          <a:prstGeom prst="rect">
            <a:avLst/>
          </a:prstGeom>
          <a:noFill/>
        </p:spPr>
        <p:txBody>
          <a:bodyPr wrap="none" rtlCol="0">
            <a:spAutoFit/>
          </a:bodyPr>
          <a:lstStyle/>
          <a:p>
            <a:r>
              <a:rPr lang="en-US" dirty="0" err="1" smtClean="0"/>
              <a:t>x</a:t>
            </a:r>
            <a:endParaRPr lang="en-US" dirty="0"/>
          </a:p>
        </p:txBody>
      </p:sp>
      <p:sp>
        <p:nvSpPr>
          <p:cNvPr id="26" name="TextBox 25"/>
          <p:cNvSpPr txBox="1"/>
          <p:nvPr/>
        </p:nvSpPr>
        <p:spPr>
          <a:xfrm>
            <a:off x="4038600" y="3352800"/>
            <a:ext cx="312906" cy="400110"/>
          </a:xfrm>
          <a:prstGeom prst="rect">
            <a:avLst/>
          </a:prstGeom>
          <a:noFill/>
        </p:spPr>
        <p:txBody>
          <a:bodyPr wrap="none" rtlCol="0">
            <a:spAutoFit/>
          </a:bodyPr>
          <a:lstStyle/>
          <a:p>
            <a:r>
              <a:rPr lang="en-US" dirty="0" err="1" smtClean="0"/>
              <a:t>x</a:t>
            </a:r>
            <a:endParaRPr lang="en-US" dirty="0"/>
          </a:p>
        </p:txBody>
      </p:sp>
      <p:sp>
        <p:nvSpPr>
          <p:cNvPr id="27" name="TextBox 26"/>
          <p:cNvSpPr txBox="1"/>
          <p:nvPr/>
        </p:nvSpPr>
        <p:spPr>
          <a:xfrm>
            <a:off x="5105400" y="1676400"/>
            <a:ext cx="312906" cy="400110"/>
          </a:xfrm>
          <a:prstGeom prst="rect">
            <a:avLst/>
          </a:prstGeom>
          <a:noFill/>
        </p:spPr>
        <p:txBody>
          <a:bodyPr wrap="none" rtlCol="0">
            <a:spAutoFit/>
          </a:bodyPr>
          <a:lstStyle/>
          <a:p>
            <a:r>
              <a:rPr lang="en-US" dirty="0" err="1" smtClean="0"/>
              <a:t>x</a:t>
            </a:r>
            <a:endParaRPr lang="en-US" dirty="0"/>
          </a:p>
        </p:txBody>
      </p:sp>
      <p:sp>
        <p:nvSpPr>
          <p:cNvPr id="28" name="TextBox 27"/>
          <p:cNvSpPr txBox="1"/>
          <p:nvPr/>
        </p:nvSpPr>
        <p:spPr>
          <a:xfrm>
            <a:off x="4648200" y="1828800"/>
            <a:ext cx="312906" cy="400110"/>
          </a:xfrm>
          <a:prstGeom prst="rect">
            <a:avLst/>
          </a:prstGeom>
          <a:noFill/>
        </p:spPr>
        <p:txBody>
          <a:bodyPr wrap="none" rtlCol="0">
            <a:spAutoFit/>
          </a:bodyPr>
          <a:lstStyle/>
          <a:p>
            <a:r>
              <a:rPr lang="en-US" dirty="0" err="1" smtClean="0"/>
              <a:t>x</a:t>
            </a:r>
            <a:endParaRPr lang="en-US" dirty="0"/>
          </a:p>
        </p:txBody>
      </p:sp>
      <p:sp>
        <p:nvSpPr>
          <p:cNvPr id="29" name="TextBox 28"/>
          <p:cNvSpPr txBox="1"/>
          <p:nvPr/>
        </p:nvSpPr>
        <p:spPr>
          <a:xfrm>
            <a:off x="4724400" y="2057400"/>
            <a:ext cx="312906" cy="400110"/>
          </a:xfrm>
          <a:prstGeom prst="rect">
            <a:avLst/>
          </a:prstGeom>
          <a:noFill/>
        </p:spPr>
        <p:txBody>
          <a:bodyPr wrap="none" rtlCol="0">
            <a:spAutoFit/>
          </a:bodyPr>
          <a:lstStyle/>
          <a:p>
            <a:r>
              <a:rPr lang="en-US" dirty="0" err="1" smtClean="0"/>
              <a:t>x</a:t>
            </a:r>
            <a:endParaRPr lang="en-US" dirty="0"/>
          </a:p>
        </p:txBody>
      </p:sp>
      <p:sp>
        <p:nvSpPr>
          <p:cNvPr id="30" name="TextBox 29"/>
          <p:cNvSpPr txBox="1"/>
          <p:nvPr/>
        </p:nvSpPr>
        <p:spPr>
          <a:xfrm>
            <a:off x="2895600" y="1752600"/>
            <a:ext cx="312906" cy="400110"/>
          </a:xfrm>
          <a:prstGeom prst="rect">
            <a:avLst/>
          </a:prstGeom>
          <a:noFill/>
        </p:spPr>
        <p:txBody>
          <a:bodyPr wrap="none" rtlCol="0">
            <a:spAutoFit/>
          </a:bodyPr>
          <a:lstStyle/>
          <a:p>
            <a:r>
              <a:rPr lang="en-US" dirty="0" err="1" smtClean="0"/>
              <a:t>x</a:t>
            </a:r>
            <a:endParaRPr lang="en-US" dirty="0"/>
          </a:p>
        </p:txBody>
      </p:sp>
      <p:sp>
        <p:nvSpPr>
          <p:cNvPr id="31" name="TextBox 30"/>
          <p:cNvSpPr txBox="1"/>
          <p:nvPr/>
        </p:nvSpPr>
        <p:spPr>
          <a:xfrm>
            <a:off x="3352800" y="2819400"/>
            <a:ext cx="312906" cy="400110"/>
          </a:xfrm>
          <a:prstGeom prst="rect">
            <a:avLst/>
          </a:prstGeom>
          <a:noFill/>
        </p:spPr>
        <p:txBody>
          <a:bodyPr wrap="none" rtlCol="0">
            <a:spAutoFit/>
          </a:bodyPr>
          <a:lstStyle/>
          <a:p>
            <a:r>
              <a:rPr lang="en-US" dirty="0" err="1" smtClean="0"/>
              <a:t>x</a:t>
            </a:r>
            <a:endParaRPr lang="en-US" dirty="0"/>
          </a:p>
        </p:txBody>
      </p:sp>
      <p:sp>
        <p:nvSpPr>
          <p:cNvPr id="32" name="TextBox 31"/>
          <p:cNvSpPr txBox="1"/>
          <p:nvPr/>
        </p:nvSpPr>
        <p:spPr>
          <a:xfrm>
            <a:off x="762000" y="304800"/>
            <a:ext cx="7520408" cy="400110"/>
          </a:xfrm>
          <a:prstGeom prst="rect">
            <a:avLst/>
          </a:prstGeom>
          <a:noFill/>
        </p:spPr>
        <p:txBody>
          <a:bodyPr wrap="none" rtlCol="0">
            <a:spAutoFit/>
          </a:bodyPr>
          <a:lstStyle/>
          <a:p>
            <a:r>
              <a:rPr lang="en-US" dirty="0" smtClean="0"/>
              <a:t>Decomposition and search are important principles in machine learning</a:t>
            </a:r>
            <a:endParaRPr lang="en-US" dirty="0"/>
          </a:p>
        </p:txBody>
      </p:sp>
      <p:sp>
        <p:nvSpPr>
          <p:cNvPr id="33" name="TextBox 32"/>
          <p:cNvSpPr txBox="1"/>
          <p:nvPr/>
        </p:nvSpPr>
        <p:spPr>
          <a:xfrm>
            <a:off x="4191000" y="5334000"/>
            <a:ext cx="377026" cy="400110"/>
          </a:xfrm>
          <a:prstGeom prst="rect">
            <a:avLst/>
          </a:prstGeom>
          <a:noFill/>
        </p:spPr>
        <p:txBody>
          <a:bodyPr wrap="none" rtlCol="0">
            <a:spAutoFit/>
          </a:bodyPr>
          <a:lstStyle/>
          <a:p>
            <a:r>
              <a:rPr lang="en-US" dirty="0" smtClean="0"/>
              <a:t>X</a:t>
            </a:r>
            <a:endParaRPr lang="en-US" dirty="0"/>
          </a:p>
        </p:txBody>
      </p:sp>
      <p:sp>
        <p:nvSpPr>
          <p:cNvPr id="34" name="TextBox 33"/>
          <p:cNvSpPr txBox="1"/>
          <p:nvPr/>
        </p:nvSpPr>
        <p:spPr>
          <a:xfrm>
            <a:off x="1295400" y="2895600"/>
            <a:ext cx="364202" cy="400110"/>
          </a:xfrm>
          <a:prstGeom prst="rect">
            <a:avLst/>
          </a:prstGeom>
          <a:noFill/>
        </p:spPr>
        <p:txBody>
          <a:bodyPr wrap="none" rtlCol="0">
            <a:spAutoFit/>
          </a:bodyPr>
          <a:lstStyle/>
          <a:p>
            <a:r>
              <a:rPr lang="en-US" dirty="0"/>
              <a:t>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Doug Fisher</a:t>
            </a:r>
            <a:endParaRPr lang="en-US"/>
          </a:p>
        </p:txBody>
      </p:sp>
      <p:sp>
        <p:nvSpPr>
          <p:cNvPr id="3" name="Slide Number Placeholder 2"/>
          <p:cNvSpPr>
            <a:spLocks noGrp="1"/>
          </p:cNvSpPr>
          <p:nvPr>
            <p:ph type="sldNum" sz="quarter" idx="12"/>
          </p:nvPr>
        </p:nvSpPr>
        <p:spPr/>
        <p:txBody>
          <a:bodyPr/>
          <a:lstStyle/>
          <a:p>
            <a:fld id="{415EF1A9-6B87-024B-81C4-7DDD4A6B2C8E}" type="slidenum">
              <a:rPr lang="en-US" smtClean="0"/>
              <a:pPr/>
              <a:t>25</a:t>
            </a:fld>
            <a:endParaRPr lang="en-US"/>
          </a:p>
        </p:txBody>
      </p:sp>
      <p:cxnSp>
        <p:nvCxnSpPr>
          <p:cNvPr id="5" name="Straight Connector 4"/>
          <p:cNvCxnSpPr/>
          <p:nvPr/>
        </p:nvCxnSpPr>
        <p:spPr>
          <a:xfrm rot="5400000">
            <a:off x="794" y="3199606"/>
            <a:ext cx="3962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1981994" y="5180806"/>
            <a:ext cx="4724400" cy="1588"/>
          </a:xfrm>
          <a:prstGeom prst="line">
            <a:avLst/>
          </a:prstGeom>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2667000" y="1828800"/>
            <a:ext cx="312906" cy="400110"/>
          </a:xfrm>
          <a:prstGeom prst="rect">
            <a:avLst/>
          </a:prstGeom>
          <a:noFill/>
        </p:spPr>
        <p:txBody>
          <a:bodyPr wrap="none" rtlCol="0">
            <a:spAutoFit/>
          </a:bodyPr>
          <a:lstStyle/>
          <a:p>
            <a:r>
              <a:rPr lang="en-US" dirty="0" err="1" smtClean="0"/>
              <a:t>x</a:t>
            </a:r>
            <a:endParaRPr lang="en-US" dirty="0"/>
          </a:p>
        </p:txBody>
      </p:sp>
      <p:sp>
        <p:nvSpPr>
          <p:cNvPr id="9" name="TextBox 8"/>
          <p:cNvSpPr txBox="1"/>
          <p:nvPr/>
        </p:nvSpPr>
        <p:spPr>
          <a:xfrm>
            <a:off x="2819400" y="1981200"/>
            <a:ext cx="312906" cy="400110"/>
          </a:xfrm>
          <a:prstGeom prst="rect">
            <a:avLst/>
          </a:prstGeom>
          <a:noFill/>
        </p:spPr>
        <p:txBody>
          <a:bodyPr wrap="none" rtlCol="0">
            <a:spAutoFit/>
          </a:bodyPr>
          <a:lstStyle/>
          <a:p>
            <a:r>
              <a:rPr lang="en-US" dirty="0" err="1" smtClean="0"/>
              <a:t>x</a:t>
            </a:r>
            <a:endParaRPr lang="en-US" dirty="0"/>
          </a:p>
        </p:txBody>
      </p:sp>
      <p:sp>
        <p:nvSpPr>
          <p:cNvPr id="10" name="TextBox 9"/>
          <p:cNvSpPr txBox="1"/>
          <p:nvPr/>
        </p:nvSpPr>
        <p:spPr>
          <a:xfrm>
            <a:off x="3276600" y="2362200"/>
            <a:ext cx="312906" cy="400110"/>
          </a:xfrm>
          <a:prstGeom prst="rect">
            <a:avLst/>
          </a:prstGeom>
          <a:noFill/>
        </p:spPr>
        <p:txBody>
          <a:bodyPr wrap="none" rtlCol="0">
            <a:spAutoFit/>
          </a:bodyPr>
          <a:lstStyle/>
          <a:p>
            <a:r>
              <a:rPr lang="en-US" dirty="0" err="1" smtClean="0"/>
              <a:t>x</a:t>
            </a:r>
            <a:endParaRPr lang="en-US" dirty="0"/>
          </a:p>
        </p:txBody>
      </p:sp>
      <p:sp>
        <p:nvSpPr>
          <p:cNvPr id="11" name="TextBox 10"/>
          <p:cNvSpPr txBox="1"/>
          <p:nvPr/>
        </p:nvSpPr>
        <p:spPr>
          <a:xfrm>
            <a:off x="2667000" y="3429000"/>
            <a:ext cx="312906" cy="400110"/>
          </a:xfrm>
          <a:prstGeom prst="rect">
            <a:avLst/>
          </a:prstGeom>
          <a:noFill/>
        </p:spPr>
        <p:txBody>
          <a:bodyPr wrap="none" rtlCol="0">
            <a:spAutoFit/>
          </a:bodyPr>
          <a:lstStyle/>
          <a:p>
            <a:r>
              <a:rPr lang="en-US" dirty="0" err="1" smtClean="0"/>
              <a:t>x</a:t>
            </a:r>
            <a:endParaRPr lang="en-US" dirty="0"/>
          </a:p>
        </p:txBody>
      </p:sp>
      <p:sp>
        <p:nvSpPr>
          <p:cNvPr id="12" name="TextBox 11"/>
          <p:cNvSpPr txBox="1"/>
          <p:nvPr/>
        </p:nvSpPr>
        <p:spPr>
          <a:xfrm>
            <a:off x="2514600" y="1524000"/>
            <a:ext cx="312906" cy="400110"/>
          </a:xfrm>
          <a:prstGeom prst="rect">
            <a:avLst/>
          </a:prstGeom>
          <a:noFill/>
        </p:spPr>
        <p:txBody>
          <a:bodyPr wrap="none" rtlCol="0">
            <a:spAutoFit/>
          </a:bodyPr>
          <a:lstStyle/>
          <a:p>
            <a:r>
              <a:rPr lang="en-US" dirty="0" err="1" smtClean="0"/>
              <a:t>x</a:t>
            </a:r>
            <a:endParaRPr lang="en-US" dirty="0"/>
          </a:p>
        </p:txBody>
      </p:sp>
      <p:sp>
        <p:nvSpPr>
          <p:cNvPr id="13" name="TextBox 12"/>
          <p:cNvSpPr txBox="1"/>
          <p:nvPr/>
        </p:nvSpPr>
        <p:spPr>
          <a:xfrm>
            <a:off x="3276600" y="3505200"/>
            <a:ext cx="312906" cy="400110"/>
          </a:xfrm>
          <a:prstGeom prst="rect">
            <a:avLst/>
          </a:prstGeom>
          <a:noFill/>
        </p:spPr>
        <p:txBody>
          <a:bodyPr wrap="none" rtlCol="0">
            <a:spAutoFit/>
          </a:bodyPr>
          <a:lstStyle/>
          <a:p>
            <a:r>
              <a:rPr lang="en-US" dirty="0" err="1" smtClean="0"/>
              <a:t>x</a:t>
            </a:r>
            <a:endParaRPr lang="en-US" dirty="0"/>
          </a:p>
        </p:txBody>
      </p:sp>
      <p:sp>
        <p:nvSpPr>
          <p:cNvPr id="14" name="TextBox 13"/>
          <p:cNvSpPr txBox="1"/>
          <p:nvPr/>
        </p:nvSpPr>
        <p:spPr>
          <a:xfrm>
            <a:off x="2286000" y="4114800"/>
            <a:ext cx="312906" cy="400110"/>
          </a:xfrm>
          <a:prstGeom prst="rect">
            <a:avLst/>
          </a:prstGeom>
          <a:noFill/>
        </p:spPr>
        <p:txBody>
          <a:bodyPr wrap="none" rtlCol="0">
            <a:spAutoFit/>
          </a:bodyPr>
          <a:lstStyle/>
          <a:p>
            <a:r>
              <a:rPr lang="en-US" dirty="0" err="1" smtClean="0"/>
              <a:t>x</a:t>
            </a:r>
            <a:endParaRPr lang="en-US" dirty="0"/>
          </a:p>
        </p:txBody>
      </p:sp>
      <p:sp>
        <p:nvSpPr>
          <p:cNvPr id="15" name="TextBox 14"/>
          <p:cNvSpPr txBox="1"/>
          <p:nvPr/>
        </p:nvSpPr>
        <p:spPr>
          <a:xfrm>
            <a:off x="3733800" y="3352800"/>
            <a:ext cx="312906" cy="400110"/>
          </a:xfrm>
          <a:prstGeom prst="rect">
            <a:avLst/>
          </a:prstGeom>
          <a:noFill/>
        </p:spPr>
        <p:txBody>
          <a:bodyPr wrap="none" rtlCol="0">
            <a:spAutoFit/>
          </a:bodyPr>
          <a:lstStyle/>
          <a:p>
            <a:r>
              <a:rPr lang="en-US" dirty="0" err="1" smtClean="0"/>
              <a:t>x</a:t>
            </a:r>
            <a:endParaRPr lang="en-US" dirty="0"/>
          </a:p>
        </p:txBody>
      </p:sp>
      <p:sp>
        <p:nvSpPr>
          <p:cNvPr id="16" name="TextBox 15"/>
          <p:cNvSpPr txBox="1"/>
          <p:nvPr/>
        </p:nvSpPr>
        <p:spPr>
          <a:xfrm>
            <a:off x="4572000" y="3276600"/>
            <a:ext cx="312906" cy="400110"/>
          </a:xfrm>
          <a:prstGeom prst="rect">
            <a:avLst/>
          </a:prstGeom>
          <a:noFill/>
        </p:spPr>
        <p:txBody>
          <a:bodyPr wrap="none" rtlCol="0">
            <a:spAutoFit/>
          </a:bodyPr>
          <a:lstStyle/>
          <a:p>
            <a:r>
              <a:rPr lang="en-US" dirty="0" err="1" smtClean="0"/>
              <a:t>x</a:t>
            </a:r>
            <a:endParaRPr lang="en-US" dirty="0"/>
          </a:p>
        </p:txBody>
      </p:sp>
      <p:sp>
        <p:nvSpPr>
          <p:cNvPr id="17" name="TextBox 16"/>
          <p:cNvSpPr txBox="1"/>
          <p:nvPr/>
        </p:nvSpPr>
        <p:spPr>
          <a:xfrm>
            <a:off x="4724400" y="3733800"/>
            <a:ext cx="312906" cy="400110"/>
          </a:xfrm>
          <a:prstGeom prst="rect">
            <a:avLst/>
          </a:prstGeom>
          <a:noFill/>
        </p:spPr>
        <p:txBody>
          <a:bodyPr wrap="none" rtlCol="0">
            <a:spAutoFit/>
          </a:bodyPr>
          <a:lstStyle/>
          <a:p>
            <a:r>
              <a:rPr lang="en-US" dirty="0" err="1" smtClean="0"/>
              <a:t>x</a:t>
            </a:r>
            <a:endParaRPr lang="en-US" dirty="0"/>
          </a:p>
        </p:txBody>
      </p:sp>
      <p:sp>
        <p:nvSpPr>
          <p:cNvPr id="18" name="TextBox 17"/>
          <p:cNvSpPr txBox="1"/>
          <p:nvPr/>
        </p:nvSpPr>
        <p:spPr>
          <a:xfrm>
            <a:off x="5181600" y="3733800"/>
            <a:ext cx="312906" cy="400110"/>
          </a:xfrm>
          <a:prstGeom prst="rect">
            <a:avLst/>
          </a:prstGeom>
          <a:noFill/>
        </p:spPr>
        <p:txBody>
          <a:bodyPr wrap="none" rtlCol="0">
            <a:spAutoFit/>
          </a:bodyPr>
          <a:lstStyle/>
          <a:p>
            <a:r>
              <a:rPr lang="en-US" dirty="0" err="1" smtClean="0"/>
              <a:t>x</a:t>
            </a:r>
            <a:endParaRPr lang="en-US" dirty="0"/>
          </a:p>
        </p:txBody>
      </p:sp>
      <p:sp>
        <p:nvSpPr>
          <p:cNvPr id="19" name="TextBox 18"/>
          <p:cNvSpPr txBox="1"/>
          <p:nvPr/>
        </p:nvSpPr>
        <p:spPr>
          <a:xfrm>
            <a:off x="5486400" y="4267200"/>
            <a:ext cx="312906" cy="400110"/>
          </a:xfrm>
          <a:prstGeom prst="rect">
            <a:avLst/>
          </a:prstGeom>
          <a:noFill/>
        </p:spPr>
        <p:txBody>
          <a:bodyPr wrap="none" rtlCol="0">
            <a:spAutoFit/>
          </a:bodyPr>
          <a:lstStyle/>
          <a:p>
            <a:r>
              <a:rPr lang="en-US" dirty="0" err="1" smtClean="0"/>
              <a:t>x</a:t>
            </a:r>
            <a:endParaRPr lang="en-US" dirty="0"/>
          </a:p>
        </p:txBody>
      </p:sp>
      <p:sp>
        <p:nvSpPr>
          <p:cNvPr id="20" name="TextBox 19"/>
          <p:cNvSpPr txBox="1"/>
          <p:nvPr/>
        </p:nvSpPr>
        <p:spPr>
          <a:xfrm>
            <a:off x="3200400" y="2057400"/>
            <a:ext cx="312906" cy="400110"/>
          </a:xfrm>
          <a:prstGeom prst="rect">
            <a:avLst/>
          </a:prstGeom>
          <a:noFill/>
        </p:spPr>
        <p:txBody>
          <a:bodyPr wrap="none" rtlCol="0">
            <a:spAutoFit/>
          </a:bodyPr>
          <a:lstStyle/>
          <a:p>
            <a:r>
              <a:rPr lang="en-US" dirty="0" err="1" smtClean="0"/>
              <a:t>x</a:t>
            </a:r>
            <a:endParaRPr lang="en-US" dirty="0"/>
          </a:p>
        </p:txBody>
      </p:sp>
      <p:sp>
        <p:nvSpPr>
          <p:cNvPr id="21" name="TextBox 20"/>
          <p:cNvSpPr txBox="1"/>
          <p:nvPr/>
        </p:nvSpPr>
        <p:spPr>
          <a:xfrm>
            <a:off x="4267200" y="2133600"/>
            <a:ext cx="312906" cy="400110"/>
          </a:xfrm>
          <a:prstGeom prst="rect">
            <a:avLst/>
          </a:prstGeom>
          <a:noFill/>
        </p:spPr>
        <p:txBody>
          <a:bodyPr wrap="none" rtlCol="0">
            <a:spAutoFit/>
          </a:bodyPr>
          <a:lstStyle/>
          <a:p>
            <a:r>
              <a:rPr lang="en-US" dirty="0" err="1" smtClean="0"/>
              <a:t>x</a:t>
            </a:r>
            <a:endParaRPr lang="en-US" dirty="0"/>
          </a:p>
        </p:txBody>
      </p:sp>
      <p:sp>
        <p:nvSpPr>
          <p:cNvPr id="22" name="TextBox 21"/>
          <p:cNvSpPr txBox="1"/>
          <p:nvPr/>
        </p:nvSpPr>
        <p:spPr>
          <a:xfrm>
            <a:off x="3962400" y="2590800"/>
            <a:ext cx="312906" cy="400110"/>
          </a:xfrm>
          <a:prstGeom prst="rect">
            <a:avLst/>
          </a:prstGeom>
          <a:noFill/>
        </p:spPr>
        <p:txBody>
          <a:bodyPr wrap="none" rtlCol="0">
            <a:spAutoFit/>
          </a:bodyPr>
          <a:lstStyle/>
          <a:p>
            <a:r>
              <a:rPr lang="en-US" dirty="0" err="1" smtClean="0"/>
              <a:t>x</a:t>
            </a:r>
            <a:endParaRPr lang="en-US" dirty="0"/>
          </a:p>
        </p:txBody>
      </p:sp>
      <p:sp>
        <p:nvSpPr>
          <p:cNvPr id="23" name="TextBox 22"/>
          <p:cNvSpPr txBox="1"/>
          <p:nvPr/>
        </p:nvSpPr>
        <p:spPr>
          <a:xfrm>
            <a:off x="4419600" y="2438400"/>
            <a:ext cx="312906" cy="400110"/>
          </a:xfrm>
          <a:prstGeom prst="rect">
            <a:avLst/>
          </a:prstGeom>
          <a:noFill/>
        </p:spPr>
        <p:txBody>
          <a:bodyPr wrap="none" rtlCol="0">
            <a:spAutoFit/>
          </a:bodyPr>
          <a:lstStyle/>
          <a:p>
            <a:r>
              <a:rPr lang="en-US" dirty="0" err="1" smtClean="0"/>
              <a:t>x</a:t>
            </a:r>
            <a:endParaRPr lang="en-US" dirty="0"/>
          </a:p>
        </p:txBody>
      </p:sp>
      <p:sp>
        <p:nvSpPr>
          <p:cNvPr id="24" name="TextBox 23"/>
          <p:cNvSpPr txBox="1"/>
          <p:nvPr/>
        </p:nvSpPr>
        <p:spPr>
          <a:xfrm>
            <a:off x="2286000" y="4572000"/>
            <a:ext cx="312906" cy="400110"/>
          </a:xfrm>
          <a:prstGeom prst="rect">
            <a:avLst/>
          </a:prstGeom>
          <a:noFill/>
        </p:spPr>
        <p:txBody>
          <a:bodyPr wrap="none" rtlCol="0">
            <a:spAutoFit/>
          </a:bodyPr>
          <a:lstStyle/>
          <a:p>
            <a:r>
              <a:rPr lang="en-US" dirty="0" err="1" smtClean="0"/>
              <a:t>x</a:t>
            </a:r>
            <a:endParaRPr lang="en-US" dirty="0"/>
          </a:p>
        </p:txBody>
      </p:sp>
      <p:sp>
        <p:nvSpPr>
          <p:cNvPr id="25" name="TextBox 24"/>
          <p:cNvSpPr txBox="1"/>
          <p:nvPr/>
        </p:nvSpPr>
        <p:spPr>
          <a:xfrm>
            <a:off x="2819400" y="3886200"/>
            <a:ext cx="312906" cy="400110"/>
          </a:xfrm>
          <a:prstGeom prst="rect">
            <a:avLst/>
          </a:prstGeom>
          <a:noFill/>
        </p:spPr>
        <p:txBody>
          <a:bodyPr wrap="none" rtlCol="0">
            <a:spAutoFit/>
          </a:bodyPr>
          <a:lstStyle/>
          <a:p>
            <a:r>
              <a:rPr lang="en-US" dirty="0" err="1" smtClean="0"/>
              <a:t>x</a:t>
            </a:r>
            <a:endParaRPr lang="en-US" dirty="0"/>
          </a:p>
        </p:txBody>
      </p:sp>
      <p:sp>
        <p:nvSpPr>
          <p:cNvPr id="26" name="TextBox 25"/>
          <p:cNvSpPr txBox="1"/>
          <p:nvPr/>
        </p:nvSpPr>
        <p:spPr>
          <a:xfrm>
            <a:off x="4038600" y="3352800"/>
            <a:ext cx="312906" cy="400110"/>
          </a:xfrm>
          <a:prstGeom prst="rect">
            <a:avLst/>
          </a:prstGeom>
          <a:noFill/>
        </p:spPr>
        <p:txBody>
          <a:bodyPr wrap="none" rtlCol="0">
            <a:spAutoFit/>
          </a:bodyPr>
          <a:lstStyle/>
          <a:p>
            <a:r>
              <a:rPr lang="en-US" dirty="0" err="1" smtClean="0"/>
              <a:t>x</a:t>
            </a:r>
            <a:endParaRPr lang="en-US" dirty="0"/>
          </a:p>
        </p:txBody>
      </p:sp>
      <p:sp>
        <p:nvSpPr>
          <p:cNvPr id="27" name="TextBox 26"/>
          <p:cNvSpPr txBox="1"/>
          <p:nvPr/>
        </p:nvSpPr>
        <p:spPr>
          <a:xfrm>
            <a:off x="5105400" y="1676400"/>
            <a:ext cx="312906" cy="400110"/>
          </a:xfrm>
          <a:prstGeom prst="rect">
            <a:avLst/>
          </a:prstGeom>
          <a:noFill/>
        </p:spPr>
        <p:txBody>
          <a:bodyPr wrap="none" rtlCol="0">
            <a:spAutoFit/>
          </a:bodyPr>
          <a:lstStyle/>
          <a:p>
            <a:r>
              <a:rPr lang="en-US" dirty="0" err="1" smtClean="0"/>
              <a:t>x</a:t>
            </a:r>
            <a:endParaRPr lang="en-US" dirty="0"/>
          </a:p>
        </p:txBody>
      </p:sp>
      <p:sp>
        <p:nvSpPr>
          <p:cNvPr id="28" name="TextBox 27"/>
          <p:cNvSpPr txBox="1"/>
          <p:nvPr/>
        </p:nvSpPr>
        <p:spPr>
          <a:xfrm>
            <a:off x="4648200" y="1828800"/>
            <a:ext cx="312906" cy="400110"/>
          </a:xfrm>
          <a:prstGeom prst="rect">
            <a:avLst/>
          </a:prstGeom>
          <a:noFill/>
        </p:spPr>
        <p:txBody>
          <a:bodyPr wrap="none" rtlCol="0">
            <a:spAutoFit/>
          </a:bodyPr>
          <a:lstStyle/>
          <a:p>
            <a:r>
              <a:rPr lang="en-US" dirty="0" err="1" smtClean="0"/>
              <a:t>x</a:t>
            </a:r>
            <a:endParaRPr lang="en-US" dirty="0"/>
          </a:p>
        </p:txBody>
      </p:sp>
      <p:sp>
        <p:nvSpPr>
          <p:cNvPr id="29" name="TextBox 28"/>
          <p:cNvSpPr txBox="1"/>
          <p:nvPr/>
        </p:nvSpPr>
        <p:spPr>
          <a:xfrm>
            <a:off x="4724400" y="2057400"/>
            <a:ext cx="312906" cy="400110"/>
          </a:xfrm>
          <a:prstGeom prst="rect">
            <a:avLst/>
          </a:prstGeom>
          <a:noFill/>
        </p:spPr>
        <p:txBody>
          <a:bodyPr wrap="none" rtlCol="0">
            <a:spAutoFit/>
          </a:bodyPr>
          <a:lstStyle/>
          <a:p>
            <a:r>
              <a:rPr lang="en-US" dirty="0" err="1" smtClean="0"/>
              <a:t>x</a:t>
            </a:r>
            <a:endParaRPr lang="en-US" dirty="0"/>
          </a:p>
        </p:txBody>
      </p:sp>
      <p:sp>
        <p:nvSpPr>
          <p:cNvPr id="30" name="TextBox 29"/>
          <p:cNvSpPr txBox="1"/>
          <p:nvPr/>
        </p:nvSpPr>
        <p:spPr>
          <a:xfrm>
            <a:off x="2895600" y="1752600"/>
            <a:ext cx="312906" cy="400110"/>
          </a:xfrm>
          <a:prstGeom prst="rect">
            <a:avLst/>
          </a:prstGeom>
          <a:noFill/>
        </p:spPr>
        <p:txBody>
          <a:bodyPr wrap="none" rtlCol="0">
            <a:spAutoFit/>
          </a:bodyPr>
          <a:lstStyle/>
          <a:p>
            <a:r>
              <a:rPr lang="en-US" dirty="0" err="1" smtClean="0"/>
              <a:t>x</a:t>
            </a:r>
            <a:endParaRPr lang="en-US" dirty="0"/>
          </a:p>
        </p:txBody>
      </p:sp>
      <p:sp>
        <p:nvSpPr>
          <p:cNvPr id="31" name="TextBox 30"/>
          <p:cNvSpPr txBox="1"/>
          <p:nvPr/>
        </p:nvSpPr>
        <p:spPr>
          <a:xfrm>
            <a:off x="3352800" y="2819400"/>
            <a:ext cx="312906" cy="400110"/>
          </a:xfrm>
          <a:prstGeom prst="rect">
            <a:avLst/>
          </a:prstGeom>
          <a:noFill/>
        </p:spPr>
        <p:txBody>
          <a:bodyPr wrap="none" rtlCol="0">
            <a:spAutoFit/>
          </a:bodyPr>
          <a:lstStyle/>
          <a:p>
            <a:r>
              <a:rPr lang="en-US" dirty="0" err="1" smtClean="0"/>
              <a:t>x</a:t>
            </a:r>
            <a:endParaRPr lang="en-US" dirty="0"/>
          </a:p>
        </p:txBody>
      </p:sp>
      <p:sp>
        <p:nvSpPr>
          <p:cNvPr id="32" name="TextBox 31"/>
          <p:cNvSpPr txBox="1"/>
          <p:nvPr/>
        </p:nvSpPr>
        <p:spPr>
          <a:xfrm>
            <a:off x="762000" y="304800"/>
            <a:ext cx="7430239" cy="338554"/>
          </a:xfrm>
          <a:prstGeom prst="rect">
            <a:avLst/>
          </a:prstGeom>
          <a:noFill/>
        </p:spPr>
        <p:txBody>
          <a:bodyPr wrap="none" rtlCol="0">
            <a:spAutoFit/>
          </a:bodyPr>
          <a:lstStyle/>
          <a:p>
            <a:r>
              <a:rPr lang="en-US" sz="1600" dirty="0" smtClean="0">
                <a:latin typeface="Bookman Old Style"/>
              </a:rPr>
              <a:t>Decomposition and search are important principles in machine learning</a:t>
            </a:r>
            <a:endParaRPr lang="en-US" sz="1600" dirty="0">
              <a:latin typeface="Bookman Old Style"/>
            </a:endParaRPr>
          </a:p>
        </p:txBody>
      </p:sp>
      <p:sp>
        <p:nvSpPr>
          <p:cNvPr id="33" name="TextBox 32"/>
          <p:cNvSpPr txBox="1"/>
          <p:nvPr/>
        </p:nvSpPr>
        <p:spPr>
          <a:xfrm>
            <a:off x="4038600" y="5486400"/>
            <a:ext cx="377026" cy="400110"/>
          </a:xfrm>
          <a:prstGeom prst="rect">
            <a:avLst/>
          </a:prstGeom>
          <a:noFill/>
        </p:spPr>
        <p:txBody>
          <a:bodyPr wrap="none" rtlCol="0">
            <a:spAutoFit/>
          </a:bodyPr>
          <a:lstStyle/>
          <a:p>
            <a:r>
              <a:rPr lang="en-US" dirty="0" smtClean="0"/>
              <a:t>X</a:t>
            </a:r>
            <a:endParaRPr lang="en-US" dirty="0"/>
          </a:p>
        </p:txBody>
      </p:sp>
      <p:sp>
        <p:nvSpPr>
          <p:cNvPr id="34" name="TextBox 33"/>
          <p:cNvSpPr txBox="1"/>
          <p:nvPr/>
        </p:nvSpPr>
        <p:spPr>
          <a:xfrm>
            <a:off x="1143000" y="3048000"/>
            <a:ext cx="364202" cy="400110"/>
          </a:xfrm>
          <a:prstGeom prst="rect">
            <a:avLst/>
          </a:prstGeom>
          <a:noFill/>
        </p:spPr>
        <p:txBody>
          <a:bodyPr wrap="none" rtlCol="0">
            <a:spAutoFit/>
          </a:bodyPr>
          <a:lstStyle/>
          <a:p>
            <a:r>
              <a:rPr lang="en-US" dirty="0" smtClean="0"/>
              <a:t>Y</a:t>
            </a:r>
            <a:endParaRPr lang="en-US" dirty="0"/>
          </a:p>
        </p:txBody>
      </p:sp>
      <p:cxnSp>
        <p:nvCxnSpPr>
          <p:cNvPr id="36" name="Straight Connector 35"/>
          <p:cNvCxnSpPr/>
          <p:nvPr/>
        </p:nvCxnSpPr>
        <p:spPr>
          <a:xfrm>
            <a:off x="2133600" y="3276600"/>
            <a:ext cx="4343400" cy="1588"/>
          </a:xfrm>
          <a:prstGeom prst="line">
            <a:avLst/>
          </a:prstGeom>
          <a:ln>
            <a:solidFill>
              <a:srgbClr val="0000FF"/>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6553200" y="3048000"/>
            <a:ext cx="832755" cy="400110"/>
          </a:xfrm>
          <a:prstGeom prst="rect">
            <a:avLst/>
          </a:prstGeom>
          <a:noFill/>
        </p:spPr>
        <p:txBody>
          <a:bodyPr wrap="none" rtlCol="0">
            <a:spAutoFit/>
          </a:bodyPr>
          <a:lstStyle/>
          <a:p>
            <a:r>
              <a:rPr lang="en-US" dirty="0" smtClean="0"/>
              <a:t>Y = </a:t>
            </a:r>
            <a:r>
              <a:rPr lang="en-US" dirty="0" err="1" smtClean="0"/>
              <a:t>m</a:t>
            </a:r>
            <a:endParaRPr lang="en-US" dirty="0"/>
          </a:p>
        </p:txBody>
      </p:sp>
      <p:cxnSp>
        <p:nvCxnSpPr>
          <p:cNvPr id="42" name="Straight Connector 41"/>
          <p:cNvCxnSpPr/>
          <p:nvPr/>
        </p:nvCxnSpPr>
        <p:spPr>
          <a:xfrm rot="5400000" flipH="1" flipV="1">
            <a:off x="2857500" y="2247900"/>
            <a:ext cx="1905000" cy="1588"/>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3429000" y="990600"/>
            <a:ext cx="771014" cy="400110"/>
          </a:xfrm>
          <a:prstGeom prst="rect">
            <a:avLst/>
          </a:prstGeom>
          <a:noFill/>
        </p:spPr>
        <p:txBody>
          <a:bodyPr wrap="none" rtlCol="0">
            <a:spAutoFit/>
          </a:bodyPr>
          <a:lstStyle/>
          <a:p>
            <a:r>
              <a:rPr lang="en-US" dirty="0" smtClean="0"/>
              <a:t>X = </a:t>
            </a:r>
            <a:r>
              <a:rPr lang="en-US" dirty="0" err="1" smtClean="0"/>
              <a:t>n</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Doug Fisher</a:t>
            </a:r>
            <a:endParaRPr lang="en-US"/>
          </a:p>
        </p:txBody>
      </p:sp>
      <p:sp>
        <p:nvSpPr>
          <p:cNvPr id="3" name="Slide Number Placeholder 2"/>
          <p:cNvSpPr>
            <a:spLocks noGrp="1"/>
          </p:cNvSpPr>
          <p:nvPr>
            <p:ph type="sldNum" sz="quarter" idx="12"/>
          </p:nvPr>
        </p:nvSpPr>
        <p:spPr/>
        <p:txBody>
          <a:bodyPr/>
          <a:lstStyle/>
          <a:p>
            <a:fld id="{415EF1A9-6B87-024B-81C4-7DDD4A6B2C8E}" type="slidenum">
              <a:rPr lang="en-US" smtClean="0"/>
              <a:pPr/>
              <a:t>26</a:t>
            </a:fld>
            <a:endParaRPr lang="en-US" dirty="0"/>
          </a:p>
        </p:txBody>
      </p:sp>
      <p:cxnSp>
        <p:nvCxnSpPr>
          <p:cNvPr id="5" name="Straight Connector 4"/>
          <p:cNvCxnSpPr/>
          <p:nvPr/>
        </p:nvCxnSpPr>
        <p:spPr>
          <a:xfrm rot="5400000">
            <a:off x="794" y="3199606"/>
            <a:ext cx="3962400" cy="1588"/>
          </a:xfrm>
          <a:prstGeom prst="line">
            <a:avLst/>
          </a:prstGeom>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2667000" y="1828800"/>
            <a:ext cx="312906" cy="400110"/>
          </a:xfrm>
          <a:prstGeom prst="rect">
            <a:avLst/>
          </a:prstGeom>
          <a:noFill/>
        </p:spPr>
        <p:txBody>
          <a:bodyPr wrap="none" rtlCol="0">
            <a:spAutoFit/>
          </a:bodyPr>
          <a:lstStyle/>
          <a:p>
            <a:r>
              <a:rPr lang="en-US" dirty="0" err="1" smtClean="0"/>
              <a:t>x</a:t>
            </a:r>
            <a:endParaRPr lang="en-US" dirty="0"/>
          </a:p>
        </p:txBody>
      </p:sp>
      <p:sp>
        <p:nvSpPr>
          <p:cNvPr id="9" name="TextBox 8"/>
          <p:cNvSpPr txBox="1"/>
          <p:nvPr/>
        </p:nvSpPr>
        <p:spPr>
          <a:xfrm>
            <a:off x="2819400" y="1981200"/>
            <a:ext cx="312906" cy="400110"/>
          </a:xfrm>
          <a:prstGeom prst="rect">
            <a:avLst/>
          </a:prstGeom>
          <a:noFill/>
        </p:spPr>
        <p:txBody>
          <a:bodyPr wrap="none" rtlCol="0">
            <a:spAutoFit/>
          </a:bodyPr>
          <a:lstStyle/>
          <a:p>
            <a:r>
              <a:rPr lang="en-US" dirty="0" err="1" smtClean="0"/>
              <a:t>x</a:t>
            </a:r>
            <a:endParaRPr lang="en-US" dirty="0"/>
          </a:p>
        </p:txBody>
      </p:sp>
      <p:sp>
        <p:nvSpPr>
          <p:cNvPr id="10" name="TextBox 9"/>
          <p:cNvSpPr txBox="1"/>
          <p:nvPr/>
        </p:nvSpPr>
        <p:spPr>
          <a:xfrm>
            <a:off x="3276600" y="2362200"/>
            <a:ext cx="312906" cy="400110"/>
          </a:xfrm>
          <a:prstGeom prst="rect">
            <a:avLst/>
          </a:prstGeom>
          <a:noFill/>
        </p:spPr>
        <p:txBody>
          <a:bodyPr wrap="none" rtlCol="0">
            <a:spAutoFit/>
          </a:bodyPr>
          <a:lstStyle/>
          <a:p>
            <a:r>
              <a:rPr lang="en-US" dirty="0" err="1" smtClean="0"/>
              <a:t>x</a:t>
            </a:r>
            <a:endParaRPr lang="en-US" dirty="0"/>
          </a:p>
        </p:txBody>
      </p:sp>
      <p:sp>
        <p:nvSpPr>
          <p:cNvPr id="11" name="TextBox 10"/>
          <p:cNvSpPr txBox="1"/>
          <p:nvPr/>
        </p:nvSpPr>
        <p:spPr>
          <a:xfrm>
            <a:off x="2667000" y="3429000"/>
            <a:ext cx="312906" cy="400110"/>
          </a:xfrm>
          <a:prstGeom prst="rect">
            <a:avLst/>
          </a:prstGeom>
          <a:noFill/>
        </p:spPr>
        <p:txBody>
          <a:bodyPr wrap="none" rtlCol="0">
            <a:spAutoFit/>
          </a:bodyPr>
          <a:lstStyle/>
          <a:p>
            <a:r>
              <a:rPr lang="en-US" dirty="0" err="1" smtClean="0"/>
              <a:t>x</a:t>
            </a:r>
            <a:endParaRPr lang="en-US" dirty="0"/>
          </a:p>
        </p:txBody>
      </p:sp>
      <p:sp>
        <p:nvSpPr>
          <p:cNvPr id="12" name="TextBox 11"/>
          <p:cNvSpPr txBox="1"/>
          <p:nvPr/>
        </p:nvSpPr>
        <p:spPr>
          <a:xfrm>
            <a:off x="2514600" y="1524000"/>
            <a:ext cx="312906" cy="400110"/>
          </a:xfrm>
          <a:prstGeom prst="rect">
            <a:avLst/>
          </a:prstGeom>
          <a:noFill/>
        </p:spPr>
        <p:txBody>
          <a:bodyPr wrap="none" rtlCol="0">
            <a:spAutoFit/>
          </a:bodyPr>
          <a:lstStyle/>
          <a:p>
            <a:r>
              <a:rPr lang="en-US" dirty="0" err="1" smtClean="0"/>
              <a:t>x</a:t>
            </a:r>
            <a:endParaRPr lang="en-US" dirty="0"/>
          </a:p>
        </p:txBody>
      </p:sp>
      <p:sp>
        <p:nvSpPr>
          <p:cNvPr id="13" name="TextBox 12"/>
          <p:cNvSpPr txBox="1"/>
          <p:nvPr/>
        </p:nvSpPr>
        <p:spPr>
          <a:xfrm>
            <a:off x="3276600" y="3505200"/>
            <a:ext cx="312906" cy="400110"/>
          </a:xfrm>
          <a:prstGeom prst="rect">
            <a:avLst/>
          </a:prstGeom>
          <a:noFill/>
        </p:spPr>
        <p:txBody>
          <a:bodyPr wrap="none" rtlCol="0">
            <a:spAutoFit/>
          </a:bodyPr>
          <a:lstStyle/>
          <a:p>
            <a:r>
              <a:rPr lang="en-US" dirty="0" err="1" smtClean="0"/>
              <a:t>x</a:t>
            </a:r>
            <a:endParaRPr lang="en-US" dirty="0"/>
          </a:p>
        </p:txBody>
      </p:sp>
      <p:sp>
        <p:nvSpPr>
          <p:cNvPr id="14" name="TextBox 13"/>
          <p:cNvSpPr txBox="1"/>
          <p:nvPr/>
        </p:nvSpPr>
        <p:spPr>
          <a:xfrm>
            <a:off x="2286000" y="4114800"/>
            <a:ext cx="312906" cy="400110"/>
          </a:xfrm>
          <a:prstGeom prst="rect">
            <a:avLst/>
          </a:prstGeom>
          <a:noFill/>
        </p:spPr>
        <p:txBody>
          <a:bodyPr wrap="none" rtlCol="0">
            <a:spAutoFit/>
          </a:bodyPr>
          <a:lstStyle/>
          <a:p>
            <a:r>
              <a:rPr lang="en-US" dirty="0" err="1" smtClean="0"/>
              <a:t>x</a:t>
            </a:r>
            <a:endParaRPr lang="en-US" dirty="0"/>
          </a:p>
        </p:txBody>
      </p:sp>
      <p:sp>
        <p:nvSpPr>
          <p:cNvPr id="15" name="TextBox 14"/>
          <p:cNvSpPr txBox="1"/>
          <p:nvPr/>
        </p:nvSpPr>
        <p:spPr>
          <a:xfrm>
            <a:off x="3733800" y="3352800"/>
            <a:ext cx="312906" cy="400110"/>
          </a:xfrm>
          <a:prstGeom prst="rect">
            <a:avLst/>
          </a:prstGeom>
          <a:noFill/>
        </p:spPr>
        <p:txBody>
          <a:bodyPr wrap="none" rtlCol="0">
            <a:spAutoFit/>
          </a:bodyPr>
          <a:lstStyle/>
          <a:p>
            <a:r>
              <a:rPr lang="en-US" dirty="0" err="1" smtClean="0"/>
              <a:t>x</a:t>
            </a:r>
            <a:endParaRPr lang="en-US" dirty="0"/>
          </a:p>
        </p:txBody>
      </p:sp>
      <p:sp>
        <p:nvSpPr>
          <p:cNvPr id="16" name="TextBox 15"/>
          <p:cNvSpPr txBox="1"/>
          <p:nvPr/>
        </p:nvSpPr>
        <p:spPr>
          <a:xfrm>
            <a:off x="4572000" y="3276600"/>
            <a:ext cx="312906" cy="400110"/>
          </a:xfrm>
          <a:prstGeom prst="rect">
            <a:avLst/>
          </a:prstGeom>
          <a:noFill/>
        </p:spPr>
        <p:txBody>
          <a:bodyPr wrap="none" rtlCol="0">
            <a:spAutoFit/>
          </a:bodyPr>
          <a:lstStyle/>
          <a:p>
            <a:r>
              <a:rPr lang="en-US" dirty="0" err="1" smtClean="0"/>
              <a:t>x</a:t>
            </a:r>
            <a:endParaRPr lang="en-US" dirty="0"/>
          </a:p>
        </p:txBody>
      </p:sp>
      <p:sp>
        <p:nvSpPr>
          <p:cNvPr id="17" name="TextBox 16"/>
          <p:cNvSpPr txBox="1"/>
          <p:nvPr/>
        </p:nvSpPr>
        <p:spPr>
          <a:xfrm>
            <a:off x="4724400" y="3733800"/>
            <a:ext cx="312906" cy="400110"/>
          </a:xfrm>
          <a:prstGeom prst="rect">
            <a:avLst/>
          </a:prstGeom>
          <a:noFill/>
        </p:spPr>
        <p:txBody>
          <a:bodyPr wrap="none" rtlCol="0">
            <a:spAutoFit/>
          </a:bodyPr>
          <a:lstStyle/>
          <a:p>
            <a:r>
              <a:rPr lang="en-US" dirty="0" err="1" smtClean="0"/>
              <a:t>x</a:t>
            </a:r>
            <a:endParaRPr lang="en-US" dirty="0"/>
          </a:p>
        </p:txBody>
      </p:sp>
      <p:sp>
        <p:nvSpPr>
          <p:cNvPr id="18" name="TextBox 17"/>
          <p:cNvSpPr txBox="1"/>
          <p:nvPr/>
        </p:nvSpPr>
        <p:spPr>
          <a:xfrm>
            <a:off x="5181600" y="3733800"/>
            <a:ext cx="312906" cy="400110"/>
          </a:xfrm>
          <a:prstGeom prst="rect">
            <a:avLst/>
          </a:prstGeom>
          <a:noFill/>
        </p:spPr>
        <p:txBody>
          <a:bodyPr wrap="none" rtlCol="0">
            <a:spAutoFit/>
          </a:bodyPr>
          <a:lstStyle/>
          <a:p>
            <a:r>
              <a:rPr lang="en-US" dirty="0" err="1" smtClean="0"/>
              <a:t>x</a:t>
            </a:r>
            <a:endParaRPr lang="en-US" dirty="0"/>
          </a:p>
        </p:txBody>
      </p:sp>
      <p:sp>
        <p:nvSpPr>
          <p:cNvPr id="19" name="TextBox 18"/>
          <p:cNvSpPr txBox="1"/>
          <p:nvPr/>
        </p:nvSpPr>
        <p:spPr>
          <a:xfrm>
            <a:off x="5486400" y="4267200"/>
            <a:ext cx="312906" cy="400110"/>
          </a:xfrm>
          <a:prstGeom prst="rect">
            <a:avLst/>
          </a:prstGeom>
          <a:noFill/>
        </p:spPr>
        <p:txBody>
          <a:bodyPr wrap="none" rtlCol="0">
            <a:spAutoFit/>
          </a:bodyPr>
          <a:lstStyle/>
          <a:p>
            <a:r>
              <a:rPr lang="en-US" dirty="0" err="1" smtClean="0"/>
              <a:t>x</a:t>
            </a:r>
            <a:endParaRPr lang="en-US" dirty="0"/>
          </a:p>
        </p:txBody>
      </p:sp>
      <p:sp>
        <p:nvSpPr>
          <p:cNvPr id="20" name="TextBox 19"/>
          <p:cNvSpPr txBox="1"/>
          <p:nvPr/>
        </p:nvSpPr>
        <p:spPr>
          <a:xfrm>
            <a:off x="3200400" y="2057400"/>
            <a:ext cx="312906" cy="400110"/>
          </a:xfrm>
          <a:prstGeom prst="rect">
            <a:avLst/>
          </a:prstGeom>
          <a:noFill/>
        </p:spPr>
        <p:txBody>
          <a:bodyPr wrap="none" rtlCol="0">
            <a:spAutoFit/>
          </a:bodyPr>
          <a:lstStyle/>
          <a:p>
            <a:r>
              <a:rPr lang="en-US" dirty="0" err="1" smtClean="0"/>
              <a:t>x</a:t>
            </a:r>
            <a:endParaRPr lang="en-US" dirty="0"/>
          </a:p>
        </p:txBody>
      </p:sp>
      <p:sp>
        <p:nvSpPr>
          <p:cNvPr id="21" name="TextBox 20"/>
          <p:cNvSpPr txBox="1"/>
          <p:nvPr/>
        </p:nvSpPr>
        <p:spPr>
          <a:xfrm>
            <a:off x="4267200" y="2133600"/>
            <a:ext cx="312906" cy="400110"/>
          </a:xfrm>
          <a:prstGeom prst="rect">
            <a:avLst/>
          </a:prstGeom>
          <a:noFill/>
        </p:spPr>
        <p:txBody>
          <a:bodyPr wrap="none" rtlCol="0">
            <a:spAutoFit/>
          </a:bodyPr>
          <a:lstStyle/>
          <a:p>
            <a:r>
              <a:rPr lang="en-US" dirty="0" err="1" smtClean="0"/>
              <a:t>x</a:t>
            </a:r>
            <a:endParaRPr lang="en-US" dirty="0"/>
          </a:p>
        </p:txBody>
      </p:sp>
      <p:sp>
        <p:nvSpPr>
          <p:cNvPr id="22" name="TextBox 21"/>
          <p:cNvSpPr txBox="1"/>
          <p:nvPr/>
        </p:nvSpPr>
        <p:spPr>
          <a:xfrm>
            <a:off x="3962400" y="2590800"/>
            <a:ext cx="312906" cy="400110"/>
          </a:xfrm>
          <a:prstGeom prst="rect">
            <a:avLst/>
          </a:prstGeom>
          <a:noFill/>
        </p:spPr>
        <p:txBody>
          <a:bodyPr wrap="none" rtlCol="0">
            <a:spAutoFit/>
          </a:bodyPr>
          <a:lstStyle/>
          <a:p>
            <a:r>
              <a:rPr lang="en-US" dirty="0" err="1" smtClean="0"/>
              <a:t>x</a:t>
            </a:r>
            <a:endParaRPr lang="en-US" dirty="0"/>
          </a:p>
        </p:txBody>
      </p:sp>
      <p:sp>
        <p:nvSpPr>
          <p:cNvPr id="23" name="TextBox 22"/>
          <p:cNvSpPr txBox="1"/>
          <p:nvPr/>
        </p:nvSpPr>
        <p:spPr>
          <a:xfrm>
            <a:off x="4419600" y="2438400"/>
            <a:ext cx="312906" cy="400110"/>
          </a:xfrm>
          <a:prstGeom prst="rect">
            <a:avLst/>
          </a:prstGeom>
          <a:noFill/>
        </p:spPr>
        <p:txBody>
          <a:bodyPr wrap="none" rtlCol="0">
            <a:spAutoFit/>
          </a:bodyPr>
          <a:lstStyle/>
          <a:p>
            <a:r>
              <a:rPr lang="en-US" dirty="0" err="1" smtClean="0"/>
              <a:t>x</a:t>
            </a:r>
            <a:endParaRPr lang="en-US" dirty="0"/>
          </a:p>
        </p:txBody>
      </p:sp>
      <p:sp>
        <p:nvSpPr>
          <p:cNvPr id="24" name="TextBox 23"/>
          <p:cNvSpPr txBox="1"/>
          <p:nvPr/>
        </p:nvSpPr>
        <p:spPr>
          <a:xfrm>
            <a:off x="2286000" y="4572000"/>
            <a:ext cx="312906" cy="400110"/>
          </a:xfrm>
          <a:prstGeom prst="rect">
            <a:avLst/>
          </a:prstGeom>
          <a:noFill/>
        </p:spPr>
        <p:txBody>
          <a:bodyPr wrap="none" rtlCol="0">
            <a:spAutoFit/>
          </a:bodyPr>
          <a:lstStyle/>
          <a:p>
            <a:r>
              <a:rPr lang="en-US" dirty="0" err="1" smtClean="0"/>
              <a:t>x</a:t>
            </a:r>
            <a:endParaRPr lang="en-US" dirty="0"/>
          </a:p>
        </p:txBody>
      </p:sp>
      <p:sp>
        <p:nvSpPr>
          <p:cNvPr id="25" name="TextBox 24"/>
          <p:cNvSpPr txBox="1"/>
          <p:nvPr/>
        </p:nvSpPr>
        <p:spPr>
          <a:xfrm>
            <a:off x="2819400" y="3886200"/>
            <a:ext cx="312906" cy="400110"/>
          </a:xfrm>
          <a:prstGeom prst="rect">
            <a:avLst/>
          </a:prstGeom>
          <a:noFill/>
        </p:spPr>
        <p:txBody>
          <a:bodyPr wrap="none" rtlCol="0">
            <a:spAutoFit/>
          </a:bodyPr>
          <a:lstStyle/>
          <a:p>
            <a:r>
              <a:rPr lang="en-US" dirty="0" err="1" smtClean="0"/>
              <a:t>x</a:t>
            </a:r>
            <a:endParaRPr lang="en-US" dirty="0"/>
          </a:p>
        </p:txBody>
      </p:sp>
      <p:sp>
        <p:nvSpPr>
          <p:cNvPr id="26" name="TextBox 25"/>
          <p:cNvSpPr txBox="1"/>
          <p:nvPr/>
        </p:nvSpPr>
        <p:spPr>
          <a:xfrm>
            <a:off x="4038600" y="3352800"/>
            <a:ext cx="312906" cy="400110"/>
          </a:xfrm>
          <a:prstGeom prst="rect">
            <a:avLst/>
          </a:prstGeom>
          <a:noFill/>
        </p:spPr>
        <p:txBody>
          <a:bodyPr wrap="none" rtlCol="0">
            <a:spAutoFit/>
          </a:bodyPr>
          <a:lstStyle/>
          <a:p>
            <a:r>
              <a:rPr lang="en-US" dirty="0" err="1" smtClean="0"/>
              <a:t>x</a:t>
            </a:r>
            <a:endParaRPr lang="en-US" dirty="0"/>
          </a:p>
        </p:txBody>
      </p:sp>
      <p:sp>
        <p:nvSpPr>
          <p:cNvPr id="27" name="TextBox 26"/>
          <p:cNvSpPr txBox="1"/>
          <p:nvPr/>
        </p:nvSpPr>
        <p:spPr>
          <a:xfrm>
            <a:off x="5105400" y="1676400"/>
            <a:ext cx="312906" cy="400110"/>
          </a:xfrm>
          <a:prstGeom prst="rect">
            <a:avLst/>
          </a:prstGeom>
          <a:noFill/>
        </p:spPr>
        <p:txBody>
          <a:bodyPr wrap="none" rtlCol="0">
            <a:spAutoFit/>
          </a:bodyPr>
          <a:lstStyle/>
          <a:p>
            <a:r>
              <a:rPr lang="en-US" dirty="0" err="1" smtClean="0"/>
              <a:t>x</a:t>
            </a:r>
            <a:endParaRPr lang="en-US" dirty="0"/>
          </a:p>
        </p:txBody>
      </p:sp>
      <p:sp>
        <p:nvSpPr>
          <p:cNvPr id="28" name="TextBox 27"/>
          <p:cNvSpPr txBox="1"/>
          <p:nvPr/>
        </p:nvSpPr>
        <p:spPr>
          <a:xfrm>
            <a:off x="4648200" y="1828800"/>
            <a:ext cx="312906" cy="400110"/>
          </a:xfrm>
          <a:prstGeom prst="rect">
            <a:avLst/>
          </a:prstGeom>
          <a:noFill/>
        </p:spPr>
        <p:txBody>
          <a:bodyPr wrap="none" rtlCol="0">
            <a:spAutoFit/>
          </a:bodyPr>
          <a:lstStyle/>
          <a:p>
            <a:r>
              <a:rPr lang="en-US" dirty="0" err="1" smtClean="0"/>
              <a:t>x</a:t>
            </a:r>
            <a:endParaRPr lang="en-US" dirty="0"/>
          </a:p>
        </p:txBody>
      </p:sp>
      <p:sp>
        <p:nvSpPr>
          <p:cNvPr id="29" name="TextBox 28"/>
          <p:cNvSpPr txBox="1"/>
          <p:nvPr/>
        </p:nvSpPr>
        <p:spPr>
          <a:xfrm>
            <a:off x="4724400" y="2057400"/>
            <a:ext cx="312906" cy="400110"/>
          </a:xfrm>
          <a:prstGeom prst="rect">
            <a:avLst/>
          </a:prstGeom>
          <a:noFill/>
        </p:spPr>
        <p:txBody>
          <a:bodyPr wrap="none" rtlCol="0">
            <a:spAutoFit/>
          </a:bodyPr>
          <a:lstStyle/>
          <a:p>
            <a:r>
              <a:rPr lang="en-US" dirty="0" err="1" smtClean="0"/>
              <a:t>x</a:t>
            </a:r>
            <a:endParaRPr lang="en-US" dirty="0"/>
          </a:p>
        </p:txBody>
      </p:sp>
      <p:sp>
        <p:nvSpPr>
          <p:cNvPr id="30" name="TextBox 29"/>
          <p:cNvSpPr txBox="1"/>
          <p:nvPr/>
        </p:nvSpPr>
        <p:spPr>
          <a:xfrm>
            <a:off x="2895600" y="1752600"/>
            <a:ext cx="312906" cy="400110"/>
          </a:xfrm>
          <a:prstGeom prst="rect">
            <a:avLst/>
          </a:prstGeom>
          <a:noFill/>
        </p:spPr>
        <p:txBody>
          <a:bodyPr wrap="none" rtlCol="0">
            <a:spAutoFit/>
          </a:bodyPr>
          <a:lstStyle/>
          <a:p>
            <a:r>
              <a:rPr lang="en-US" dirty="0" err="1" smtClean="0"/>
              <a:t>x</a:t>
            </a:r>
            <a:endParaRPr lang="en-US" dirty="0"/>
          </a:p>
        </p:txBody>
      </p:sp>
      <p:sp>
        <p:nvSpPr>
          <p:cNvPr id="31" name="TextBox 30"/>
          <p:cNvSpPr txBox="1"/>
          <p:nvPr/>
        </p:nvSpPr>
        <p:spPr>
          <a:xfrm>
            <a:off x="3352800" y="2819400"/>
            <a:ext cx="312906" cy="400110"/>
          </a:xfrm>
          <a:prstGeom prst="rect">
            <a:avLst/>
          </a:prstGeom>
          <a:noFill/>
        </p:spPr>
        <p:txBody>
          <a:bodyPr wrap="none" rtlCol="0">
            <a:spAutoFit/>
          </a:bodyPr>
          <a:lstStyle/>
          <a:p>
            <a:r>
              <a:rPr lang="en-US" dirty="0" err="1" smtClean="0"/>
              <a:t>x</a:t>
            </a:r>
            <a:endParaRPr lang="en-US" dirty="0"/>
          </a:p>
        </p:txBody>
      </p:sp>
      <p:sp>
        <p:nvSpPr>
          <p:cNvPr id="32" name="TextBox 31"/>
          <p:cNvSpPr txBox="1"/>
          <p:nvPr/>
        </p:nvSpPr>
        <p:spPr>
          <a:xfrm>
            <a:off x="762000" y="304800"/>
            <a:ext cx="7430239" cy="338554"/>
          </a:xfrm>
          <a:prstGeom prst="rect">
            <a:avLst/>
          </a:prstGeom>
          <a:noFill/>
        </p:spPr>
        <p:txBody>
          <a:bodyPr wrap="none" rtlCol="0">
            <a:spAutoFit/>
          </a:bodyPr>
          <a:lstStyle/>
          <a:p>
            <a:r>
              <a:rPr lang="en-US" sz="1600" dirty="0" smtClean="0">
                <a:latin typeface="Bookman Old Style"/>
              </a:rPr>
              <a:t>Decomposition and search are important principles in machine learning</a:t>
            </a:r>
            <a:endParaRPr lang="en-US" sz="1600" dirty="0">
              <a:latin typeface="Bookman Old Style"/>
            </a:endParaRPr>
          </a:p>
        </p:txBody>
      </p:sp>
      <p:sp>
        <p:nvSpPr>
          <p:cNvPr id="33" name="TextBox 32"/>
          <p:cNvSpPr txBox="1"/>
          <p:nvPr/>
        </p:nvSpPr>
        <p:spPr>
          <a:xfrm>
            <a:off x="4038600" y="5486400"/>
            <a:ext cx="377026" cy="400110"/>
          </a:xfrm>
          <a:prstGeom prst="rect">
            <a:avLst/>
          </a:prstGeom>
          <a:noFill/>
        </p:spPr>
        <p:txBody>
          <a:bodyPr wrap="none" rtlCol="0">
            <a:spAutoFit/>
          </a:bodyPr>
          <a:lstStyle/>
          <a:p>
            <a:r>
              <a:rPr lang="en-US" dirty="0" smtClean="0"/>
              <a:t>X</a:t>
            </a:r>
            <a:endParaRPr lang="en-US" dirty="0"/>
          </a:p>
        </p:txBody>
      </p:sp>
      <p:sp>
        <p:nvSpPr>
          <p:cNvPr id="34" name="TextBox 33"/>
          <p:cNvSpPr txBox="1"/>
          <p:nvPr/>
        </p:nvSpPr>
        <p:spPr>
          <a:xfrm>
            <a:off x="1143000" y="3048000"/>
            <a:ext cx="364202" cy="400110"/>
          </a:xfrm>
          <a:prstGeom prst="rect">
            <a:avLst/>
          </a:prstGeom>
          <a:noFill/>
        </p:spPr>
        <p:txBody>
          <a:bodyPr wrap="none" rtlCol="0">
            <a:spAutoFit/>
          </a:bodyPr>
          <a:lstStyle/>
          <a:p>
            <a:r>
              <a:rPr lang="en-US" dirty="0" smtClean="0"/>
              <a:t>Y</a:t>
            </a:r>
            <a:endParaRPr lang="en-US" dirty="0"/>
          </a:p>
        </p:txBody>
      </p:sp>
      <p:cxnSp>
        <p:nvCxnSpPr>
          <p:cNvPr id="36" name="Straight Connector 35"/>
          <p:cNvCxnSpPr/>
          <p:nvPr/>
        </p:nvCxnSpPr>
        <p:spPr>
          <a:xfrm>
            <a:off x="2133600" y="3276600"/>
            <a:ext cx="4343400" cy="1588"/>
          </a:xfrm>
          <a:prstGeom prst="line">
            <a:avLst/>
          </a:prstGeom>
          <a:ln>
            <a:solidFill>
              <a:srgbClr val="0000FF"/>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6553200" y="3048000"/>
            <a:ext cx="832755" cy="400110"/>
          </a:xfrm>
          <a:prstGeom prst="rect">
            <a:avLst/>
          </a:prstGeom>
          <a:noFill/>
        </p:spPr>
        <p:txBody>
          <a:bodyPr wrap="none" rtlCol="0">
            <a:spAutoFit/>
          </a:bodyPr>
          <a:lstStyle/>
          <a:p>
            <a:r>
              <a:rPr lang="en-US" dirty="0" smtClean="0"/>
              <a:t>Y = </a:t>
            </a:r>
            <a:r>
              <a:rPr lang="en-US" dirty="0" err="1" smtClean="0"/>
              <a:t>m</a:t>
            </a:r>
            <a:endParaRPr lang="en-US" dirty="0"/>
          </a:p>
        </p:txBody>
      </p:sp>
      <p:cxnSp>
        <p:nvCxnSpPr>
          <p:cNvPr id="42" name="Straight Connector 41"/>
          <p:cNvCxnSpPr/>
          <p:nvPr/>
        </p:nvCxnSpPr>
        <p:spPr>
          <a:xfrm rot="5400000" flipH="1" flipV="1">
            <a:off x="2857500" y="2247900"/>
            <a:ext cx="1905000" cy="1588"/>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3429000" y="990600"/>
            <a:ext cx="771014" cy="400110"/>
          </a:xfrm>
          <a:prstGeom prst="rect">
            <a:avLst/>
          </a:prstGeom>
          <a:noFill/>
        </p:spPr>
        <p:txBody>
          <a:bodyPr wrap="none" rtlCol="0">
            <a:spAutoFit/>
          </a:bodyPr>
          <a:lstStyle/>
          <a:p>
            <a:r>
              <a:rPr lang="en-US" dirty="0" smtClean="0"/>
              <a:t>X = </a:t>
            </a:r>
            <a:r>
              <a:rPr lang="en-US" dirty="0" err="1" smtClean="0"/>
              <a:t>n</a:t>
            </a:r>
            <a:endParaRPr lang="en-US" dirty="0"/>
          </a:p>
        </p:txBody>
      </p:sp>
      <p:cxnSp>
        <p:nvCxnSpPr>
          <p:cNvPr id="38" name="Straight Connector 37"/>
          <p:cNvCxnSpPr/>
          <p:nvPr/>
        </p:nvCxnSpPr>
        <p:spPr>
          <a:xfrm rot="16200000" flipH="1">
            <a:off x="2324100" y="1562099"/>
            <a:ext cx="1371603" cy="129540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rot="10800000" flipV="1">
            <a:off x="3886200" y="1676398"/>
            <a:ext cx="1524000" cy="137160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49" name="Oval 48"/>
          <p:cNvSpPr/>
          <p:nvPr/>
        </p:nvSpPr>
        <p:spPr>
          <a:xfrm>
            <a:off x="2362200" y="3505200"/>
            <a:ext cx="3276600" cy="2590800"/>
          </a:xfrm>
          <a:prstGeom prst="ellipse">
            <a:avLst/>
          </a:prstGeom>
          <a:noFill/>
          <a:ln w="254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Rectangle 49"/>
          <p:cNvSpPr/>
          <p:nvPr/>
        </p:nvSpPr>
        <p:spPr>
          <a:xfrm>
            <a:off x="2133600" y="4876800"/>
            <a:ext cx="4343400" cy="12954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1981994" y="5180806"/>
            <a:ext cx="4724400" cy="1588"/>
          </a:xfrm>
          <a:prstGeom prst="line">
            <a:avLst/>
          </a:prstGeom>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4038600" y="5334000"/>
            <a:ext cx="377026" cy="400110"/>
          </a:xfrm>
          <a:prstGeom prst="rect">
            <a:avLst/>
          </a:prstGeom>
          <a:noFill/>
        </p:spPr>
        <p:txBody>
          <a:bodyPr wrap="none" rtlCol="0">
            <a:spAutoFit/>
          </a:bodyPr>
          <a:lstStyle/>
          <a:p>
            <a:r>
              <a:rPr lang="en-US" dirty="0" smtClean="0"/>
              <a:t>X</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Doug Fisher</a:t>
            </a:r>
            <a:endParaRPr lang="en-US"/>
          </a:p>
        </p:txBody>
      </p:sp>
      <p:sp>
        <p:nvSpPr>
          <p:cNvPr id="3" name="Slide Number Placeholder 2"/>
          <p:cNvSpPr>
            <a:spLocks noGrp="1"/>
          </p:cNvSpPr>
          <p:nvPr>
            <p:ph type="sldNum" sz="quarter" idx="12"/>
          </p:nvPr>
        </p:nvSpPr>
        <p:spPr>
          <a:xfrm>
            <a:off x="8077200" y="6248400"/>
            <a:ext cx="381000" cy="457200"/>
          </a:xfrm>
        </p:spPr>
        <p:txBody>
          <a:bodyPr/>
          <a:lstStyle/>
          <a:p>
            <a:fld id="{415EF1A9-6B87-024B-81C4-7DDD4A6B2C8E}" type="slidenum">
              <a:rPr lang="en-US" smtClean="0"/>
              <a:pPr/>
              <a:t>27</a:t>
            </a:fld>
            <a:endParaRPr lang="en-US"/>
          </a:p>
        </p:txBody>
      </p:sp>
      <p:sp>
        <p:nvSpPr>
          <p:cNvPr id="4" name="Text Box 4"/>
          <p:cNvSpPr txBox="1">
            <a:spLocks noChangeArrowheads="1"/>
          </p:cNvSpPr>
          <p:nvPr/>
        </p:nvSpPr>
        <p:spPr bwMode="auto">
          <a:xfrm>
            <a:off x="533400" y="304800"/>
            <a:ext cx="8087846" cy="3477875"/>
          </a:xfrm>
          <a:prstGeom prst="rect">
            <a:avLst/>
          </a:prstGeom>
          <a:noFill/>
          <a:ln w="9525">
            <a:noFill/>
            <a:miter lim="800000"/>
            <a:headEnd/>
            <a:tailEnd/>
          </a:ln>
          <a:effectLst/>
        </p:spPr>
        <p:txBody>
          <a:bodyPr wrap="none">
            <a:prstTxWarp prst="textNoShape">
              <a:avLst/>
            </a:prstTxWarp>
            <a:spAutoFit/>
          </a:bodyPr>
          <a:lstStyle/>
          <a:p>
            <a:r>
              <a:rPr lang="en-US" dirty="0"/>
              <a:t>Lots of </a:t>
            </a:r>
            <a:r>
              <a:rPr lang="en-US" dirty="0">
                <a:hlinkClick r:id="rId2"/>
              </a:rPr>
              <a:t>different search algorithms </a:t>
            </a:r>
            <a:r>
              <a:rPr lang="en-US" dirty="0"/>
              <a:t>possible !</a:t>
            </a:r>
            <a:r>
              <a:rPr lang="en-US" dirty="0" smtClean="0"/>
              <a:t>!</a:t>
            </a:r>
          </a:p>
          <a:p>
            <a:endParaRPr lang="en-US" dirty="0" smtClean="0"/>
          </a:p>
          <a:p>
            <a:r>
              <a:rPr lang="en-US" dirty="0" smtClean="0">
                <a:ea typeface="Times New Roman" charset="0"/>
                <a:cs typeface="Times New Roman" charset="0"/>
              </a:rPr>
              <a:t>Ensembles of classifiers</a:t>
            </a:r>
          </a:p>
          <a:p>
            <a:endParaRPr lang="en-US" dirty="0" smtClean="0">
              <a:ea typeface="Times New Roman" charset="0"/>
              <a:cs typeface="Times New Roman" charset="0"/>
            </a:endParaRPr>
          </a:p>
          <a:p>
            <a:r>
              <a:rPr lang="en-US" dirty="0" smtClean="0">
                <a:ea typeface="Times New Roman" charset="0"/>
                <a:cs typeface="Times New Roman" charset="0"/>
              </a:rPr>
              <a:t>Other supervised approaches: </a:t>
            </a:r>
            <a:r>
              <a:rPr lang="en-US" dirty="0" err="1" smtClean="0">
                <a:ea typeface="Times New Roman" charset="0"/>
                <a:cs typeface="Times New Roman" charset="0"/>
              </a:rPr>
              <a:t>ANNs</a:t>
            </a:r>
            <a:r>
              <a:rPr lang="en-US" dirty="0" smtClean="0">
                <a:ea typeface="Times New Roman" charset="0"/>
                <a:cs typeface="Times New Roman" charset="0"/>
              </a:rPr>
              <a:t>, </a:t>
            </a:r>
            <a:r>
              <a:rPr lang="en-US" dirty="0" err="1" smtClean="0">
                <a:ea typeface="Times New Roman" charset="0"/>
                <a:cs typeface="Times New Roman" charset="0"/>
              </a:rPr>
              <a:t>SVMs</a:t>
            </a:r>
            <a:r>
              <a:rPr lang="en-US" dirty="0" smtClean="0">
                <a:ea typeface="Times New Roman" charset="0"/>
                <a:cs typeface="Times New Roman" charset="0"/>
              </a:rPr>
              <a:t>, …</a:t>
            </a:r>
            <a:endParaRPr lang="el-GR" dirty="0" smtClean="0">
              <a:ea typeface="Times New Roman" charset="0"/>
              <a:cs typeface="Times New Roman" charset="0"/>
            </a:endParaRPr>
          </a:p>
          <a:p>
            <a:endParaRPr lang="en-US" dirty="0" smtClean="0"/>
          </a:p>
          <a:p>
            <a:r>
              <a:rPr lang="en-US" dirty="0"/>
              <a:t>Relational (e.g., first-order) representations, such as:</a:t>
            </a:r>
          </a:p>
          <a:p>
            <a:endParaRPr lang="en-US" dirty="0"/>
          </a:p>
          <a:p>
            <a:r>
              <a:rPr lang="en-US" dirty="0"/>
              <a:t>          </a:t>
            </a:r>
            <a:r>
              <a:rPr lang="en-US" b="1" dirty="0"/>
              <a:t>IF</a:t>
            </a:r>
            <a:r>
              <a:rPr lang="en-US" dirty="0"/>
              <a:t> R(?c1, </a:t>
            </a:r>
            <a:r>
              <a:rPr lang="en-US" dirty="0">
                <a:solidFill>
                  <a:schemeClr val="accent2"/>
                </a:solidFill>
              </a:rPr>
              <a:t>?r1</a:t>
            </a:r>
            <a:r>
              <a:rPr lang="en-US" dirty="0"/>
              <a:t>) </a:t>
            </a:r>
            <a:r>
              <a:rPr lang="el-GR" dirty="0">
                <a:ea typeface="Times New Roman" charset="0"/>
                <a:cs typeface="Times New Roman" charset="0"/>
              </a:rPr>
              <a:t>Λ</a:t>
            </a:r>
            <a:r>
              <a:rPr lang="en-US" dirty="0">
                <a:ea typeface="Times New Roman" charset="0"/>
                <a:cs typeface="Times New Roman" charset="0"/>
              </a:rPr>
              <a:t> R(?c2, </a:t>
            </a:r>
            <a:r>
              <a:rPr lang="en-US" dirty="0">
                <a:solidFill>
                  <a:schemeClr val="accent2"/>
                </a:solidFill>
                <a:ea typeface="Times New Roman" charset="0"/>
                <a:cs typeface="Times New Roman" charset="0"/>
              </a:rPr>
              <a:t>?r1</a:t>
            </a:r>
            <a:r>
              <a:rPr lang="en-US" dirty="0">
                <a:ea typeface="Times New Roman" charset="0"/>
                <a:cs typeface="Times New Roman" charset="0"/>
              </a:rPr>
              <a:t>) </a:t>
            </a:r>
            <a:r>
              <a:rPr lang="el-GR" dirty="0">
                <a:ea typeface="Times New Roman" charset="0"/>
                <a:cs typeface="Times New Roman" charset="0"/>
              </a:rPr>
              <a:t>Λ</a:t>
            </a:r>
            <a:r>
              <a:rPr lang="en-US" dirty="0">
                <a:ea typeface="Times New Roman" charset="0"/>
                <a:cs typeface="Times New Roman" charset="0"/>
              </a:rPr>
              <a:t> R(?c3, </a:t>
            </a:r>
            <a:r>
              <a:rPr lang="en-US" dirty="0">
                <a:solidFill>
                  <a:srgbClr val="FF0000"/>
                </a:solidFill>
                <a:ea typeface="Times New Roman" charset="0"/>
                <a:cs typeface="Times New Roman" charset="0"/>
              </a:rPr>
              <a:t>?r2</a:t>
            </a:r>
            <a:r>
              <a:rPr lang="en-US" dirty="0">
                <a:ea typeface="Times New Roman" charset="0"/>
                <a:cs typeface="Times New Roman" charset="0"/>
              </a:rPr>
              <a:t>) </a:t>
            </a:r>
            <a:r>
              <a:rPr lang="el-GR" dirty="0"/>
              <a:t>Λ</a:t>
            </a:r>
            <a:r>
              <a:rPr lang="en-US" dirty="0">
                <a:ea typeface="Times New Roman" charset="0"/>
                <a:cs typeface="Times New Roman" charset="0"/>
              </a:rPr>
              <a:t> R(?c4, </a:t>
            </a:r>
            <a:r>
              <a:rPr lang="en-US" dirty="0">
                <a:solidFill>
                  <a:srgbClr val="FF0000"/>
                </a:solidFill>
                <a:ea typeface="Times New Roman" charset="0"/>
                <a:cs typeface="Times New Roman" charset="0"/>
              </a:rPr>
              <a:t>?r2</a:t>
            </a:r>
            <a:r>
              <a:rPr lang="en-US" dirty="0">
                <a:ea typeface="Times New Roman" charset="0"/>
                <a:cs typeface="Times New Roman" charset="0"/>
              </a:rPr>
              <a:t>) </a:t>
            </a:r>
            <a:r>
              <a:rPr lang="el-GR" dirty="0">
                <a:ea typeface="Times New Roman" charset="0"/>
                <a:cs typeface="Times New Roman" charset="0"/>
              </a:rPr>
              <a:t>Λ</a:t>
            </a:r>
            <a:r>
              <a:rPr lang="en-US" dirty="0">
                <a:ea typeface="Times New Roman" charset="0"/>
                <a:cs typeface="Times New Roman" charset="0"/>
              </a:rPr>
              <a:t> R(?c5, </a:t>
            </a:r>
            <a:r>
              <a:rPr lang="en-US" dirty="0">
                <a:solidFill>
                  <a:srgbClr val="FF0000"/>
                </a:solidFill>
                <a:ea typeface="Times New Roman" charset="0"/>
                <a:cs typeface="Times New Roman" charset="0"/>
              </a:rPr>
              <a:t>?r2</a:t>
            </a:r>
            <a:r>
              <a:rPr lang="en-US" dirty="0">
                <a:ea typeface="Times New Roman" charset="0"/>
                <a:cs typeface="Times New Roman" charset="0"/>
              </a:rPr>
              <a:t>)</a:t>
            </a:r>
          </a:p>
          <a:p>
            <a:r>
              <a:rPr lang="en-US" dirty="0">
                <a:ea typeface="Times New Roman" charset="0"/>
                <a:cs typeface="Times New Roman" charset="0"/>
              </a:rPr>
              <a:t>                     </a:t>
            </a:r>
            <a:r>
              <a:rPr lang="el-GR" dirty="0">
                <a:ea typeface="Times New Roman" charset="0"/>
                <a:cs typeface="Times New Roman" charset="0"/>
              </a:rPr>
              <a:t>Λ</a:t>
            </a:r>
            <a:r>
              <a:rPr lang="en-US" dirty="0">
                <a:ea typeface="Times New Roman" charset="0"/>
                <a:cs typeface="Times New Roman" charset="0"/>
              </a:rPr>
              <a:t> ≠(?c1, ?c2) </a:t>
            </a:r>
            <a:r>
              <a:rPr lang="el-GR" dirty="0"/>
              <a:t>Λ</a:t>
            </a:r>
            <a:r>
              <a:rPr lang="en-US" dirty="0"/>
              <a:t> </a:t>
            </a:r>
            <a:r>
              <a:rPr lang="en-US" dirty="0">
                <a:ea typeface="Times New Roman" charset="0"/>
                <a:cs typeface="Times New Roman" charset="0"/>
              </a:rPr>
              <a:t>≠(?c3, ?c4) </a:t>
            </a:r>
            <a:r>
              <a:rPr lang="el-GR" dirty="0"/>
              <a:t>Λ</a:t>
            </a:r>
            <a:r>
              <a:rPr lang="en-US" dirty="0"/>
              <a:t> </a:t>
            </a:r>
            <a:r>
              <a:rPr lang="en-US" dirty="0">
                <a:ea typeface="Times New Roman" charset="0"/>
                <a:cs typeface="Times New Roman" charset="0"/>
              </a:rPr>
              <a:t>≠(?c3, ?c5) </a:t>
            </a:r>
            <a:r>
              <a:rPr lang="el-GR" dirty="0"/>
              <a:t>Λ</a:t>
            </a:r>
            <a:r>
              <a:rPr lang="en-US" dirty="0"/>
              <a:t> ≠(?c4, ?c5)</a:t>
            </a:r>
          </a:p>
          <a:p>
            <a:r>
              <a:rPr lang="en-US" dirty="0"/>
              <a:t>          </a:t>
            </a:r>
            <a:r>
              <a:rPr lang="en-US" b="1" dirty="0"/>
              <a:t>THEN</a:t>
            </a:r>
            <a:r>
              <a:rPr lang="en-US" dirty="0"/>
              <a:t> FullHouse(?c1, ?c2, ?c3, ?c4, ?c5)</a:t>
            </a:r>
            <a:r>
              <a:rPr lang="en-US" dirty="0">
                <a:ea typeface="Times New Roman" charset="0"/>
                <a:cs typeface="Times New Roman" charset="0"/>
              </a:rPr>
              <a:t> </a:t>
            </a:r>
            <a:endParaRPr lang="en-US" dirty="0" smtClean="0">
              <a:ea typeface="Times New Roman" charset="0"/>
              <a:cs typeface="Times New Roman" charset="0"/>
            </a:endParaRPr>
          </a:p>
          <a:p>
            <a:endParaRPr lang="en-US" dirty="0">
              <a:ea typeface="Times New Roman" charset="0"/>
              <a:cs typeface="Times New Roman" charset="0"/>
            </a:endParaRPr>
          </a:p>
        </p:txBody>
      </p:sp>
      <p:sp>
        <p:nvSpPr>
          <p:cNvPr id="5" name="Rounded Rectangle 4"/>
          <p:cNvSpPr/>
          <p:nvPr/>
        </p:nvSpPr>
        <p:spPr>
          <a:xfrm>
            <a:off x="5334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K</a:t>
            </a:r>
          </a:p>
          <a:p>
            <a:pPr algn="ctr"/>
            <a:r>
              <a:rPr lang="en-US" dirty="0"/>
              <a:t>H</a:t>
            </a:r>
          </a:p>
        </p:txBody>
      </p:sp>
      <p:sp>
        <p:nvSpPr>
          <p:cNvPr id="6" name="Rounded Rectangle 5"/>
          <p:cNvSpPr/>
          <p:nvPr/>
        </p:nvSpPr>
        <p:spPr>
          <a:xfrm>
            <a:off x="12192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K</a:t>
            </a:r>
          </a:p>
          <a:p>
            <a:pPr algn="ctr"/>
            <a:r>
              <a:rPr lang="en-US" dirty="0" smtClean="0"/>
              <a:t>C</a:t>
            </a:r>
            <a:endParaRPr lang="en-US" dirty="0"/>
          </a:p>
        </p:txBody>
      </p:sp>
      <p:sp>
        <p:nvSpPr>
          <p:cNvPr id="7" name="Rounded Rectangle 6"/>
          <p:cNvSpPr/>
          <p:nvPr/>
        </p:nvSpPr>
        <p:spPr>
          <a:xfrm>
            <a:off x="19050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5</a:t>
            </a:r>
            <a:endParaRPr lang="en-US" dirty="0" smtClean="0"/>
          </a:p>
          <a:p>
            <a:pPr algn="ctr"/>
            <a:r>
              <a:rPr lang="en-US" dirty="0" smtClean="0"/>
              <a:t>S</a:t>
            </a:r>
            <a:endParaRPr lang="en-US" dirty="0"/>
          </a:p>
        </p:txBody>
      </p:sp>
      <p:sp>
        <p:nvSpPr>
          <p:cNvPr id="8" name="Rounded Rectangle 7"/>
          <p:cNvSpPr/>
          <p:nvPr/>
        </p:nvSpPr>
        <p:spPr>
          <a:xfrm>
            <a:off x="32766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5</a:t>
            </a:r>
            <a:endParaRPr lang="en-US" dirty="0" smtClean="0"/>
          </a:p>
          <a:p>
            <a:pPr algn="ctr"/>
            <a:r>
              <a:rPr lang="en-US" dirty="0"/>
              <a:t>D</a:t>
            </a:r>
          </a:p>
        </p:txBody>
      </p:sp>
      <p:sp>
        <p:nvSpPr>
          <p:cNvPr id="9" name="Rounded Rectangle 8"/>
          <p:cNvSpPr/>
          <p:nvPr/>
        </p:nvSpPr>
        <p:spPr>
          <a:xfrm>
            <a:off x="25908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5</a:t>
            </a:r>
            <a:endParaRPr lang="en-US" dirty="0" smtClean="0"/>
          </a:p>
          <a:p>
            <a:pPr algn="ctr"/>
            <a:r>
              <a:rPr lang="en-US" dirty="0"/>
              <a:t>C</a:t>
            </a:r>
          </a:p>
        </p:txBody>
      </p:sp>
      <p:sp>
        <p:nvSpPr>
          <p:cNvPr id="10" name="Rounded Rectangle 9"/>
          <p:cNvSpPr/>
          <p:nvPr/>
        </p:nvSpPr>
        <p:spPr>
          <a:xfrm>
            <a:off x="5334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6</a:t>
            </a:r>
            <a:endParaRPr lang="en-US" dirty="0" smtClean="0"/>
          </a:p>
          <a:p>
            <a:pPr algn="ctr"/>
            <a:r>
              <a:rPr lang="en-US" dirty="0" smtClean="0"/>
              <a:t>S</a:t>
            </a:r>
            <a:endParaRPr lang="en-US" dirty="0"/>
          </a:p>
        </p:txBody>
      </p:sp>
      <p:sp>
        <p:nvSpPr>
          <p:cNvPr id="11" name="Rounded Rectangle 10"/>
          <p:cNvSpPr/>
          <p:nvPr/>
        </p:nvSpPr>
        <p:spPr>
          <a:xfrm>
            <a:off x="12192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6</a:t>
            </a:r>
            <a:endParaRPr lang="en-US" dirty="0" smtClean="0"/>
          </a:p>
          <a:p>
            <a:pPr algn="ctr"/>
            <a:r>
              <a:rPr lang="en-US" dirty="0"/>
              <a:t>H</a:t>
            </a:r>
          </a:p>
        </p:txBody>
      </p:sp>
      <p:sp>
        <p:nvSpPr>
          <p:cNvPr id="12" name="Rounded Rectangle 11"/>
          <p:cNvSpPr/>
          <p:nvPr/>
        </p:nvSpPr>
        <p:spPr>
          <a:xfrm>
            <a:off x="19050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7</a:t>
            </a:r>
          </a:p>
          <a:p>
            <a:pPr algn="ctr"/>
            <a:r>
              <a:rPr lang="en-US" dirty="0"/>
              <a:t>C</a:t>
            </a:r>
          </a:p>
        </p:txBody>
      </p:sp>
      <p:sp>
        <p:nvSpPr>
          <p:cNvPr id="13" name="Rounded Rectangle 12"/>
          <p:cNvSpPr/>
          <p:nvPr/>
        </p:nvSpPr>
        <p:spPr>
          <a:xfrm>
            <a:off x="32766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7</a:t>
            </a:r>
          </a:p>
          <a:p>
            <a:pPr algn="ctr"/>
            <a:r>
              <a:rPr lang="en-US" dirty="0" smtClean="0"/>
              <a:t>H</a:t>
            </a:r>
            <a:endParaRPr lang="en-US" dirty="0"/>
          </a:p>
        </p:txBody>
      </p:sp>
      <p:sp>
        <p:nvSpPr>
          <p:cNvPr id="14" name="Rounded Rectangle 13"/>
          <p:cNvSpPr/>
          <p:nvPr/>
        </p:nvSpPr>
        <p:spPr>
          <a:xfrm>
            <a:off x="25908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7</a:t>
            </a:r>
          </a:p>
          <a:p>
            <a:pPr algn="ctr"/>
            <a:r>
              <a:rPr lang="en-US" dirty="0" smtClean="0"/>
              <a:t>D</a:t>
            </a:r>
            <a:endParaRPr lang="en-US" dirty="0"/>
          </a:p>
        </p:txBody>
      </p:sp>
      <p:sp>
        <p:nvSpPr>
          <p:cNvPr id="15" name="Rounded Rectangle 14"/>
          <p:cNvSpPr/>
          <p:nvPr/>
        </p:nvSpPr>
        <p:spPr>
          <a:xfrm>
            <a:off x="55626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9</a:t>
            </a:r>
            <a:endParaRPr lang="en-US" dirty="0" smtClean="0"/>
          </a:p>
          <a:p>
            <a:pPr algn="ctr"/>
            <a:r>
              <a:rPr lang="en-US" dirty="0"/>
              <a:t>H</a:t>
            </a:r>
          </a:p>
        </p:txBody>
      </p:sp>
      <p:sp>
        <p:nvSpPr>
          <p:cNvPr id="16" name="Rounded Rectangle 15"/>
          <p:cNvSpPr/>
          <p:nvPr/>
        </p:nvSpPr>
        <p:spPr>
          <a:xfrm>
            <a:off x="76200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9</a:t>
            </a:r>
            <a:endParaRPr lang="en-US" dirty="0" smtClean="0"/>
          </a:p>
          <a:p>
            <a:pPr algn="ctr"/>
            <a:r>
              <a:rPr lang="en-US" dirty="0"/>
              <a:t>D</a:t>
            </a:r>
          </a:p>
        </p:txBody>
      </p:sp>
      <p:sp>
        <p:nvSpPr>
          <p:cNvPr id="17" name="Rounded Rectangle 16"/>
          <p:cNvSpPr/>
          <p:nvPr/>
        </p:nvSpPr>
        <p:spPr>
          <a:xfrm>
            <a:off x="62484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2</a:t>
            </a:r>
          </a:p>
          <a:p>
            <a:pPr algn="ctr"/>
            <a:r>
              <a:rPr lang="en-US" dirty="0"/>
              <a:t>C</a:t>
            </a:r>
          </a:p>
        </p:txBody>
      </p:sp>
      <p:sp>
        <p:nvSpPr>
          <p:cNvPr id="18" name="Rounded Rectangle 17"/>
          <p:cNvSpPr/>
          <p:nvPr/>
        </p:nvSpPr>
        <p:spPr>
          <a:xfrm>
            <a:off x="48768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2</a:t>
            </a:r>
          </a:p>
          <a:p>
            <a:pPr algn="ctr"/>
            <a:r>
              <a:rPr lang="en-US" dirty="0"/>
              <a:t>D</a:t>
            </a:r>
          </a:p>
        </p:txBody>
      </p:sp>
      <p:sp>
        <p:nvSpPr>
          <p:cNvPr id="19" name="Rounded Rectangle 18"/>
          <p:cNvSpPr/>
          <p:nvPr/>
        </p:nvSpPr>
        <p:spPr>
          <a:xfrm>
            <a:off x="6934200" y="40386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2</a:t>
            </a:r>
          </a:p>
          <a:p>
            <a:pPr algn="ctr"/>
            <a:r>
              <a:rPr lang="en-US" dirty="0" smtClean="0"/>
              <a:t>H</a:t>
            </a:r>
            <a:endParaRPr lang="en-US" dirty="0"/>
          </a:p>
        </p:txBody>
      </p:sp>
      <p:sp>
        <p:nvSpPr>
          <p:cNvPr id="20" name="Rounded Rectangle 19"/>
          <p:cNvSpPr/>
          <p:nvPr/>
        </p:nvSpPr>
        <p:spPr>
          <a:xfrm>
            <a:off x="48768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a:t>
            </a:r>
          </a:p>
          <a:p>
            <a:pPr algn="ctr"/>
            <a:r>
              <a:rPr lang="en-US" dirty="0"/>
              <a:t>C</a:t>
            </a:r>
          </a:p>
        </p:txBody>
      </p:sp>
      <p:sp>
        <p:nvSpPr>
          <p:cNvPr id="21" name="Rounded Rectangle 20"/>
          <p:cNvSpPr/>
          <p:nvPr/>
        </p:nvSpPr>
        <p:spPr>
          <a:xfrm>
            <a:off x="69342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a:t>
            </a:r>
          </a:p>
          <a:p>
            <a:pPr algn="ctr"/>
            <a:r>
              <a:rPr lang="en-US" dirty="0"/>
              <a:t>H</a:t>
            </a:r>
          </a:p>
        </p:txBody>
      </p:sp>
      <p:sp>
        <p:nvSpPr>
          <p:cNvPr id="22" name="Rounded Rectangle 21"/>
          <p:cNvSpPr/>
          <p:nvPr/>
        </p:nvSpPr>
        <p:spPr>
          <a:xfrm>
            <a:off x="55626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3</a:t>
            </a:r>
          </a:p>
          <a:p>
            <a:pPr algn="ctr"/>
            <a:r>
              <a:rPr lang="en-US" dirty="0" smtClean="0"/>
              <a:t>C</a:t>
            </a:r>
            <a:endParaRPr lang="en-US" dirty="0"/>
          </a:p>
        </p:txBody>
      </p:sp>
      <p:sp>
        <p:nvSpPr>
          <p:cNvPr id="23" name="Rounded Rectangle 22"/>
          <p:cNvSpPr/>
          <p:nvPr/>
        </p:nvSpPr>
        <p:spPr>
          <a:xfrm>
            <a:off x="76200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3</a:t>
            </a:r>
            <a:endParaRPr lang="en-US" dirty="0" smtClean="0"/>
          </a:p>
          <a:p>
            <a:pPr algn="ctr"/>
            <a:r>
              <a:rPr lang="en-US" dirty="0" smtClean="0"/>
              <a:t>H</a:t>
            </a:r>
            <a:endParaRPr lang="en-US" dirty="0"/>
          </a:p>
        </p:txBody>
      </p:sp>
      <p:sp>
        <p:nvSpPr>
          <p:cNvPr id="24" name="Rounded Rectangle 23"/>
          <p:cNvSpPr/>
          <p:nvPr/>
        </p:nvSpPr>
        <p:spPr>
          <a:xfrm>
            <a:off x="6248400" y="4953000"/>
            <a:ext cx="533400" cy="685800"/>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3</a:t>
            </a:r>
            <a:endParaRPr lang="en-US" dirty="0" smtClean="0"/>
          </a:p>
          <a:p>
            <a:pPr algn="ctr"/>
            <a:r>
              <a:rPr lang="en-US" dirty="0" smtClean="0"/>
              <a:t>D</a:t>
            </a:r>
            <a:endParaRPr lang="en-US" dirty="0"/>
          </a:p>
        </p:txBody>
      </p:sp>
      <p:sp>
        <p:nvSpPr>
          <p:cNvPr id="25" name="TextBox 24"/>
          <p:cNvSpPr txBox="1"/>
          <p:nvPr/>
        </p:nvSpPr>
        <p:spPr>
          <a:xfrm>
            <a:off x="2133600" y="6096000"/>
            <a:ext cx="5319535" cy="400110"/>
          </a:xfrm>
          <a:prstGeom prst="rect">
            <a:avLst/>
          </a:prstGeom>
          <a:noFill/>
        </p:spPr>
        <p:txBody>
          <a:bodyPr wrap="none" rtlCol="0">
            <a:spAutoFit/>
          </a:bodyPr>
          <a:lstStyle/>
          <a:p>
            <a:r>
              <a:rPr lang="en-US" dirty="0" smtClean="0"/>
              <a:t>The matching problem (on sets of feature vectors)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r>
              <a:rPr lang="en-US"/>
              <a:t>Doug Fisher</a:t>
            </a:r>
          </a:p>
        </p:txBody>
      </p:sp>
      <p:sp>
        <p:nvSpPr>
          <p:cNvPr id="4" name="Slide Number Placeholder 3"/>
          <p:cNvSpPr>
            <a:spLocks noGrp="1"/>
          </p:cNvSpPr>
          <p:nvPr>
            <p:ph type="sldNum" sz="quarter" idx="12"/>
          </p:nvPr>
        </p:nvSpPr>
        <p:spPr/>
        <p:txBody>
          <a:bodyPr/>
          <a:lstStyle/>
          <a:p>
            <a:fld id="{84822FEB-C193-C447-BD82-4B21DB387D3D}" type="slidenum">
              <a:rPr lang="en-US"/>
              <a:pPr/>
              <a:t>28</a:t>
            </a:fld>
            <a:endParaRPr lang="en-US"/>
          </a:p>
        </p:txBody>
      </p:sp>
      <p:sp>
        <p:nvSpPr>
          <p:cNvPr id="103428" name="Text Box 4"/>
          <p:cNvSpPr txBox="1">
            <a:spLocks noChangeArrowheads="1"/>
          </p:cNvSpPr>
          <p:nvPr/>
        </p:nvSpPr>
        <p:spPr bwMode="auto">
          <a:xfrm>
            <a:off x="1524000" y="838200"/>
            <a:ext cx="6289675" cy="4845050"/>
          </a:xfrm>
          <a:prstGeom prst="rect">
            <a:avLst/>
          </a:prstGeom>
          <a:noFill/>
          <a:ln w="9525">
            <a:noFill/>
            <a:miter lim="800000"/>
            <a:headEnd/>
            <a:tailEnd/>
          </a:ln>
          <a:effectLst/>
        </p:spPr>
        <p:txBody>
          <a:bodyPr wrap="none">
            <a:prstTxWarp prst="textNoShape">
              <a:avLst/>
            </a:prstTxWarp>
            <a:spAutoFit/>
          </a:bodyPr>
          <a:lstStyle/>
          <a:p>
            <a:r>
              <a:rPr lang="en-US" sz="2800">
                <a:solidFill>
                  <a:schemeClr val="hlink"/>
                </a:solidFill>
              </a:rPr>
              <a:t>Empirical, Supervised Learning</a:t>
            </a:r>
          </a:p>
          <a:p>
            <a:r>
              <a:rPr lang="en-US" sz="2400">
                <a:solidFill>
                  <a:schemeClr val="hlink"/>
                </a:solidFill>
              </a:rPr>
              <a:t>      Example: Naïve Bayesian Classifiers</a:t>
            </a:r>
          </a:p>
          <a:p>
            <a:r>
              <a:rPr lang="en-US" sz="2400">
                <a:solidFill>
                  <a:schemeClr val="hlink"/>
                </a:solidFill>
              </a:rPr>
              <a:t>      Subclass: Supervised Rule Induction</a:t>
            </a:r>
          </a:p>
          <a:p>
            <a:r>
              <a:rPr lang="en-US" sz="2400">
                <a:solidFill>
                  <a:schemeClr val="hlink"/>
                </a:solidFill>
              </a:rPr>
              <a:t>               </a:t>
            </a:r>
            <a:r>
              <a:rPr lang="en-US">
                <a:solidFill>
                  <a:schemeClr val="hlink"/>
                </a:solidFill>
              </a:rPr>
              <a:t>Example:</a:t>
            </a:r>
            <a:r>
              <a:rPr lang="en-US" sz="2400">
                <a:solidFill>
                  <a:schemeClr val="hlink"/>
                </a:solidFill>
              </a:rPr>
              <a:t> </a:t>
            </a:r>
            <a:r>
              <a:rPr lang="en-US">
                <a:solidFill>
                  <a:schemeClr val="hlink"/>
                </a:solidFill>
              </a:rPr>
              <a:t>Decision tree induction</a:t>
            </a:r>
          </a:p>
          <a:p>
            <a:r>
              <a:rPr lang="en-US">
                <a:solidFill>
                  <a:schemeClr val="hlink"/>
                </a:solidFill>
              </a:rPr>
              <a:t>                  Example: Brute-force induction of decision rules</a:t>
            </a:r>
          </a:p>
          <a:p>
            <a:r>
              <a:rPr lang="en-US" sz="2800"/>
              <a:t>Empirical, Unsupervised Learning</a:t>
            </a:r>
          </a:p>
          <a:p>
            <a:r>
              <a:rPr lang="en-US"/>
              <a:t>       Unsupervised Rule Induction</a:t>
            </a:r>
          </a:p>
          <a:p>
            <a:r>
              <a:rPr lang="en-US"/>
              <a:t>              Association Rule Learning</a:t>
            </a:r>
          </a:p>
          <a:p>
            <a:r>
              <a:rPr lang="en-US" sz="2400"/>
              <a:t>      </a:t>
            </a:r>
            <a:r>
              <a:rPr lang="en-US"/>
              <a:t>Bayesian Network Learning</a:t>
            </a:r>
          </a:p>
          <a:p>
            <a:r>
              <a:rPr lang="en-US"/>
              <a:t>       Clustering</a:t>
            </a:r>
          </a:p>
          <a:p>
            <a:r>
              <a:rPr lang="en-US" sz="2800">
                <a:solidFill>
                  <a:srgbClr val="FFCCFF"/>
                </a:solidFill>
              </a:rPr>
              <a:t>Analytical Learning</a:t>
            </a:r>
          </a:p>
          <a:p>
            <a:r>
              <a:rPr lang="en-US">
                <a:solidFill>
                  <a:srgbClr val="FFCCFF"/>
                </a:solidFill>
              </a:rPr>
              <a:t>        </a:t>
            </a:r>
            <a:r>
              <a:rPr lang="en-US" sz="2400">
                <a:solidFill>
                  <a:srgbClr val="FFCCFF"/>
                </a:solidFill>
              </a:rPr>
              <a:t>Explanation-Based Learning</a:t>
            </a:r>
          </a:p>
          <a:p>
            <a:r>
              <a:rPr lang="en-US" sz="2800">
                <a:solidFill>
                  <a:srgbClr val="FFCCFF"/>
                </a:solidFill>
              </a:rPr>
              <a:t>Empirical/Analytic Hybrids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1"/>
          <p:cNvSpPr>
            <a:spLocks noGrp="1"/>
          </p:cNvSpPr>
          <p:nvPr>
            <p:ph type="dt" sz="half" idx="10"/>
          </p:nvPr>
        </p:nvSpPr>
        <p:spPr/>
        <p:txBody>
          <a:bodyPr/>
          <a:lstStyle/>
          <a:p>
            <a:r>
              <a:rPr lang="en-US"/>
              <a:t>Doug Fisher</a:t>
            </a:r>
          </a:p>
        </p:txBody>
      </p:sp>
      <p:sp>
        <p:nvSpPr>
          <p:cNvPr id="12" name="Slide Number Placeholder 3"/>
          <p:cNvSpPr>
            <a:spLocks noGrp="1"/>
          </p:cNvSpPr>
          <p:nvPr>
            <p:ph type="sldNum" sz="quarter" idx="12"/>
          </p:nvPr>
        </p:nvSpPr>
        <p:spPr/>
        <p:txBody>
          <a:bodyPr/>
          <a:lstStyle/>
          <a:p>
            <a:fld id="{5F0EB310-A98A-D848-AC6D-AAC514EECE4D}" type="slidenum">
              <a:rPr lang="en-US"/>
              <a:pPr/>
              <a:t>29</a:t>
            </a:fld>
            <a:endParaRPr lang="en-US"/>
          </a:p>
        </p:txBody>
      </p:sp>
      <p:sp>
        <p:nvSpPr>
          <p:cNvPr id="105476" name="Text Box 4"/>
          <p:cNvSpPr txBox="1">
            <a:spLocks noChangeArrowheads="1"/>
          </p:cNvSpPr>
          <p:nvPr/>
        </p:nvSpPr>
        <p:spPr bwMode="auto">
          <a:xfrm>
            <a:off x="152400" y="228600"/>
            <a:ext cx="6772275" cy="457200"/>
          </a:xfrm>
          <a:prstGeom prst="rect">
            <a:avLst/>
          </a:prstGeom>
          <a:noFill/>
          <a:ln w="9525">
            <a:noFill/>
            <a:miter lim="800000"/>
            <a:headEnd/>
            <a:tailEnd/>
          </a:ln>
          <a:effectLst/>
        </p:spPr>
        <p:txBody>
          <a:bodyPr wrap="none">
            <a:prstTxWarp prst="textNoShape">
              <a:avLst/>
            </a:prstTxWarp>
            <a:spAutoFit/>
          </a:bodyPr>
          <a:lstStyle/>
          <a:p>
            <a:r>
              <a:rPr lang="en-US" sz="2400"/>
              <a:t>Unsupervised Performance Task:  Pattern Completion</a:t>
            </a:r>
            <a:endParaRPr lang="en-US" sz="2400">
              <a:solidFill>
                <a:schemeClr val="folHlink"/>
              </a:solidFill>
            </a:endParaRPr>
          </a:p>
        </p:txBody>
      </p:sp>
      <p:sp>
        <p:nvSpPr>
          <p:cNvPr id="105483" name="Text Box 11"/>
          <p:cNvSpPr txBox="1">
            <a:spLocks noChangeArrowheads="1"/>
          </p:cNvSpPr>
          <p:nvPr/>
        </p:nvSpPr>
        <p:spPr bwMode="auto">
          <a:xfrm>
            <a:off x="3200400" y="1447800"/>
            <a:ext cx="3676650" cy="366713"/>
          </a:xfrm>
          <a:prstGeom prst="rect">
            <a:avLst/>
          </a:prstGeom>
          <a:noFill/>
          <a:ln w="9525">
            <a:noFill/>
            <a:miter lim="800000"/>
            <a:headEnd/>
            <a:tailEnd/>
          </a:ln>
          <a:effectLst/>
        </p:spPr>
        <p:txBody>
          <a:bodyPr wrap="none">
            <a:prstTxWarp prst="textNoShape">
              <a:avLst/>
            </a:prstTxWarp>
            <a:spAutoFit/>
          </a:bodyPr>
          <a:lstStyle/>
          <a:p>
            <a:r>
              <a:rPr lang="en-US" sz="1800"/>
              <a:t>0.5   </a:t>
            </a:r>
            <a:r>
              <a:rPr lang="en-US" sz="1800" b="1">
                <a:solidFill>
                  <a:schemeClr val="accent2"/>
                </a:solidFill>
              </a:rPr>
              <a:t>?</a:t>
            </a:r>
            <a:r>
              <a:rPr lang="en-US" sz="1800"/>
              <a:t>   0.01  -0.12 …. </a:t>
            </a:r>
            <a:r>
              <a:rPr lang="en-US" sz="1800" b="1">
                <a:solidFill>
                  <a:schemeClr val="accent2"/>
                </a:solidFill>
              </a:rPr>
              <a:t>?       </a:t>
            </a:r>
            <a:r>
              <a:rPr lang="en-US" sz="1800" b="1">
                <a:solidFill>
                  <a:schemeClr val="folHlink"/>
                </a:solidFill>
              </a:rPr>
              <a:t>C’     C’’</a:t>
            </a:r>
          </a:p>
        </p:txBody>
      </p:sp>
      <p:sp>
        <p:nvSpPr>
          <p:cNvPr id="105486" name="Line 14"/>
          <p:cNvSpPr>
            <a:spLocks noChangeShapeType="1"/>
          </p:cNvSpPr>
          <p:nvPr/>
        </p:nvSpPr>
        <p:spPr bwMode="auto">
          <a:xfrm>
            <a:off x="4343400" y="1828800"/>
            <a:ext cx="0" cy="533400"/>
          </a:xfrm>
          <a:prstGeom prst="line">
            <a:avLst/>
          </a:prstGeom>
          <a:noFill/>
          <a:ln w="28575">
            <a:solidFill>
              <a:schemeClr val="tx1"/>
            </a:solidFill>
            <a:round/>
            <a:headEnd/>
            <a:tailEnd type="triangle" w="med" len="med"/>
          </a:ln>
          <a:effectLst/>
        </p:spPr>
        <p:txBody>
          <a:bodyPr>
            <a:prstTxWarp prst="textNoShape">
              <a:avLst/>
            </a:prstTxWarp>
          </a:bodyPr>
          <a:lstStyle/>
          <a:p>
            <a:endParaRPr lang="en-US"/>
          </a:p>
        </p:txBody>
      </p:sp>
      <p:sp>
        <p:nvSpPr>
          <p:cNvPr id="105487" name="Line 15"/>
          <p:cNvSpPr>
            <a:spLocks noChangeShapeType="1"/>
          </p:cNvSpPr>
          <p:nvPr/>
        </p:nvSpPr>
        <p:spPr bwMode="auto">
          <a:xfrm>
            <a:off x="4343400" y="3657600"/>
            <a:ext cx="0" cy="609600"/>
          </a:xfrm>
          <a:prstGeom prst="line">
            <a:avLst/>
          </a:prstGeom>
          <a:noFill/>
          <a:ln w="28575">
            <a:solidFill>
              <a:schemeClr val="tx1"/>
            </a:solidFill>
            <a:round/>
            <a:headEnd/>
            <a:tailEnd type="triangle" w="med" len="med"/>
          </a:ln>
          <a:effectLst/>
        </p:spPr>
        <p:txBody>
          <a:bodyPr>
            <a:prstTxWarp prst="textNoShape">
              <a:avLst/>
            </a:prstTxWarp>
          </a:bodyPr>
          <a:lstStyle/>
          <a:p>
            <a:endParaRPr lang="en-US"/>
          </a:p>
        </p:txBody>
      </p:sp>
      <p:sp>
        <p:nvSpPr>
          <p:cNvPr id="105488" name="Text Box 16"/>
          <p:cNvSpPr txBox="1">
            <a:spLocks noChangeArrowheads="1"/>
          </p:cNvSpPr>
          <p:nvPr/>
        </p:nvSpPr>
        <p:spPr bwMode="auto">
          <a:xfrm>
            <a:off x="2819400" y="4343400"/>
            <a:ext cx="4273550" cy="366713"/>
          </a:xfrm>
          <a:prstGeom prst="rect">
            <a:avLst/>
          </a:prstGeom>
          <a:noFill/>
          <a:ln w="9525">
            <a:noFill/>
            <a:miter lim="800000"/>
            <a:headEnd/>
            <a:tailEnd/>
          </a:ln>
          <a:effectLst/>
        </p:spPr>
        <p:txBody>
          <a:bodyPr wrap="none">
            <a:prstTxWarp prst="textNoShape">
              <a:avLst/>
            </a:prstTxWarp>
            <a:spAutoFit/>
          </a:bodyPr>
          <a:lstStyle/>
          <a:p>
            <a:r>
              <a:rPr lang="en-US" sz="1800"/>
              <a:t>0.5   </a:t>
            </a:r>
            <a:r>
              <a:rPr lang="en-US" sz="1800" b="1">
                <a:solidFill>
                  <a:schemeClr val="accent2"/>
                </a:solidFill>
              </a:rPr>
              <a:t>0.75</a:t>
            </a:r>
            <a:r>
              <a:rPr lang="en-US" sz="1800"/>
              <a:t>   0.01 –0.12  …. </a:t>
            </a:r>
            <a:r>
              <a:rPr lang="en-US" sz="1800" b="1">
                <a:solidFill>
                  <a:schemeClr val="accent2"/>
                </a:solidFill>
              </a:rPr>
              <a:t>–0.45     </a:t>
            </a:r>
            <a:r>
              <a:rPr lang="en-US" sz="1800" b="1">
                <a:solidFill>
                  <a:schemeClr val="folHlink"/>
                </a:solidFill>
              </a:rPr>
              <a:t>c’1   c’’2</a:t>
            </a:r>
          </a:p>
        </p:txBody>
      </p:sp>
      <p:sp>
        <p:nvSpPr>
          <p:cNvPr id="105490" name="Line 18"/>
          <p:cNvSpPr>
            <a:spLocks noChangeShapeType="1"/>
          </p:cNvSpPr>
          <p:nvPr/>
        </p:nvSpPr>
        <p:spPr bwMode="auto">
          <a:xfrm flipV="1">
            <a:off x="5791200" y="1600200"/>
            <a:ext cx="990600" cy="76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5491" name="Rectangle 19"/>
          <p:cNvSpPr>
            <a:spLocks noChangeArrowheads="1"/>
          </p:cNvSpPr>
          <p:nvPr/>
        </p:nvSpPr>
        <p:spPr bwMode="auto">
          <a:xfrm>
            <a:off x="3124200" y="2438400"/>
            <a:ext cx="2438400" cy="11430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05492" name="Line 20"/>
          <p:cNvSpPr>
            <a:spLocks noChangeShapeType="1"/>
          </p:cNvSpPr>
          <p:nvPr/>
        </p:nvSpPr>
        <p:spPr bwMode="auto">
          <a:xfrm>
            <a:off x="6096000" y="4572000"/>
            <a:ext cx="914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5493" name="Text Box 21"/>
          <p:cNvSpPr txBox="1">
            <a:spLocks noChangeArrowheads="1"/>
          </p:cNvSpPr>
          <p:nvPr/>
        </p:nvSpPr>
        <p:spPr bwMode="auto">
          <a:xfrm>
            <a:off x="3733800" y="2590800"/>
            <a:ext cx="1355725" cy="701675"/>
          </a:xfrm>
          <a:prstGeom prst="rect">
            <a:avLst/>
          </a:prstGeom>
          <a:noFill/>
          <a:ln w="9525">
            <a:noFill/>
            <a:miter lim="800000"/>
            <a:headEnd/>
            <a:tailEnd/>
          </a:ln>
          <a:effectLst/>
        </p:spPr>
        <p:txBody>
          <a:bodyPr wrap="none">
            <a:prstTxWarp prst="textNoShape">
              <a:avLst/>
            </a:prstTxWarp>
            <a:spAutoFit/>
          </a:bodyPr>
          <a:lstStyle/>
          <a:p>
            <a:r>
              <a:rPr lang="en-US"/>
              <a:t>Knowledge</a:t>
            </a:r>
          </a:p>
          <a:p>
            <a:r>
              <a:rPr lang="en-US"/>
              <a:t>     Base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1"/>
          <p:cNvSpPr>
            <a:spLocks noGrp="1"/>
          </p:cNvSpPr>
          <p:nvPr>
            <p:ph type="dt" sz="half" idx="10"/>
          </p:nvPr>
        </p:nvSpPr>
        <p:spPr/>
        <p:txBody>
          <a:bodyPr/>
          <a:lstStyle/>
          <a:p>
            <a:r>
              <a:rPr lang="en-US"/>
              <a:t>Doug Fisher</a:t>
            </a:r>
          </a:p>
        </p:txBody>
      </p:sp>
      <p:sp>
        <p:nvSpPr>
          <p:cNvPr id="6" name="Slide Number Placeholder 3"/>
          <p:cNvSpPr>
            <a:spLocks noGrp="1"/>
          </p:cNvSpPr>
          <p:nvPr>
            <p:ph type="sldNum" sz="quarter" idx="12"/>
          </p:nvPr>
        </p:nvSpPr>
        <p:spPr/>
        <p:txBody>
          <a:bodyPr/>
          <a:lstStyle/>
          <a:p>
            <a:fld id="{0B244186-2036-FC48-AFA6-2E862EA7D2C8}" type="slidenum">
              <a:rPr lang="en-US"/>
              <a:pPr/>
              <a:t>3</a:t>
            </a:fld>
            <a:endParaRPr lang="en-US"/>
          </a:p>
        </p:txBody>
      </p:sp>
      <p:sp>
        <p:nvSpPr>
          <p:cNvPr id="55300" name="Text Box 4"/>
          <p:cNvSpPr txBox="1">
            <a:spLocks noChangeArrowheads="1"/>
          </p:cNvSpPr>
          <p:nvPr/>
        </p:nvSpPr>
        <p:spPr bwMode="auto">
          <a:xfrm>
            <a:off x="441325" y="295275"/>
            <a:ext cx="7150100" cy="519113"/>
          </a:xfrm>
          <a:prstGeom prst="rect">
            <a:avLst/>
          </a:prstGeom>
          <a:noFill/>
          <a:ln w="9525">
            <a:noFill/>
            <a:miter lim="800000"/>
            <a:headEnd/>
            <a:tailEnd/>
          </a:ln>
          <a:effectLst/>
        </p:spPr>
        <p:txBody>
          <a:bodyPr wrap="none">
            <a:prstTxWarp prst="textNoShape">
              <a:avLst/>
            </a:prstTxWarp>
            <a:spAutoFit/>
          </a:bodyPr>
          <a:lstStyle/>
          <a:p>
            <a:r>
              <a:rPr lang="en-US" sz="2800"/>
              <a:t>Empirical (aka data-driven) Supervised Learning</a:t>
            </a:r>
          </a:p>
        </p:txBody>
      </p:sp>
      <p:sp>
        <p:nvSpPr>
          <p:cNvPr id="55301" name="Text Box 5"/>
          <p:cNvSpPr txBox="1">
            <a:spLocks noChangeArrowheads="1"/>
          </p:cNvSpPr>
          <p:nvPr/>
        </p:nvSpPr>
        <p:spPr bwMode="auto">
          <a:xfrm>
            <a:off x="533400" y="1066800"/>
            <a:ext cx="8166100" cy="1187450"/>
          </a:xfrm>
          <a:prstGeom prst="rect">
            <a:avLst/>
          </a:prstGeom>
          <a:noFill/>
          <a:ln w="9525">
            <a:noFill/>
            <a:miter lim="800000"/>
            <a:headEnd/>
            <a:tailEnd/>
          </a:ln>
          <a:effectLst/>
        </p:spPr>
        <p:txBody>
          <a:bodyPr wrap="none">
            <a:prstTxWarp prst="textNoShape">
              <a:avLst/>
            </a:prstTxWarp>
            <a:spAutoFit/>
          </a:bodyPr>
          <a:lstStyle/>
          <a:p>
            <a:r>
              <a:rPr lang="en-US" sz="2400"/>
              <a:t>Given: a set of classified objects (a </a:t>
            </a:r>
            <a:r>
              <a:rPr lang="en-US" sz="2400" i="1"/>
              <a:t>training</a:t>
            </a:r>
            <a:r>
              <a:rPr lang="en-US" sz="2400"/>
              <a:t> data set)</a:t>
            </a:r>
          </a:p>
          <a:p>
            <a:r>
              <a:rPr lang="en-US" sz="2400"/>
              <a:t>Find: a classifier (for predicting class membership of unclassified</a:t>
            </a:r>
          </a:p>
          <a:p>
            <a:r>
              <a:rPr lang="en-US" sz="2400"/>
              <a:t>         data – a </a:t>
            </a:r>
            <a:r>
              <a:rPr lang="en-US" sz="2400" i="1"/>
              <a:t>test </a:t>
            </a:r>
            <a:r>
              <a:rPr lang="en-US" sz="2400"/>
              <a:t>set)</a:t>
            </a:r>
          </a:p>
        </p:txBody>
      </p:sp>
      <p:sp>
        <p:nvSpPr>
          <p:cNvPr id="55302" name="Text Box 6"/>
          <p:cNvSpPr txBox="1">
            <a:spLocks noChangeArrowheads="1"/>
          </p:cNvSpPr>
          <p:nvPr/>
        </p:nvSpPr>
        <p:spPr bwMode="auto">
          <a:xfrm>
            <a:off x="609600" y="2362200"/>
            <a:ext cx="6956425" cy="3743325"/>
          </a:xfrm>
          <a:prstGeom prst="rect">
            <a:avLst/>
          </a:prstGeom>
          <a:noFill/>
          <a:ln w="9525">
            <a:noFill/>
            <a:miter lim="800000"/>
            <a:headEnd/>
            <a:tailEnd/>
          </a:ln>
          <a:effectLst/>
        </p:spPr>
        <p:txBody>
          <a:bodyPr wrap="none">
            <a:prstTxWarp prst="textNoShape">
              <a:avLst/>
            </a:prstTxWarp>
            <a:spAutoFit/>
          </a:bodyPr>
          <a:lstStyle/>
          <a:p>
            <a:r>
              <a:rPr lang="en-US" sz="2400"/>
              <a:t>An example training set:</a:t>
            </a:r>
          </a:p>
          <a:p>
            <a:endParaRPr lang="en-US" sz="2400"/>
          </a:p>
          <a:p>
            <a:r>
              <a:rPr lang="en-US" sz="2400" u="sng"/>
              <a:t>Index      V1         V2        V3   .   .    .    .    Vm          C</a:t>
            </a:r>
          </a:p>
          <a:p>
            <a:r>
              <a:rPr lang="en-US" sz="2400"/>
              <a:t>   1          v11        v21       v32                     vm2         c1</a:t>
            </a:r>
          </a:p>
          <a:p>
            <a:r>
              <a:rPr lang="en-US" sz="2400"/>
              <a:t>   2          v12        v22       v32                     vm1         c2</a:t>
            </a:r>
          </a:p>
          <a:p>
            <a:r>
              <a:rPr lang="en-US" sz="2400"/>
              <a:t>    .    .    .    .</a:t>
            </a:r>
          </a:p>
          <a:p>
            <a:r>
              <a:rPr lang="en-US" sz="2400"/>
              <a:t>   n          v12        v21       v31                     vm2         c1</a:t>
            </a:r>
          </a:p>
          <a:p>
            <a:endParaRPr lang="en-US" sz="2400"/>
          </a:p>
          <a:p>
            <a:r>
              <a:rPr lang="en-US" sz="2400"/>
              <a:t>Subsequent example (but NOT general) assumptions: </a:t>
            </a:r>
          </a:p>
          <a:p>
            <a:r>
              <a:rPr lang="en-US" sz="2400"/>
              <a:t>                two values per variable, two classes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Date Placeholder 1"/>
          <p:cNvSpPr>
            <a:spLocks noGrp="1"/>
          </p:cNvSpPr>
          <p:nvPr>
            <p:ph type="dt" sz="half" idx="10"/>
          </p:nvPr>
        </p:nvSpPr>
        <p:spPr/>
        <p:txBody>
          <a:bodyPr/>
          <a:lstStyle/>
          <a:p>
            <a:r>
              <a:rPr lang="en-US"/>
              <a:t>Doug Fisher</a:t>
            </a:r>
          </a:p>
        </p:txBody>
      </p:sp>
      <p:sp>
        <p:nvSpPr>
          <p:cNvPr id="32" name="Slide Number Placeholder 3"/>
          <p:cNvSpPr>
            <a:spLocks noGrp="1"/>
          </p:cNvSpPr>
          <p:nvPr>
            <p:ph type="sldNum" sz="quarter" idx="12"/>
          </p:nvPr>
        </p:nvSpPr>
        <p:spPr/>
        <p:txBody>
          <a:bodyPr/>
          <a:lstStyle/>
          <a:p>
            <a:fld id="{5F5C2695-E5FB-0B46-8E04-BD27C340AD07}" type="slidenum">
              <a:rPr lang="en-US"/>
              <a:pPr/>
              <a:t>30</a:t>
            </a:fld>
            <a:endParaRPr lang="en-US"/>
          </a:p>
        </p:txBody>
      </p:sp>
      <p:sp>
        <p:nvSpPr>
          <p:cNvPr id="104452" name="Oval 4"/>
          <p:cNvSpPr>
            <a:spLocks noChangeArrowheads="1"/>
          </p:cNvSpPr>
          <p:nvPr/>
        </p:nvSpPr>
        <p:spPr bwMode="auto">
          <a:xfrm>
            <a:off x="228600" y="254000"/>
            <a:ext cx="1676400" cy="10668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04453" name="Rectangle 5"/>
          <p:cNvSpPr>
            <a:spLocks noChangeArrowheads="1"/>
          </p:cNvSpPr>
          <p:nvPr/>
        </p:nvSpPr>
        <p:spPr bwMode="auto">
          <a:xfrm>
            <a:off x="2209800" y="1778000"/>
            <a:ext cx="1676400" cy="10668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04454" name="Text Box 6"/>
          <p:cNvSpPr txBox="1">
            <a:spLocks noChangeArrowheads="1"/>
          </p:cNvSpPr>
          <p:nvPr/>
        </p:nvSpPr>
        <p:spPr bwMode="auto">
          <a:xfrm>
            <a:off x="304800" y="558800"/>
            <a:ext cx="1508125" cy="396875"/>
          </a:xfrm>
          <a:prstGeom prst="rect">
            <a:avLst/>
          </a:prstGeom>
          <a:noFill/>
          <a:ln w="9525">
            <a:noFill/>
            <a:miter lim="800000"/>
            <a:headEnd/>
            <a:tailEnd/>
          </a:ln>
          <a:effectLst/>
        </p:spPr>
        <p:txBody>
          <a:bodyPr wrap="none">
            <a:prstTxWarp prst="textNoShape">
              <a:avLst/>
            </a:prstTxWarp>
            <a:spAutoFit/>
          </a:bodyPr>
          <a:lstStyle/>
          <a:p>
            <a:r>
              <a:rPr lang="en-US"/>
              <a:t>Environment</a:t>
            </a:r>
          </a:p>
        </p:txBody>
      </p:sp>
      <p:sp>
        <p:nvSpPr>
          <p:cNvPr id="104455" name="Rectangle 7"/>
          <p:cNvSpPr>
            <a:spLocks noChangeArrowheads="1"/>
          </p:cNvSpPr>
          <p:nvPr/>
        </p:nvSpPr>
        <p:spPr bwMode="auto">
          <a:xfrm>
            <a:off x="6400800" y="4445000"/>
            <a:ext cx="1676400" cy="10668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04456" name="Oval 8"/>
          <p:cNvSpPr>
            <a:spLocks noChangeArrowheads="1"/>
          </p:cNvSpPr>
          <p:nvPr/>
        </p:nvSpPr>
        <p:spPr bwMode="auto">
          <a:xfrm>
            <a:off x="4419600" y="2921000"/>
            <a:ext cx="1676400" cy="10668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04457" name="Text Box 9"/>
          <p:cNvSpPr txBox="1">
            <a:spLocks noChangeArrowheads="1"/>
          </p:cNvSpPr>
          <p:nvPr/>
        </p:nvSpPr>
        <p:spPr bwMode="auto">
          <a:xfrm>
            <a:off x="2362200" y="1930400"/>
            <a:ext cx="1368425" cy="701675"/>
          </a:xfrm>
          <a:prstGeom prst="rect">
            <a:avLst/>
          </a:prstGeom>
          <a:noFill/>
          <a:ln w="9525">
            <a:noFill/>
            <a:miter lim="800000"/>
            <a:headEnd/>
            <a:tailEnd/>
          </a:ln>
          <a:effectLst/>
        </p:spPr>
        <p:txBody>
          <a:bodyPr wrap="none">
            <a:prstTxWarp prst="textNoShape">
              <a:avLst/>
            </a:prstTxWarp>
            <a:spAutoFit/>
          </a:bodyPr>
          <a:lstStyle/>
          <a:p>
            <a:r>
              <a:rPr lang="en-US"/>
              <a:t>Learning</a:t>
            </a:r>
          </a:p>
          <a:p>
            <a:r>
              <a:rPr lang="en-US"/>
              <a:t>Component</a:t>
            </a:r>
          </a:p>
        </p:txBody>
      </p:sp>
      <p:sp>
        <p:nvSpPr>
          <p:cNvPr id="104458" name="Text Box 10"/>
          <p:cNvSpPr txBox="1">
            <a:spLocks noChangeArrowheads="1"/>
          </p:cNvSpPr>
          <p:nvPr/>
        </p:nvSpPr>
        <p:spPr bwMode="auto">
          <a:xfrm>
            <a:off x="6477000" y="4597400"/>
            <a:ext cx="1479550" cy="701675"/>
          </a:xfrm>
          <a:prstGeom prst="rect">
            <a:avLst/>
          </a:prstGeom>
          <a:noFill/>
          <a:ln w="9525">
            <a:noFill/>
            <a:miter lim="800000"/>
            <a:headEnd/>
            <a:tailEnd/>
          </a:ln>
          <a:effectLst/>
        </p:spPr>
        <p:txBody>
          <a:bodyPr wrap="none">
            <a:prstTxWarp prst="textNoShape">
              <a:avLst/>
            </a:prstTxWarp>
            <a:spAutoFit/>
          </a:bodyPr>
          <a:lstStyle/>
          <a:p>
            <a:r>
              <a:rPr lang="en-US"/>
              <a:t>Performance</a:t>
            </a:r>
          </a:p>
          <a:p>
            <a:r>
              <a:rPr lang="en-US"/>
              <a:t>Component</a:t>
            </a:r>
          </a:p>
        </p:txBody>
      </p:sp>
      <p:sp>
        <p:nvSpPr>
          <p:cNvPr id="104459" name="Line 11"/>
          <p:cNvSpPr>
            <a:spLocks noChangeShapeType="1"/>
          </p:cNvSpPr>
          <p:nvPr/>
        </p:nvSpPr>
        <p:spPr bwMode="auto">
          <a:xfrm>
            <a:off x="1752600" y="1092200"/>
            <a:ext cx="685800" cy="685800"/>
          </a:xfrm>
          <a:prstGeom prst="line">
            <a:avLst/>
          </a:prstGeom>
          <a:noFill/>
          <a:ln w="28575">
            <a:solidFill>
              <a:schemeClr val="tx1"/>
            </a:solidFill>
            <a:round/>
            <a:headEnd/>
            <a:tailEnd type="triangle" w="lg" len="lg"/>
          </a:ln>
          <a:effectLst/>
        </p:spPr>
        <p:txBody>
          <a:bodyPr>
            <a:prstTxWarp prst="textNoShape">
              <a:avLst/>
            </a:prstTxWarp>
          </a:bodyPr>
          <a:lstStyle/>
          <a:p>
            <a:endParaRPr lang="en-US"/>
          </a:p>
        </p:txBody>
      </p:sp>
      <p:sp>
        <p:nvSpPr>
          <p:cNvPr id="104460" name="Line 12"/>
          <p:cNvSpPr>
            <a:spLocks noChangeShapeType="1"/>
          </p:cNvSpPr>
          <p:nvPr/>
        </p:nvSpPr>
        <p:spPr bwMode="auto">
          <a:xfrm>
            <a:off x="3886200" y="2463800"/>
            <a:ext cx="685800" cy="685800"/>
          </a:xfrm>
          <a:prstGeom prst="line">
            <a:avLst/>
          </a:prstGeom>
          <a:noFill/>
          <a:ln w="28575">
            <a:solidFill>
              <a:schemeClr val="tx1"/>
            </a:solidFill>
            <a:round/>
            <a:headEnd/>
            <a:tailEnd type="triangle" w="lg" len="lg"/>
          </a:ln>
          <a:effectLst/>
        </p:spPr>
        <p:txBody>
          <a:bodyPr>
            <a:prstTxWarp prst="textNoShape">
              <a:avLst/>
            </a:prstTxWarp>
          </a:bodyPr>
          <a:lstStyle/>
          <a:p>
            <a:endParaRPr lang="en-US"/>
          </a:p>
        </p:txBody>
      </p:sp>
      <p:sp>
        <p:nvSpPr>
          <p:cNvPr id="104461" name="Line 13"/>
          <p:cNvSpPr>
            <a:spLocks noChangeShapeType="1"/>
          </p:cNvSpPr>
          <p:nvPr/>
        </p:nvSpPr>
        <p:spPr bwMode="auto">
          <a:xfrm>
            <a:off x="5943600" y="3759200"/>
            <a:ext cx="685800" cy="685800"/>
          </a:xfrm>
          <a:prstGeom prst="line">
            <a:avLst/>
          </a:prstGeom>
          <a:noFill/>
          <a:ln w="28575">
            <a:solidFill>
              <a:schemeClr val="tx1"/>
            </a:solidFill>
            <a:round/>
            <a:headEnd/>
            <a:tailEnd type="triangle" w="lg" len="lg"/>
          </a:ln>
          <a:effectLst/>
        </p:spPr>
        <p:txBody>
          <a:bodyPr>
            <a:prstTxWarp prst="textNoShape">
              <a:avLst/>
            </a:prstTxWarp>
          </a:bodyPr>
          <a:lstStyle/>
          <a:p>
            <a:endParaRPr lang="en-US"/>
          </a:p>
        </p:txBody>
      </p:sp>
      <p:sp>
        <p:nvSpPr>
          <p:cNvPr id="104462" name="Freeform 14"/>
          <p:cNvSpPr>
            <a:spLocks/>
          </p:cNvSpPr>
          <p:nvPr/>
        </p:nvSpPr>
        <p:spPr bwMode="auto">
          <a:xfrm>
            <a:off x="1828800" y="304800"/>
            <a:ext cx="5486400" cy="4140200"/>
          </a:xfrm>
          <a:custGeom>
            <a:avLst/>
            <a:gdLst/>
            <a:ahLst/>
            <a:cxnLst>
              <a:cxn ang="0">
                <a:pos x="3456" y="2608"/>
              </a:cxn>
              <a:cxn ang="0">
                <a:pos x="3072" y="1408"/>
              </a:cxn>
              <a:cxn ang="0">
                <a:pos x="1680" y="208"/>
              </a:cxn>
              <a:cxn ang="0">
                <a:pos x="0" y="160"/>
              </a:cxn>
            </a:cxnLst>
            <a:rect l="0" t="0" r="r" b="b"/>
            <a:pathLst>
              <a:path w="3456" h="2608">
                <a:moveTo>
                  <a:pt x="3456" y="2608"/>
                </a:moveTo>
                <a:cubicBezTo>
                  <a:pt x="3412" y="2208"/>
                  <a:pt x="3368" y="1808"/>
                  <a:pt x="3072" y="1408"/>
                </a:cubicBezTo>
                <a:cubicBezTo>
                  <a:pt x="2776" y="1008"/>
                  <a:pt x="2192" y="416"/>
                  <a:pt x="1680" y="208"/>
                </a:cubicBezTo>
                <a:cubicBezTo>
                  <a:pt x="1168" y="0"/>
                  <a:pt x="584" y="80"/>
                  <a:pt x="0" y="160"/>
                </a:cubicBezTo>
              </a:path>
            </a:pathLst>
          </a:custGeom>
          <a:noFill/>
          <a:ln w="28575" cmpd="sng">
            <a:solidFill>
              <a:schemeClr val="tx1"/>
            </a:solidFill>
            <a:round/>
            <a:headEnd type="none" w="med" len="med"/>
            <a:tailEnd type="triangle" w="lg" len="lg"/>
          </a:ln>
          <a:effectLst/>
        </p:spPr>
        <p:txBody>
          <a:bodyPr>
            <a:prstTxWarp prst="textNoShape">
              <a:avLst/>
            </a:prstTxWarp>
          </a:bodyPr>
          <a:lstStyle/>
          <a:p>
            <a:endParaRPr lang="en-US"/>
          </a:p>
        </p:txBody>
      </p:sp>
      <p:sp>
        <p:nvSpPr>
          <p:cNvPr id="104463" name="Text Box 15"/>
          <p:cNvSpPr txBox="1">
            <a:spLocks noChangeArrowheads="1"/>
          </p:cNvSpPr>
          <p:nvPr/>
        </p:nvSpPr>
        <p:spPr bwMode="auto">
          <a:xfrm>
            <a:off x="2057400" y="1092200"/>
            <a:ext cx="606425" cy="396875"/>
          </a:xfrm>
          <a:prstGeom prst="rect">
            <a:avLst/>
          </a:prstGeom>
          <a:noFill/>
          <a:ln w="9525">
            <a:noFill/>
            <a:miter lim="800000"/>
            <a:headEnd/>
            <a:tailEnd/>
          </a:ln>
          <a:effectLst/>
        </p:spPr>
        <p:txBody>
          <a:bodyPr wrap="none">
            <a:prstTxWarp prst="textNoShape">
              <a:avLst/>
            </a:prstTxWarp>
            <a:spAutoFit/>
          </a:bodyPr>
          <a:lstStyle/>
          <a:p>
            <a:r>
              <a:rPr lang="en-US"/>
              <a:t>data</a:t>
            </a:r>
          </a:p>
        </p:txBody>
      </p:sp>
      <p:sp>
        <p:nvSpPr>
          <p:cNvPr id="104464" name="Freeform 16"/>
          <p:cNvSpPr>
            <a:spLocks/>
          </p:cNvSpPr>
          <p:nvPr/>
        </p:nvSpPr>
        <p:spPr bwMode="auto">
          <a:xfrm>
            <a:off x="1054100" y="1320800"/>
            <a:ext cx="5346700" cy="3581400"/>
          </a:xfrm>
          <a:custGeom>
            <a:avLst/>
            <a:gdLst/>
            <a:ahLst/>
            <a:cxnLst>
              <a:cxn ang="0">
                <a:pos x="8" y="0"/>
              </a:cxn>
              <a:cxn ang="0">
                <a:pos x="248" y="912"/>
              </a:cxn>
              <a:cxn ang="0">
                <a:pos x="1496" y="1824"/>
              </a:cxn>
              <a:cxn ang="0">
                <a:pos x="3368" y="2256"/>
              </a:cxn>
            </a:cxnLst>
            <a:rect l="0" t="0" r="r" b="b"/>
            <a:pathLst>
              <a:path w="3368" h="2256">
                <a:moveTo>
                  <a:pt x="8" y="0"/>
                </a:moveTo>
                <a:cubicBezTo>
                  <a:pt x="4" y="304"/>
                  <a:pt x="0" y="608"/>
                  <a:pt x="248" y="912"/>
                </a:cubicBezTo>
                <a:cubicBezTo>
                  <a:pt x="496" y="1216"/>
                  <a:pt x="976" y="1600"/>
                  <a:pt x="1496" y="1824"/>
                </a:cubicBezTo>
                <a:cubicBezTo>
                  <a:pt x="2016" y="2048"/>
                  <a:pt x="2692" y="2152"/>
                  <a:pt x="3368" y="2256"/>
                </a:cubicBezTo>
              </a:path>
            </a:pathLst>
          </a:custGeom>
          <a:noFill/>
          <a:ln w="28575" cmpd="sng">
            <a:solidFill>
              <a:schemeClr val="tx1"/>
            </a:solidFill>
            <a:round/>
            <a:headEnd type="none" w="med" len="med"/>
            <a:tailEnd type="triangle" w="lg" len="lg"/>
          </a:ln>
          <a:effectLst/>
        </p:spPr>
        <p:txBody>
          <a:bodyPr>
            <a:prstTxWarp prst="textNoShape">
              <a:avLst/>
            </a:prstTxWarp>
          </a:bodyPr>
          <a:lstStyle/>
          <a:p>
            <a:endParaRPr lang="en-US"/>
          </a:p>
        </p:txBody>
      </p:sp>
      <p:sp>
        <p:nvSpPr>
          <p:cNvPr id="104465" name="Text Box 17"/>
          <p:cNvSpPr txBox="1">
            <a:spLocks noChangeArrowheads="1"/>
          </p:cNvSpPr>
          <p:nvPr/>
        </p:nvSpPr>
        <p:spPr bwMode="auto">
          <a:xfrm>
            <a:off x="4648200" y="3225800"/>
            <a:ext cx="1355725" cy="701675"/>
          </a:xfrm>
          <a:prstGeom prst="rect">
            <a:avLst/>
          </a:prstGeom>
          <a:noFill/>
          <a:ln w="9525">
            <a:noFill/>
            <a:miter lim="800000"/>
            <a:headEnd/>
            <a:tailEnd/>
          </a:ln>
          <a:effectLst/>
        </p:spPr>
        <p:txBody>
          <a:bodyPr wrap="none">
            <a:prstTxWarp prst="textNoShape">
              <a:avLst/>
            </a:prstTxWarp>
            <a:spAutoFit/>
          </a:bodyPr>
          <a:lstStyle/>
          <a:p>
            <a:r>
              <a:rPr lang="en-US"/>
              <a:t>Knowledge</a:t>
            </a:r>
          </a:p>
          <a:p>
            <a:r>
              <a:rPr lang="en-US"/>
              <a:t>     Base </a:t>
            </a:r>
          </a:p>
        </p:txBody>
      </p:sp>
      <p:sp>
        <p:nvSpPr>
          <p:cNvPr id="104466" name="Text Box 18"/>
          <p:cNvSpPr txBox="1">
            <a:spLocks noChangeArrowheads="1"/>
          </p:cNvSpPr>
          <p:nvPr/>
        </p:nvSpPr>
        <p:spPr bwMode="auto">
          <a:xfrm>
            <a:off x="838200" y="3657600"/>
            <a:ext cx="1866900" cy="396875"/>
          </a:xfrm>
          <a:prstGeom prst="rect">
            <a:avLst/>
          </a:prstGeom>
          <a:noFill/>
          <a:ln w="9525">
            <a:noFill/>
            <a:miter lim="800000"/>
            <a:headEnd/>
            <a:tailEnd/>
          </a:ln>
          <a:effectLst/>
        </p:spPr>
        <p:txBody>
          <a:bodyPr wrap="none">
            <a:prstTxWarp prst="textNoShape">
              <a:avLst/>
            </a:prstTxWarp>
            <a:spAutoFit/>
          </a:bodyPr>
          <a:lstStyle/>
          <a:p>
            <a:r>
              <a:rPr lang="en-US"/>
              <a:t>Incomplete Data</a:t>
            </a:r>
          </a:p>
        </p:txBody>
      </p:sp>
      <p:sp>
        <p:nvSpPr>
          <p:cNvPr id="104467" name="Text Box 19"/>
          <p:cNvSpPr txBox="1">
            <a:spLocks noChangeArrowheads="1"/>
          </p:cNvSpPr>
          <p:nvPr/>
        </p:nvSpPr>
        <p:spPr bwMode="auto">
          <a:xfrm>
            <a:off x="6400800" y="1854200"/>
            <a:ext cx="1782763" cy="396875"/>
          </a:xfrm>
          <a:prstGeom prst="rect">
            <a:avLst/>
          </a:prstGeom>
          <a:noFill/>
          <a:ln w="9525">
            <a:noFill/>
            <a:miter lim="800000"/>
            <a:headEnd/>
            <a:tailEnd/>
          </a:ln>
          <a:effectLst/>
        </p:spPr>
        <p:txBody>
          <a:bodyPr wrap="none">
            <a:prstTxWarp prst="textNoShape">
              <a:avLst/>
            </a:prstTxWarp>
            <a:spAutoFit/>
          </a:bodyPr>
          <a:lstStyle/>
          <a:p>
            <a:r>
              <a:rPr lang="en-US"/>
              <a:t>Completed data</a:t>
            </a:r>
          </a:p>
        </p:txBody>
      </p:sp>
      <p:sp>
        <p:nvSpPr>
          <p:cNvPr id="104470" name="Line 22"/>
          <p:cNvSpPr>
            <a:spLocks noChangeShapeType="1"/>
          </p:cNvSpPr>
          <p:nvPr/>
        </p:nvSpPr>
        <p:spPr bwMode="auto">
          <a:xfrm>
            <a:off x="3581400" y="4495800"/>
            <a:ext cx="0" cy="1981200"/>
          </a:xfrm>
          <a:prstGeom prst="line">
            <a:avLst/>
          </a:prstGeom>
          <a:noFill/>
          <a:ln w="28575">
            <a:solidFill>
              <a:srgbClr val="FF0000"/>
            </a:solidFill>
            <a:round/>
            <a:headEnd/>
            <a:tailEnd/>
          </a:ln>
          <a:effectLst/>
        </p:spPr>
        <p:txBody>
          <a:bodyPr>
            <a:prstTxWarp prst="textNoShape">
              <a:avLst/>
            </a:prstTxWarp>
          </a:bodyPr>
          <a:lstStyle/>
          <a:p>
            <a:endParaRPr lang="en-US"/>
          </a:p>
        </p:txBody>
      </p:sp>
      <p:sp>
        <p:nvSpPr>
          <p:cNvPr id="104471" name="Line 23"/>
          <p:cNvSpPr>
            <a:spLocks noChangeShapeType="1"/>
          </p:cNvSpPr>
          <p:nvPr/>
        </p:nvSpPr>
        <p:spPr bwMode="auto">
          <a:xfrm>
            <a:off x="3581400" y="6477000"/>
            <a:ext cx="2057400" cy="0"/>
          </a:xfrm>
          <a:prstGeom prst="line">
            <a:avLst/>
          </a:prstGeom>
          <a:noFill/>
          <a:ln w="28575">
            <a:solidFill>
              <a:srgbClr val="FF0000"/>
            </a:solidFill>
            <a:round/>
            <a:headEnd/>
            <a:tailEnd/>
          </a:ln>
          <a:effectLst/>
        </p:spPr>
        <p:txBody>
          <a:bodyPr>
            <a:prstTxWarp prst="textNoShape">
              <a:avLst/>
            </a:prstTxWarp>
          </a:bodyPr>
          <a:lstStyle/>
          <a:p>
            <a:endParaRPr lang="en-US"/>
          </a:p>
        </p:txBody>
      </p:sp>
      <p:sp>
        <p:nvSpPr>
          <p:cNvPr id="104472" name="Text Box 24"/>
          <p:cNvSpPr txBox="1">
            <a:spLocks noChangeArrowheads="1"/>
          </p:cNvSpPr>
          <p:nvPr/>
        </p:nvSpPr>
        <p:spPr bwMode="auto">
          <a:xfrm>
            <a:off x="3810000" y="6400800"/>
            <a:ext cx="1757363" cy="336550"/>
          </a:xfrm>
          <a:prstGeom prst="rect">
            <a:avLst/>
          </a:prstGeom>
          <a:noFill/>
          <a:ln w="9525">
            <a:noFill/>
            <a:miter lim="800000"/>
            <a:headEnd/>
            <a:tailEnd/>
          </a:ln>
          <a:effectLst/>
        </p:spPr>
        <p:txBody>
          <a:bodyPr wrap="none">
            <a:prstTxWarp prst="textNoShape">
              <a:avLst/>
            </a:prstTxWarp>
            <a:spAutoFit/>
          </a:bodyPr>
          <a:lstStyle/>
          <a:p>
            <a:r>
              <a:rPr lang="en-US" sz="1600">
                <a:solidFill>
                  <a:srgbClr val="FF0000"/>
                </a:solidFill>
              </a:rPr>
              <a:t>Amount of training</a:t>
            </a:r>
          </a:p>
        </p:txBody>
      </p:sp>
      <p:sp>
        <p:nvSpPr>
          <p:cNvPr id="104473" name="Text Box 25"/>
          <p:cNvSpPr txBox="1">
            <a:spLocks noChangeArrowheads="1"/>
          </p:cNvSpPr>
          <p:nvPr/>
        </p:nvSpPr>
        <p:spPr bwMode="auto">
          <a:xfrm>
            <a:off x="2667000" y="5334000"/>
            <a:ext cx="908050" cy="581025"/>
          </a:xfrm>
          <a:prstGeom prst="rect">
            <a:avLst/>
          </a:prstGeom>
          <a:noFill/>
          <a:ln w="9525">
            <a:noFill/>
            <a:miter lim="800000"/>
            <a:headEnd/>
            <a:tailEnd/>
          </a:ln>
          <a:effectLst/>
        </p:spPr>
        <p:txBody>
          <a:bodyPr wrap="none">
            <a:prstTxWarp prst="textNoShape">
              <a:avLst/>
            </a:prstTxWarp>
            <a:spAutoFit/>
          </a:bodyPr>
          <a:lstStyle/>
          <a:p>
            <a:r>
              <a:rPr lang="en-US" sz="1600">
                <a:solidFill>
                  <a:srgbClr val="FF0000"/>
                </a:solidFill>
              </a:rPr>
              <a:t>test data</a:t>
            </a:r>
          </a:p>
          <a:p>
            <a:r>
              <a:rPr lang="en-US" sz="1600">
                <a:solidFill>
                  <a:srgbClr val="FF0000"/>
                </a:solidFill>
              </a:rPr>
              <a:t>accuracy</a:t>
            </a:r>
          </a:p>
        </p:txBody>
      </p:sp>
      <p:sp>
        <p:nvSpPr>
          <p:cNvPr id="104474" name="Freeform 26"/>
          <p:cNvSpPr>
            <a:spLocks/>
          </p:cNvSpPr>
          <p:nvPr/>
        </p:nvSpPr>
        <p:spPr bwMode="auto">
          <a:xfrm>
            <a:off x="3657600" y="5105400"/>
            <a:ext cx="1752600" cy="1219200"/>
          </a:xfrm>
          <a:custGeom>
            <a:avLst/>
            <a:gdLst/>
            <a:ahLst/>
            <a:cxnLst>
              <a:cxn ang="0">
                <a:pos x="0" y="768"/>
              </a:cxn>
              <a:cxn ang="0">
                <a:pos x="96" y="336"/>
              </a:cxn>
              <a:cxn ang="0">
                <a:pos x="432" y="96"/>
              </a:cxn>
              <a:cxn ang="0">
                <a:pos x="1104" y="0"/>
              </a:cxn>
            </a:cxnLst>
            <a:rect l="0" t="0" r="r" b="b"/>
            <a:pathLst>
              <a:path w="1104" h="768">
                <a:moveTo>
                  <a:pt x="0" y="768"/>
                </a:moveTo>
                <a:cubicBezTo>
                  <a:pt x="12" y="608"/>
                  <a:pt x="24" y="448"/>
                  <a:pt x="96" y="336"/>
                </a:cubicBezTo>
                <a:cubicBezTo>
                  <a:pt x="168" y="224"/>
                  <a:pt x="264" y="152"/>
                  <a:pt x="432" y="96"/>
                </a:cubicBezTo>
                <a:cubicBezTo>
                  <a:pt x="600" y="40"/>
                  <a:pt x="852" y="20"/>
                  <a:pt x="1104" y="0"/>
                </a:cubicBezTo>
              </a:path>
            </a:pathLst>
          </a:custGeom>
          <a:noFill/>
          <a:ln w="28575" cmpd="sng">
            <a:solidFill>
              <a:srgbClr val="008000"/>
            </a:solidFill>
            <a:round/>
            <a:headEnd/>
            <a:tailEnd/>
          </a:ln>
          <a:effectLst/>
        </p:spPr>
        <p:txBody>
          <a:bodyPr>
            <a:prstTxWarp prst="textNoShape">
              <a:avLst/>
            </a:prstTxWarp>
          </a:bodyPr>
          <a:lstStyle/>
          <a:p>
            <a:endParaRPr lang="en-US"/>
          </a:p>
        </p:txBody>
      </p:sp>
      <p:sp>
        <p:nvSpPr>
          <p:cNvPr id="104476" name="Text Box 28"/>
          <p:cNvSpPr txBox="1">
            <a:spLocks noChangeArrowheads="1"/>
          </p:cNvSpPr>
          <p:nvPr/>
        </p:nvSpPr>
        <p:spPr bwMode="auto">
          <a:xfrm>
            <a:off x="914400" y="4038600"/>
            <a:ext cx="2182813" cy="336550"/>
          </a:xfrm>
          <a:prstGeom prst="rect">
            <a:avLst/>
          </a:prstGeom>
          <a:noFill/>
          <a:ln w="9525">
            <a:noFill/>
            <a:miter lim="800000"/>
            <a:headEnd/>
            <a:tailEnd/>
          </a:ln>
          <a:effectLst/>
        </p:spPr>
        <p:txBody>
          <a:bodyPr wrap="none">
            <a:prstTxWarp prst="textNoShape">
              <a:avLst/>
            </a:prstTxWarp>
            <a:spAutoFit/>
          </a:bodyPr>
          <a:lstStyle/>
          <a:p>
            <a:r>
              <a:rPr lang="en-US" sz="1600"/>
              <a:t>0.5   </a:t>
            </a:r>
            <a:r>
              <a:rPr lang="en-US" sz="1600" b="1">
                <a:solidFill>
                  <a:schemeClr val="accent2"/>
                </a:solidFill>
              </a:rPr>
              <a:t>?</a:t>
            </a:r>
            <a:r>
              <a:rPr lang="en-US" sz="1600"/>
              <a:t>   0.01  -0.12 …. </a:t>
            </a:r>
            <a:r>
              <a:rPr lang="en-US" sz="1600" b="1">
                <a:solidFill>
                  <a:schemeClr val="accent2"/>
                </a:solidFill>
              </a:rPr>
              <a:t>?</a:t>
            </a:r>
            <a:endParaRPr lang="en-US" sz="1600" b="1">
              <a:solidFill>
                <a:schemeClr val="folHlink"/>
              </a:solidFill>
            </a:endParaRPr>
          </a:p>
        </p:txBody>
      </p:sp>
      <p:sp>
        <p:nvSpPr>
          <p:cNvPr id="104477" name="Text Box 29"/>
          <p:cNvSpPr txBox="1">
            <a:spLocks noChangeArrowheads="1"/>
          </p:cNvSpPr>
          <p:nvPr/>
        </p:nvSpPr>
        <p:spPr bwMode="auto">
          <a:xfrm>
            <a:off x="6019800" y="1524000"/>
            <a:ext cx="2825750" cy="336550"/>
          </a:xfrm>
          <a:prstGeom prst="rect">
            <a:avLst/>
          </a:prstGeom>
          <a:noFill/>
          <a:ln w="9525">
            <a:noFill/>
            <a:miter lim="800000"/>
            <a:headEnd/>
            <a:tailEnd/>
          </a:ln>
          <a:effectLst/>
        </p:spPr>
        <p:txBody>
          <a:bodyPr wrap="none">
            <a:prstTxWarp prst="textNoShape">
              <a:avLst/>
            </a:prstTxWarp>
            <a:spAutoFit/>
          </a:bodyPr>
          <a:lstStyle/>
          <a:p>
            <a:r>
              <a:rPr lang="en-US" sz="1600"/>
              <a:t>0.5   </a:t>
            </a:r>
            <a:r>
              <a:rPr lang="en-US" sz="1600" b="1">
                <a:solidFill>
                  <a:schemeClr val="accent2"/>
                </a:solidFill>
              </a:rPr>
              <a:t>0.75</a:t>
            </a:r>
            <a:r>
              <a:rPr lang="en-US" sz="1600"/>
              <a:t>   0.01 –0.12  …. </a:t>
            </a:r>
            <a:r>
              <a:rPr lang="en-US" sz="1600" b="1">
                <a:solidFill>
                  <a:schemeClr val="accent2"/>
                </a:solidFill>
              </a:rPr>
              <a:t>–0.45</a:t>
            </a:r>
            <a:endParaRPr lang="en-US" sz="1600" b="1">
              <a:solidFill>
                <a:schemeClr val="folHlink"/>
              </a:solidFill>
            </a:endParaRPr>
          </a:p>
        </p:txBody>
      </p:sp>
      <p:sp>
        <p:nvSpPr>
          <p:cNvPr id="104478" name="Freeform 30"/>
          <p:cNvSpPr>
            <a:spLocks/>
          </p:cNvSpPr>
          <p:nvPr/>
        </p:nvSpPr>
        <p:spPr bwMode="auto">
          <a:xfrm>
            <a:off x="3657600" y="5715000"/>
            <a:ext cx="1752600" cy="609600"/>
          </a:xfrm>
          <a:custGeom>
            <a:avLst/>
            <a:gdLst/>
            <a:ahLst/>
            <a:cxnLst>
              <a:cxn ang="0">
                <a:pos x="0" y="384"/>
              </a:cxn>
              <a:cxn ang="0">
                <a:pos x="192" y="144"/>
              </a:cxn>
              <a:cxn ang="0">
                <a:pos x="576" y="48"/>
              </a:cxn>
              <a:cxn ang="0">
                <a:pos x="1104" y="0"/>
              </a:cxn>
            </a:cxnLst>
            <a:rect l="0" t="0" r="r" b="b"/>
            <a:pathLst>
              <a:path w="1104" h="384">
                <a:moveTo>
                  <a:pt x="0" y="384"/>
                </a:moveTo>
                <a:cubicBezTo>
                  <a:pt x="48" y="292"/>
                  <a:pt x="96" y="200"/>
                  <a:pt x="192" y="144"/>
                </a:cubicBezTo>
                <a:cubicBezTo>
                  <a:pt x="288" y="88"/>
                  <a:pt x="424" y="72"/>
                  <a:pt x="576" y="48"/>
                </a:cubicBezTo>
                <a:cubicBezTo>
                  <a:pt x="728" y="24"/>
                  <a:pt x="916" y="12"/>
                  <a:pt x="1104" y="0"/>
                </a:cubicBezTo>
              </a:path>
            </a:pathLst>
          </a:custGeom>
          <a:noFill/>
          <a:ln w="28575" cmpd="sng">
            <a:solidFill>
              <a:schemeClr val="accent2"/>
            </a:solidFill>
            <a:round/>
            <a:headEnd/>
            <a:tailEnd/>
          </a:ln>
          <a:effectLst/>
        </p:spPr>
        <p:txBody>
          <a:bodyPr>
            <a:prstTxWarp prst="textNoShape">
              <a:avLst/>
            </a:prstTxWarp>
          </a:bodyPr>
          <a:lstStyle/>
          <a:p>
            <a:endParaRPr lang="en-US"/>
          </a:p>
        </p:txBody>
      </p:sp>
      <p:sp>
        <p:nvSpPr>
          <p:cNvPr id="104479" name="Freeform 31"/>
          <p:cNvSpPr>
            <a:spLocks/>
          </p:cNvSpPr>
          <p:nvPr/>
        </p:nvSpPr>
        <p:spPr bwMode="auto">
          <a:xfrm>
            <a:off x="3657600" y="6248400"/>
            <a:ext cx="1752600" cy="152400"/>
          </a:xfrm>
          <a:custGeom>
            <a:avLst/>
            <a:gdLst/>
            <a:ahLst/>
            <a:cxnLst>
              <a:cxn ang="0">
                <a:pos x="0" y="48"/>
              </a:cxn>
              <a:cxn ang="0">
                <a:pos x="192" y="96"/>
              </a:cxn>
              <a:cxn ang="0">
                <a:pos x="384" y="48"/>
              </a:cxn>
              <a:cxn ang="0">
                <a:pos x="528" y="48"/>
              </a:cxn>
              <a:cxn ang="0">
                <a:pos x="720" y="96"/>
              </a:cxn>
              <a:cxn ang="0">
                <a:pos x="960" y="48"/>
              </a:cxn>
              <a:cxn ang="0">
                <a:pos x="1104" y="0"/>
              </a:cxn>
            </a:cxnLst>
            <a:rect l="0" t="0" r="r" b="b"/>
            <a:pathLst>
              <a:path w="1104" h="96">
                <a:moveTo>
                  <a:pt x="0" y="48"/>
                </a:moveTo>
                <a:cubicBezTo>
                  <a:pt x="64" y="72"/>
                  <a:pt x="128" y="96"/>
                  <a:pt x="192" y="96"/>
                </a:cubicBezTo>
                <a:cubicBezTo>
                  <a:pt x="256" y="96"/>
                  <a:pt x="328" y="56"/>
                  <a:pt x="384" y="48"/>
                </a:cubicBezTo>
                <a:cubicBezTo>
                  <a:pt x="440" y="40"/>
                  <a:pt x="472" y="40"/>
                  <a:pt x="528" y="48"/>
                </a:cubicBezTo>
                <a:cubicBezTo>
                  <a:pt x="584" y="56"/>
                  <a:pt x="648" y="96"/>
                  <a:pt x="720" y="96"/>
                </a:cubicBezTo>
                <a:cubicBezTo>
                  <a:pt x="792" y="96"/>
                  <a:pt x="896" y="64"/>
                  <a:pt x="960" y="48"/>
                </a:cubicBezTo>
                <a:cubicBezTo>
                  <a:pt x="1024" y="32"/>
                  <a:pt x="1064" y="16"/>
                  <a:pt x="1104" y="0"/>
                </a:cubicBezTo>
              </a:path>
            </a:pathLst>
          </a:custGeom>
          <a:noFill/>
          <a:ln w="28575" cmpd="sng">
            <a:solidFill>
              <a:srgbClr val="9900FF"/>
            </a:solidFill>
            <a:round/>
            <a:headEnd/>
            <a:tailEnd/>
          </a:ln>
          <a:effectLst/>
        </p:spPr>
        <p:txBody>
          <a:bodyPr>
            <a:prstTxWarp prst="textNoShape">
              <a:avLst/>
            </a:prstTxWarp>
          </a:bodyPr>
          <a:lstStyle/>
          <a:p>
            <a:endParaRPr lang="en-US"/>
          </a:p>
        </p:txBody>
      </p:sp>
      <p:sp>
        <p:nvSpPr>
          <p:cNvPr id="104480" name="Text Box 32"/>
          <p:cNvSpPr txBox="1">
            <a:spLocks noChangeArrowheads="1"/>
          </p:cNvSpPr>
          <p:nvPr/>
        </p:nvSpPr>
        <p:spPr bwMode="auto">
          <a:xfrm>
            <a:off x="4327525" y="4938713"/>
            <a:ext cx="330200" cy="336550"/>
          </a:xfrm>
          <a:prstGeom prst="rect">
            <a:avLst/>
          </a:prstGeom>
          <a:noFill/>
          <a:ln w="9525">
            <a:noFill/>
            <a:miter lim="800000"/>
            <a:headEnd/>
            <a:tailEnd/>
          </a:ln>
          <a:effectLst/>
        </p:spPr>
        <p:txBody>
          <a:bodyPr wrap="none">
            <a:prstTxWarp prst="textNoShape">
              <a:avLst/>
            </a:prstTxWarp>
            <a:spAutoFit/>
          </a:bodyPr>
          <a:lstStyle/>
          <a:p>
            <a:r>
              <a:rPr lang="en-US" sz="1600"/>
              <a:t>A</a:t>
            </a:r>
          </a:p>
        </p:txBody>
      </p:sp>
      <p:sp>
        <p:nvSpPr>
          <p:cNvPr id="104481" name="Text Box 33"/>
          <p:cNvSpPr txBox="1">
            <a:spLocks noChangeArrowheads="1"/>
          </p:cNvSpPr>
          <p:nvPr/>
        </p:nvSpPr>
        <p:spPr bwMode="auto">
          <a:xfrm>
            <a:off x="4708525" y="5472113"/>
            <a:ext cx="319088" cy="336550"/>
          </a:xfrm>
          <a:prstGeom prst="rect">
            <a:avLst/>
          </a:prstGeom>
          <a:noFill/>
          <a:ln w="9525">
            <a:noFill/>
            <a:miter lim="800000"/>
            <a:headEnd/>
            <a:tailEnd/>
          </a:ln>
          <a:effectLst/>
        </p:spPr>
        <p:txBody>
          <a:bodyPr wrap="none">
            <a:prstTxWarp prst="textNoShape">
              <a:avLst/>
            </a:prstTxWarp>
            <a:spAutoFit/>
          </a:bodyPr>
          <a:lstStyle/>
          <a:p>
            <a:r>
              <a:rPr lang="en-US" sz="1600"/>
              <a:t>B</a:t>
            </a:r>
          </a:p>
        </p:txBody>
      </p:sp>
      <p:sp>
        <p:nvSpPr>
          <p:cNvPr id="104482" name="Text Box 34"/>
          <p:cNvSpPr txBox="1">
            <a:spLocks noChangeArrowheads="1"/>
          </p:cNvSpPr>
          <p:nvPr/>
        </p:nvSpPr>
        <p:spPr bwMode="auto">
          <a:xfrm>
            <a:off x="4953000" y="6067425"/>
            <a:ext cx="319088" cy="336550"/>
          </a:xfrm>
          <a:prstGeom prst="rect">
            <a:avLst/>
          </a:prstGeom>
          <a:noFill/>
          <a:ln w="9525">
            <a:noFill/>
            <a:miter lim="800000"/>
            <a:headEnd/>
            <a:tailEnd/>
          </a:ln>
          <a:effectLst/>
        </p:spPr>
        <p:txBody>
          <a:bodyPr wrap="none">
            <a:prstTxWarp prst="textNoShape">
              <a:avLst/>
            </a:prstTxWarp>
            <a:spAutoFit/>
          </a:bodyPr>
          <a:lstStyle/>
          <a:p>
            <a:r>
              <a:rPr lang="en-US" sz="1600"/>
              <a:t>C</a:t>
            </a:r>
          </a:p>
        </p:txBody>
      </p:sp>
      <p:sp>
        <p:nvSpPr>
          <p:cNvPr id="104483" name="Text Box 35"/>
          <p:cNvSpPr txBox="1">
            <a:spLocks noChangeArrowheads="1"/>
          </p:cNvSpPr>
          <p:nvPr/>
        </p:nvSpPr>
        <p:spPr bwMode="auto">
          <a:xfrm>
            <a:off x="5257800" y="5791200"/>
            <a:ext cx="1743075" cy="336550"/>
          </a:xfrm>
          <a:prstGeom prst="rect">
            <a:avLst/>
          </a:prstGeom>
          <a:noFill/>
          <a:ln w="9525">
            <a:noFill/>
            <a:miter lim="800000"/>
            <a:headEnd/>
            <a:tailEnd/>
          </a:ln>
          <a:effectLst/>
        </p:spPr>
        <p:txBody>
          <a:bodyPr wrap="none">
            <a:prstTxWarp prst="textNoShape">
              <a:avLst/>
            </a:prstTxWarp>
            <a:spAutoFit/>
          </a:bodyPr>
          <a:lstStyle/>
          <a:p>
            <a:r>
              <a:rPr lang="en-US" sz="1600">
                <a:solidFill>
                  <a:srgbClr val="FF0000"/>
                </a:solidFill>
              </a:rPr>
              <a:t>Different attributes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1"/>
          <p:cNvSpPr>
            <a:spLocks noGrp="1"/>
          </p:cNvSpPr>
          <p:nvPr>
            <p:ph type="dt" sz="half" idx="10"/>
          </p:nvPr>
        </p:nvSpPr>
        <p:spPr/>
        <p:txBody>
          <a:bodyPr/>
          <a:lstStyle/>
          <a:p>
            <a:r>
              <a:rPr lang="en-US"/>
              <a:t>Doug Fisher</a:t>
            </a:r>
          </a:p>
        </p:txBody>
      </p:sp>
      <p:sp>
        <p:nvSpPr>
          <p:cNvPr id="5" name="Slide Number Placeholder 3"/>
          <p:cNvSpPr>
            <a:spLocks noGrp="1"/>
          </p:cNvSpPr>
          <p:nvPr>
            <p:ph type="sldNum" sz="quarter" idx="12"/>
          </p:nvPr>
        </p:nvSpPr>
        <p:spPr/>
        <p:txBody>
          <a:bodyPr/>
          <a:lstStyle/>
          <a:p>
            <a:fld id="{8DCCB738-0E5B-5B45-B8B3-7A749DB55319}" type="slidenum">
              <a:rPr lang="en-US"/>
              <a:pPr/>
              <a:t>31</a:t>
            </a:fld>
            <a:endParaRPr lang="en-US"/>
          </a:p>
        </p:txBody>
      </p:sp>
      <p:sp>
        <p:nvSpPr>
          <p:cNvPr id="8194" name="Rectangle 2"/>
          <p:cNvSpPr>
            <a:spLocks noChangeArrowheads="1"/>
          </p:cNvSpPr>
          <p:nvPr/>
        </p:nvSpPr>
        <p:spPr bwMode="auto">
          <a:xfrm>
            <a:off x="533400" y="457200"/>
            <a:ext cx="7631266" cy="830997"/>
          </a:xfrm>
          <a:prstGeom prst="rect">
            <a:avLst/>
          </a:prstGeom>
          <a:noFill/>
          <a:ln w="9525">
            <a:noFill/>
            <a:miter lim="800000"/>
            <a:headEnd/>
            <a:tailEnd/>
          </a:ln>
          <a:effectLst/>
        </p:spPr>
        <p:txBody>
          <a:bodyPr wrap="none">
            <a:prstTxWarp prst="textNoShape">
              <a:avLst/>
            </a:prstTxWarp>
            <a:spAutoFit/>
          </a:bodyPr>
          <a:lstStyle/>
          <a:p>
            <a:r>
              <a:rPr lang="en-US" sz="2400" i="1" dirty="0"/>
              <a:t>Example: Unsupervised rule induction of Association </a:t>
            </a:r>
            <a:r>
              <a:rPr lang="en-US" sz="2400" i="1" dirty="0" smtClean="0"/>
              <a:t>Rules</a:t>
            </a:r>
          </a:p>
          <a:p>
            <a:r>
              <a:rPr lang="en-US" sz="2400" i="1" dirty="0" smtClean="0"/>
              <a:t>               (market-basket analysis)</a:t>
            </a:r>
            <a:endParaRPr lang="en-US" sz="2400" i="1" dirty="0"/>
          </a:p>
        </p:txBody>
      </p:sp>
      <p:sp>
        <p:nvSpPr>
          <p:cNvPr id="8195" name="Text Box 3"/>
          <p:cNvSpPr txBox="1">
            <a:spLocks noChangeArrowheads="1"/>
          </p:cNvSpPr>
          <p:nvPr/>
        </p:nvSpPr>
        <p:spPr bwMode="auto">
          <a:xfrm>
            <a:off x="533400" y="1524000"/>
            <a:ext cx="8040688" cy="4486275"/>
          </a:xfrm>
          <a:prstGeom prst="rect">
            <a:avLst/>
          </a:prstGeom>
          <a:noFill/>
          <a:ln w="9525">
            <a:noFill/>
            <a:miter lim="800000"/>
            <a:headEnd/>
            <a:tailEnd/>
          </a:ln>
          <a:effectLst/>
        </p:spPr>
        <p:txBody>
          <a:bodyPr wrap="none">
            <a:prstTxWarp prst="textNoShape">
              <a:avLst/>
            </a:prstTxWarp>
            <a:spAutoFit/>
          </a:bodyPr>
          <a:lstStyle/>
          <a:p>
            <a:r>
              <a:rPr lang="en-US" sz="1800" b="1"/>
              <a:t>In a nutshell:</a:t>
            </a:r>
            <a:r>
              <a:rPr lang="en-US" sz="1800"/>
              <a:t> run brute force rule discovery for all possible consequents,</a:t>
            </a:r>
          </a:p>
          <a:p>
            <a:r>
              <a:rPr lang="en-US" sz="1800"/>
              <a:t>not simply single variable values (e.g., V1=v12), but consequents that are</a:t>
            </a:r>
          </a:p>
          <a:p>
            <a:r>
              <a:rPr lang="en-US" sz="1800"/>
              <a:t>conjunctions of variable values (e.g., V1=v12 &amp; V4=v42 &amp; V5=v51). </a:t>
            </a:r>
          </a:p>
          <a:p>
            <a:endParaRPr lang="en-US" sz="1800"/>
          </a:p>
          <a:p>
            <a:r>
              <a:rPr lang="en-US" sz="1800"/>
              <a:t>Retain rules A </a:t>
            </a:r>
            <a:r>
              <a:rPr lang="en-US" sz="1800">
                <a:sym typeface="Wingdings" charset="2"/>
              </a:rPr>
              <a:t> C  such that P(A &amp; C) &gt;= T1 and P(C|A) &gt;= T2. These thresholds</a:t>
            </a:r>
          </a:p>
          <a:p>
            <a:r>
              <a:rPr lang="en-US" sz="1800">
                <a:sym typeface="Wingdings" charset="2"/>
              </a:rPr>
              <a:t>enable pruning of the search space (A and C are themselves conjunctions).</a:t>
            </a:r>
          </a:p>
          <a:p>
            <a:endParaRPr lang="en-US" sz="1800">
              <a:sym typeface="Wingdings" charset="2"/>
            </a:endParaRPr>
          </a:p>
          <a:p>
            <a:r>
              <a:rPr lang="en-US" sz="1800" b="1">
                <a:sym typeface="Wingdings" charset="2"/>
              </a:rPr>
              <a:t>Problem</a:t>
            </a:r>
            <a:r>
              <a:rPr lang="en-US" sz="1800">
                <a:sym typeface="Wingdings" charset="2"/>
              </a:rPr>
              <a:t>: a plethora of rules, most uninteresting, are produced.</a:t>
            </a:r>
          </a:p>
          <a:p>
            <a:endParaRPr lang="en-US" sz="1800">
              <a:sym typeface="Wingdings" charset="2"/>
            </a:endParaRPr>
          </a:p>
          <a:p>
            <a:r>
              <a:rPr lang="en-US" sz="1800" b="1">
                <a:sym typeface="Wingdings" charset="2"/>
              </a:rPr>
              <a:t>Solutions:</a:t>
            </a:r>
            <a:r>
              <a:rPr lang="en-US" sz="1800">
                <a:sym typeface="Wingdings" charset="2"/>
              </a:rPr>
              <a:t> Organize/prune rules by</a:t>
            </a:r>
          </a:p>
          <a:p>
            <a:endParaRPr lang="en-US" sz="1800">
              <a:sym typeface="Wingdings" charset="2"/>
            </a:endParaRPr>
          </a:p>
          <a:p>
            <a:r>
              <a:rPr lang="en-US" sz="1800">
                <a:sym typeface="Wingdings" charset="2"/>
              </a:rPr>
              <a:t>       a) Interestingness (e.g., AC interesting if P(A, C) &gt;&gt; P(A)P(C) or &lt;&lt; P(A)P(C)</a:t>
            </a:r>
          </a:p>
          <a:p>
            <a:endParaRPr lang="en-US" sz="1800">
              <a:sym typeface="Wingdings" charset="2"/>
            </a:endParaRPr>
          </a:p>
          <a:p>
            <a:r>
              <a:rPr lang="en-US" sz="1800">
                <a:sym typeface="Wingdings" charset="2"/>
              </a:rPr>
              <a:t>       b) confidence (a confidence interval around coverage and/or accuracy)</a:t>
            </a:r>
          </a:p>
          <a:p>
            <a:endParaRPr lang="en-US" sz="1800">
              <a:sym typeface="Wingdings" charset="2"/>
            </a:endParaRPr>
          </a:p>
          <a:p>
            <a:r>
              <a:rPr lang="en-US" sz="1800">
                <a:sym typeface="Wingdings" charset="2"/>
              </a:rPr>
              <a:t>       c) support for top-level goal</a:t>
            </a:r>
            <a:endParaRPr lang="en-US" sz="18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1"/>
          <p:cNvSpPr>
            <a:spLocks noGrp="1"/>
          </p:cNvSpPr>
          <p:nvPr>
            <p:ph type="dt" sz="half" idx="10"/>
          </p:nvPr>
        </p:nvSpPr>
        <p:spPr/>
        <p:txBody>
          <a:bodyPr/>
          <a:lstStyle/>
          <a:p>
            <a:r>
              <a:rPr lang="en-US"/>
              <a:t>Doug Fisher</a:t>
            </a:r>
          </a:p>
        </p:txBody>
      </p:sp>
      <p:sp>
        <p:nvSpPr>
          <p:cNvPr id="24" name="Slide Number Placeholder 3"/>
          <p:cNvSpPr>
            <a:spLocks noGrp="1"/>
          </p:cNvSpPr>
          <p:nvPr>
            <p:ph type="sldNum" sz="quarter" idx="12"/>
          </p:nvPr>
        </p:nvSpPr>
        <p:spPr/>
        <p:txBody>
          <a:bodyPr/>
          <a:lstStyle/>
          <a:p>
            <a:fld id="{B0C49D7F-8DE4-FE41-9CE4-B9204B9D1682}" type="slidenum">
              <a:rPr lang="en-US"/>
              <a:pPr/>
              <a:t>32</a:t>
            </a:fld>
            <a:endParaRPr lang="en-US"/>
          </a:p>
        </p:txBody>
      </p:sp>
      <p:sp>
        <p:nvSpPr>
          <p:cNvPr id="118787" name="Text Box 3"/>
          <p:cNvSpPr txBox="1">
            <a:spLocks noChangeArrowheads="1"/>
          </p:cNvSpPr>
          <p:nvPr/>
        </p:nvSpPr>
        <p:spPr bwMode="auto">
          <a:xfrm>
            <a:off x="2971800" y="917575"/>
            <a:ext cx="488950" cy="457200"/>
          </a:xfrm>
          <a:prstGeom prst="rect">
            <a:avLst/>
          </a:prstGeom>
          <a:noFill/>
          <a:ln w="9525">
            <a:noFill/>
            <a:miter lim="800000"/>
            <a:headEnd/>
            <a:tailEnd/>
          </a:ln>
          <a:effectLst/>
        </p:spPr>
        <p:txBody>
          <a:bodyPr wrap="none">
            <a:prstTxWarp prst="textNoShape">
              <a:avLst/>
            </a:prstTxWarp>
            <a:spAutoFit/>
          </a:bodyPr>
          <a:lstStyle/>
          <a:p>
            <a:r>
              <a:rPr lang="en-US" sz="2400"/>
              <a:t>v1</a:t>
            </a:r>
          </a:p>
        </p:txBody>
      </p:sp>
      <p:sp>
        <p:nvSpPr>
          <p:cNvPr id="118788" name="Oval 4"/>
          <p:cNvSpPr>
            <a:spLocks noChangeArrowheads="1"/>
          </p:cNvSpPr>
          <p:nvPr/>
        </p:nvSpPr>
        <p:spPr bwMode="auto">
          <a:xfrm>
            <a:off x="2911475" y="876300"/>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8789" name="Text Box 5"/>
          <p:cNvSpPr txBox="1">
            <a:spLocks noChangeArrowheads="1"/>
          </p:cNvSpPr>
          <p:nvPr/>
        </p:nvSpPr>
        <p:spPr bwMode="auto">
          <a:xfrm>
            <a:off x="2133600" y="993775"/>
            <a:ext cx="692150" cy="366713"/>
          </a:xfrm>
          <a:prstGeom prst="rect">
            <a:avLst/>
          </a:prstGeom>
          <a:noFill/>
          <a:ln w="9525">
            <a:noFill/>
            <a:miter lim="800000"/>
            <a:headEnd/>
            <a:tailEnd/>
          </a:ln>
          <a:effectLst/>
        </p:spPr>
        <p:txBody>
          <a:bodyPr wrap="none">
            <a:prstTxWarp prst="textNoShape">
              <a:avLst/>
            </a:prstTxWarp>
            <a:spAutoFit/>
          </a:bodyPr>
          <a:lstStyle/>
          <a:p>
            <a:r>
              <a:rPr lang="en-US" sz="1800"/>
              <a:t>P(v1)</a:t>
            </a:r>
            <a:endParaRPr lang="en-US" sz="1800">
              <a:solidFill>
                <a:schemeClr val="folHlink"/>
              </a:solidFill>
            </a:endParaRPr>
          </a:p>
        </p:txBody>
      </p:sp>
      <p:sp>
        <p:nvSpPr>
          <p:cNvPr id="118790" name="Text Box 6"/>
          <p:cNvSpPr txBox="1">
            <a:spLocks noChangeArrowheads="1"/>
          </p:cNvSpPr>
          <p:nvPr/>
        </p:nvSpPr>
        <p:spPr bwMode="auto">
          <a:xfrm>
            <a:off x="4953000" y="917575"/>
            <a:ext cx="488950"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118791" name="Oval 7"/>
          <p:cNvSpPr>
            <a:spLocks noChangeArrowheads="1"/>
          </p:cNvSpPr>
          <p:nvPr/>
        </p:nvSpPr>
        <p:spPr bwMode="auto">
          <a:xfrm>
            <a:off x="4892675" y="876300"/>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8792" name="Text Box 8"/>
          <p:cNvSpPr txBox="1">
            <a:spLocks noChangeArrowheads="1"/>
          </p:cNvSpPr>
          <p:nvPr/>
        </p:nvSpPr>
        <p:spPr bwMode="auto">
          <a:xfrm>
            <a:off x="5486400" y="990600"/>
            <a:ext cx="692150" cy="366713"/>
          </a:xfrm>
          <a:prstGeom prst="rect">
            <a:avLst/>
          </a:prstGeom>
          <a:noFill/>
          <a:ln w="9525">
            <a:noFill/>
            <a:miter lim="800000"/>
            <a:headEnd/>
            <a:tailEnd/>
          </a:ln>
          <a:effectLst/>
        </p:spPr>
        <p:txBody>
          <a:bodyPr wrap="none">
            <a:prstTxWarp prst="textNoShape">
              <a:avLst/>
            </a:prstTxWarp>
            <a:spAutoFit/>
          </a:bodyPr>
          <a:lstStyle/>
          <a:p>
            <a:r>
              <a:rPr lang="en-US" sz="1800"/>
              <a:t>P(v2)</a:t>
            </a:r>
            <a:endParaRPr lang="en-US" sz="1800">
              <a:solidFill>
                <a:schemeClr val="folHlink"/>
              </a:solidFill>
            </a:endParaRPr>
          </a:p>
        </p:txBody>
      </p:sp>
      <p:sp>
        <p:nvSpPr>
          <p:cNvPr id="118793" name="Text Box 9"/>
          <p:cNvSpPr txBox="1">
            <a:spLocks noChangeArrowheads="1"/>
          </p:cNvSpPr>
          <p:nvPr/>
        </p:nvSpPr>
        <p:spPr bwMode="auto">
          <a:xfrm>
            <a:off x="2971800" y="1984375"/>
            <a:ext cx="488950" cy="457200"/>
          </a:xfrm>
          <a:prstGeom prst="rect">
            <a:avLst/>
          </a:prstGeom>
          <a:noFill/>
          <a:ln w="9525">
            <a:noFill/>
            <a:miter lim="800000"/>
            <a:headEnd/>
            <a:tailEnd/>
          </a:ln>
          <a:effectLst/>
        </p:spPr>
        <p:txBody>
          <a:bodyPr wrap="none">
            <a:prstTxWarp prst="textNoShape">
              <a:avLst/>
            </a:prstTxWarp>
            <a:spAutoFit/>
          </a:bodyPr>
          <a:lstStyle/>
          <a:p>
            <a:r>
              <a:rPr lang="en-US" sz="2400"/>
              <a:t>v3</a:t>
            </a:r>
          </a:p>
        </p:txBody>
      </p:sp>
      <p:sp>
        <p:nvSpPr>
          <p:cNvPr id="118794" name="Oval 10"/>
          <p:cNvSpPr>
            <a:spLocks noChangeArrowheads="1"/>
          </p:cNvSpPr>
          <p:nvPr/>
        </p:nvSpPr>
        <p:spPr bwMode="auto">
          <a:xfrm>
            <a:off x="2911475" y="1943100"/>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8795" name="Text Box 11"/>
          <p:cNvSpPr txBox="1">
            <a:spLocks noChangeArrowheads="1"/>
          </p:cNvSpPr>
          <p:nvPr/>
        </p:nvSpPr>
        <p:spPr bwMode="auto">
          <a:xfrm>
            <a:off x="1600200" y="1855788"/>
            <a:ext cx="1090613" cy="641350"/>
          </a:xfrm>
          <a:prstGeom prst="rect">
            <a:avLst/>
          </a:prstGeom>
          <a:noFill/>
          <a:ln w="9525">
            <a:noFill/>
            <a:miter lim="800000"/>
            <a:headEnd/>
            <a:tailEnd/>
          </a:ln>
          <a:effectLst/>
        </p:spPr>
        <p:txBody>
          <a:bodyPr wrap="none">
            <a:prstTxWarp prst="textNoShape">
              <a:avLst/>
            </a:prstTxWarp>
            <a:spAutoFit/>
          </a:bodyPr>
          <a:lstStyle/>
          <a:p>
            <a:r>
              <a:rPr lang="en-US" sz="1800"/>
              <a:t>P(v3|v1)</a:t>
            </a:r>
          </a:p>
          <a:p>
            <a:r>
              <a:rPr lang="en-US" sz="1800"/>
              <a:t>P(v3|~v1)</a:t>
            </a:r>
            <a:endParaRPr lang="en-US" sz="1800">
              <a:solidFill>
                <a:schemeClr val="folHlink"/>
              </a:solidFill>
            </a:endParaRPr>
          </a:p>
        </p:txBody>
      </p:sp>
      <p:sp>
        <p:nvSpPr>
          <p:cNvPr id="118796" name="Line 12"/>
          <p:cNvSpPr>
            <a:spLocks noChangeShapeType="1"/>
          </p:cNvSpPr>
          <p:nvPr/>
        </p:nvSpPr>
        <p:spPr bwMode="auto">
          <a:xfrm>
            <a:off x="3200400" y="1374775"/>
            <a:ext cx="0" cy="609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8797" name="Text Box 13"/>
          <p:cNvSpPr txBox="1">
            <a:spLocks noChangeArrowheads="1"/>
          </p:cNvSpPr>
          <p:nvPr/>
        </p:nvSpPr>
        <p:spPr bwMode="auto">
          <a:xfrm>
            <a:off x="4038600" y="2670175"/>
            <a:ext cx="488950"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118798" name="Oval 14"/>
          <p:cNvSpPr>
            <a:spLocks noChangeArrowheads="1"/>
          </p:cNvSpPr>
          <p:nvPr/>
        </p:nvSpPr>
        <p:spPr bwMode="auto">
          <a:xfrm>
            <a:off x="3978275" y="2628900"/>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8799" name="Text Box 15"/>
          <p:cNvSpPr txBox="1">
            <a:spLocks noChangeArrowheads="1"/>
          </p:cNvSpPr>
          <p:nvPr/>
        </p:nvSpPr>
        <p:spPr bwMode="auto">
          <a:xfrm>
            <a:off x="4572000" y="2438400"/>
            <a:ext cx="1557338" cy="1190625"/>
          </a:xfrm>
          <a:prstGeom prst="rect">
            <a:avLst/>
          </a:prstGeom>
          <a:noFill/>
          <a:ln w="9525">
            <a:noFill/>
            <a:miter lim="800000"/>
            <a:headEnd/>
            <a:tailEnd/>
          </a:ln>
          <a:effectLst/>
        </p:spPr>
        <p:txBody>
          <a:bodyPr wrap="none">
            <a:prstTxWarp prst="textNoShape">
              <a:avLst/>
            </a:prstTxWarp>
            <a:spAutoFit/>
          </a:bodyPr>
          <a:lstStyle/>
          <a:p>
            <a:r>
              <a:rPr lang="en-US" sz="1800"/>
              <a:t>P(v4|v2, v3),</a:t>
            </a:r>
            <a:endParaRPr lang="en-US" sz="1800">
              <a:solidFill>
                <a:schemeClr val="folHlink"/>
              </a:solidFill>
            </a:endParaRPr>
          </a:p>
          <a:p>
            <a:r>
              <a:rPr lang="en-US" sz="1800"/>
              <a:t>P(v4|v2,~v3),</a:t>
            </a:r>
            <a:endParaRPr lang="en-US" sz="1800">
              <a:solidFill>
                <a:schemeClr val="folHlink"/>
              </a:solidFill>
            </a:endParaRPr>
          </a:p>
          <a:p>
            <a:r>
              <a:rPr lang="en-US" sz="1800"/>
              <a:t>P(v4|~v2, v3),</a:t>
            </a:r>
            <a:endParaRPr lang="en-US" sz="1800">
              <a:solidFill>
                <a:schemeClr val="folHlink"/>
              </a:solidFill>
            </a:endParaRPr>
          </a:p>
          <a:p>
            <a:r>
              <a:rPr lang="en-US" sz="1800"/>
              <a:t>P(v4|~v2, ~v3)</a:t>
            </a:r>
            <a:endParaRPr lang="en-US" sz="1800">
              <a:solidFill>
                <a:schemeClr val="folHlink"/>
              </a:solidFill>
            </a:endParaRPr>
          </a:p>
        </p:txBody>
      </p:sp>
      <p:sp>
        <p:nvSpPr>
          <p:cNvPr id="118800" name="Line 16"/>
          <p:cNvSpPr>
            <a:spLocks noChangeShapeType="1"/>
          </p:cNvSpPr>
          <p:nvPr/>
        </p:nvSpPr>
        <p:spPr bwMode="auto">
          <a:xfrm flipH="1">
            <a:off x="4267200" y="1374775"/>
            <a:ext cx="762000" cy="1295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8801" name="Line 17"/>
          <p:cNvSpPr>
            <a:spLocks noChangeShapeType="1"/>
          </p:cNvSpPr>
          <p:nvPr/>
        </p:nvSpPr>
        <p:spPr bwMode="auto">
          <a:xfrm>
            <a:off x="3352800" y="2365375"/>
            <a:ext cx="6858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8802" name="Text Box 18"/>
          <p:cNvSpPr txBox="1">
            <a:spLocks noChangeArrowheads="1"/>
          </p:cNvSpPr>
          <p:nvPr/>
        </p:nvSpPr>
        <p:spPr bwMode="auto">
          <a:xfrm>
            <a:off x="2590800" y="2871788"/>
            <a:ext cx="488950" cy="457200"/>
          </a:xfrm>
          <a:prstGeom prst="rect">
            <a:avLst/>
          </a:prstGeom>
          <a:noFill/>
          <a:ln w="9525">
            <a:noFill/>
            <a:miter lim="800000"/>
            <a:headEnd/>
            <a:tailEnd/>
          </a:ln>
          <a:effectLst/>
        </p:spPr>
        <p:txBody>
          <a:bodyPr wrap="none">
            <a:prstTxWarp prst="textNoShape">
              <a:avLst/>
            </a:prstTxWarp>
            <a:spAutoFit/>
          </a:bodyPr>
          <a:lstStyle/>
          <a:p>
            <a:r>
              <a:rPr lang="en-US" sz="2400"/>
              <a:t>v5</a:t>
            </a:r>
          </a:p>
        </p:txBody>
      </p:sp>
      <p:sp>
        <p:nvSpPr>
          <p:cNvPr id="118803" name="Oval 19"/>
          <p:cNvSpPr>
            <a:spLocks noChangeArrowheads="1"/>
          </p:cNvSpPr>
          <p:nvPr/>
        </p:nvSpPr>
        <p:spPr bwMode="auto">
          <a:xfrm>
            <a:off x="2530475" y="2830513"/>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8804" name="Text Box 20"/>
          <p:cNvSpPr txBox="1">
            <a:spLocks noChangeArrowheads="1"/>
          </p:cNvSpPr>
          <p:nvPr/>
        </p:nvSpPr>
        <p:spPr bwMode="auto">
          <a:xfrm>
            <a:off x="1371600" y="2819400"/>
            <a:ext cx="1090613" cy="641350"/>
          </a:xfrm>
          <a:prstGeom prst="rect">
            <a:avLst/>
          </a:prstGeom>
          <a:noFill/>
          <a:ln w="9525">
            <a:noFill/>
            <a:miter lim="800000"/>
            <a:headEnd/>
            <a:tailEnd/>
          </a:ln>
          <a:effectLst/>
        </p:spPr>
        <p:txBody>
          <a:bodyPr wrap="none">
            <a:prstTxWarp prst="textNoShape">
              <a:avLst/>
            </a:prstTxWarp>
            <a:spAutoFit/>
          </a:bodyPr>
          <a:lstStyle/>
          <a:p>
            <a:r>
              <a:rPr lang="en-US" sz="1800"/>
              <a:t>P(v5|v3)</a:t>
            </a:r>
          </a:p>
          <a:p>
            <a:r>
              <a:rPr lang="en-US" sz="1800"/>
              <a:t>P(v5|~v3)</a:t>
            </a:r>
            <a:endParaRPr lang="en-US" sz="1800">
              <a:solidFill>
                <a:schemeClr val="folHlink"/>
              </a:solidFill>
            </a:endParaRPr>
          </a:p>
        </p:txBody>
      </p:sp>
      <p:sp>
        <p:nvSpPr>
          <p:cNvPr id="118805" name="Line 21"/>
          <p:cNvSpPr>
            <a:spLocks noChangeShapeType="1"/>
          </p:cNvSpPr>
          <p:nvPr/>
        </p:nvSpPr>
        <p:spPr bwMode="auto">
          <a:xfrm flipH="1">
            <a:off x="2819400" y="2438400"/>
            <a:ext cx="2286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8806" name="Text Box 22"/>
          <p:cNvSpPr txBox="1">
            <a:spLocks noChangeArrowheads="1"/>
          </p:cNvSpPr>
          <p:nvPr/>
        </p:nvSpPr>
        <p:spPr bwMode="auto">
          <a:xfrm>
            <a:off x="406400" y="3757613"/>
            <a:ext cx="7842250" cy="2289175"/>
          </a:xfrm>
          <a:prstGeom prst="rect">
            <a:avLst/>
          </a:prstGeom>
          <a:noFill/>
          <a:ln w="9525">
            <a:noFill/>
            <a:miter lim="800000"/>
            <a:headEnd/>
            <a:tailEnd/>
          </a:ln>
          <a:effectLst/>
        </p:spPr>
        <p:txBody>
          <a:bodyPr wrap="none">
            <a:prstTxWarp prst="textNoShape">
              <a:avLst/>
            </a:prstTxWarp>
            <a:spAutoFit/>
          </a:bodyPr>
          <a:lstStyle/>
          <a:p>
            <a:r>
              <a:rPr lang="en-US" sz="1800"/>
              <a:t>Components of a Bayesian Network: a </a:t>
            </a:r>
            <a:r>
              <a:rPr lang="en-US" sz="1800">
                <a:solidFill>
                  <a:schemeClr val="accent2"/>
                </a:solidFill>
              </a:rPr>
              <a:t>topology (graph)</a:t>
            </a:r>
            <a:r>
              <a:rPr lang="en-US" sz="1800"/>
              <a:t> that qualitatively indicates</a:t>
            </a:r>
          </a:p>
          <a:p>
            <a:r>
              <a:rPr lang="en-US" sz="1800"/>
              <a:t>     displays the conditional independencies, and </a:t>
            </a:r>
            <a:r>
              <a:rPr lang="en-US" sz="1800">
                <a:solidFill>
                  <a:schemeClr val="accent2"/>
                </a:solidFill>
              </a:rPr>
              <a:t>probability tables</a:t>
            </a:r>
            <a:r>
              <a:rPr lang="en-US" sz="1800"/>
              <a:t> at each node</a:t>
            </a:r>
          </a:p>
          <a:p>
            <a:endParaRPr lang="en-US" sz="1800"/>
          </a:p>
          <a:p>
            <a:r>
              <a:rPr lang="en-US" sz="1800"/>
              <a:t>Semantics of graphical component: for each variable, v, v is independent of all</a:t>
            </a:r>
          </a:p>
          <a:p>
            <a:r>
              <a:rPr lang="en-US" sz="1800"/>
              <a:t>   of its non-descendents conditioned on its parents</a:t>
            </a:r>
          </a:p>
          <a:p>
            <a:endParaRPr lang="en-US" sz="1800"/>
          </a:p>
          <a:p>
            <a:r>
              <a:rPr lang="en-US" sz="1800"/>
              <a:t>A Bayesian Network is a graphical representation of a joint probability distribution </a:t>
            </a:r>
          </a:p>
          <a:p>
            <a:r>
              <a:rPr lang="en-US" sz="1800"/>
              <a:t>with (conditional) independence relationships made explicit </a:t>
            </a:r>
          </a:p>
        </p:txBody>
      </p:sp>
      <p:sp>
        <p:nvSpPr>
          <p:cNvPr id="118807" name="Rectangle 23"/>
          <p:cNvSpPr>
            <a:spLocks noChangeArrowheads="1"/>
          </p:cNvSpPr>
          <p:nvPr/>
        </p:nvSpPr>
        <p:spPr bwMode="auto">
          <a:xfrm>
            <a:off x="381000" y="152400"/>
            <a:ext cx="8289925" cy="457200"/>
          </a:xfrm>
          <a:prstGeom prst="rect">
            <a:avLst/>
          </a:prstGeom>
          <a:noFill/>
          <a:ln w="9525">
            <a:noFill/>
            <a:miter lim="800000"/>
            <a:headEnd/>
            <a:tailEnd/>
          </a:ln>
          <a:effectLst/>
        </p:spPr>
        <p:txBody>
          <a:bodyPr wrap="none">
            <a:prstTxWarp prst="textNoShape">
              <a:avLst/>
            </a:prstTxWarp>
            <a:spAutoFit/>
          </a:bodyPr>
          <a:lstStyle/>
          <a:p>
            <a:r>
              <a:rPr lang="en-US" sz="2400" i="1"/>
              <a:t>Example (Empirical, Unsupervised): Learning Bayesian Networks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ate Placeholder 1"/>
          <p:cNvSpPr>
            <a:spLocks noGrp="1"/>
          </p:cNvSpPr>
          <p:nvPr>
            <p:ph type="dt" sz="half" idx="10"/>
          </p:nvPr>
        </p:nvSpPr>
        <p:spPr/>
        <p:txBody>
          <a:bodyPr/>
          <a:lstStyle/>
          <a:p>
            <a:r>
              <a:rPr lang="en-US"/>
              <a:t>Doug Fisher</a:t>
            </a:r>
          </a:p>
        </p:txBody>
      </p:sp>
      <p:sp>
        <p:nvSpPr>
          <p:cNvPr id="25" name="Slide Number Placeholder 3"/>
          <p:cNvSpPr>
            <a:spLocks noGrp="1"/>
          </p:cNvSpPr>
          <p:nvPr>
            <p:ph type="sldNum" sz="quarter" idx="12"/>
          </p:nvPr>
        </p:nvSpPr>
        <p:spPr/>
        <p:txBody>
          <a:bodyPr/>
          <a:lstStyle/>
          <a:p>
            <a:fld id="{B347B5C6-9091-D849-A896-22DCDF2F442D}" type="slidenum">
              <a:rPr lang="en-US"/>
              <a:pPr/>
              <a:t>33</a:t>
            </a:fld>
            <a:endParaRPr lang="en-US"/>
          </a:p>
        </p:txBody>
      </p:sp>
      <p:sp>
        <p:nvSpPr>
          <p:cNvPr id="116738" name="Text Box 2"/>
          <p:cNvSpPr txBox="1">
            <a:spLocks noChangeArrowheads="1"/>
          </p:cNvSpPr>
          <p:nvPr/>
        </p:nvSpPr>
        <p:spPr bwMode="auto">
          <a:xfrm>
            <a:off x="304800" y="0"/>
            <a:ext cx="8532813" cy="6299200"/>
          </a:xfrm>
          <a:prstGeom prst="rect">
            <a:avLst/>
          </a:prstGeom>
          <a:noFill/>
          <a:ln w="9525">
            <a:noFill/>
            <a:miter lim="800000"/>
            <a:headEnd/>
            <a:tailEnd/>
          </a:ln>
          <a:effectLst/>
        </p:spPr>
        <p:txBody>
          <a:bodyPr wrap="none">
            <a:prstTxWarp prst="textNoShape">
              <a:avLst/>
            </a:prstTxWarp>
            <a:spAutoFit/>
          </a:bodyPr>
          <a:lstStyle/>
          <a:p>
            <a:r>
              <a:rPr lang="en-US" sz="2400"/>
              <a:t>Recall the chain rule:</a:t>
            </a:r>
          </a:p>
          <a:p>
            <a:endParaRPr lang="en-US" sz="2400"/>
          </a:p>
          <a:p>
            <a:r>
              <a:rPr lang="en-US" sz="2400"/>
              <a:t>P(v1 and v2 and ~v3 and v4 and ~v5)</a:t>
            </a:r>
          </a:p>
          <a:p>
            <a:endParaRPr lang="en-US" sz="2400"/>
          </a:p>
          <a:p>
            <a:r>
              <a:rPr lang="en-US" sz="2400"/>
              <a:t>    = P(v1)P(v2|v1)P(~v3|v1,v2)P(v4|v1,v2,~v3)P(~v5|v1,v2,~v3,v4)</a:t>
            </a:r>
          </a:p>
          <a:p>
            <a:endParaRPr lang="en-US" sz="2400"/>
          </a:p>
          <a:p>
            <a:r>
              <a:rPr lang="en-US" sz="2400"/>
              <a:t>             P(v1,v2)</a:t>
            </a:r>
          </a:p>
          <a:p>
            <a:r>
              <a:rPr lang="en-US" sz="2400"/>
              <a:t>                         </a:t>
            </a:r>
          </a:p>
          <a:p>
            <a:r>
              <a:rPr lang="en-US" sz="2400"/>
              <a:t>                       P(v1,v2,~v3)</a:t>
            </a:r>
          </a:p>
          <a:p>
            <a:endParaRPr lang="en-US" sz="2400"/>
          </a:p>
          <a:p>
            <a:r>
              <a:rPr lang="en-US" sz="2400"/>
              <a:t>                                    P(v1,v2,~v3,v4)</a:t>
            </a:r>
          </a:p>
          <a:p>
            <a:endParaRPr lang="en-US" sz="2400"/>
          </a:p>
          <a:p>
            <a:r>
              <a:rPr lang="en-US" sz="2400"/>
              <a:t>                                                     P(v1,v2,~v3,v4,~v5)</a:t>
            </a:r>
          </a:p>
          <a:p>
            <a:endParaRPr lang="en-US" sz="2400"/>
          </a:p>
          <a:p>
            <a:r>
              <a:rPr lang="en-US" sz="2400"/>
              <a:t>P(v1 and v2 and ~v3 and v4 and ~v5)</a:t>
            </a:r>
          </a:p>
          <a:p>
            <a:endParaRPr lang="en-US" sz="2400"/>
          </a:p>
          <a:p>
            <a:r>
              <a:rPr lang="en-US" sz="2400"/>
              <a:t>    = P(v4)P(v2|v4)P(~v3|v4,v2)P(v1|v4,v2,~v3)P(~v5|v4,v2,~v3,v1)</a:t>
            </a:r>
          </a:p>
        </p:txBody>
      </p:sp>
      <p:sp>
        <p:nvSpPr>
          <p:cNvPr id="116739" name="AutoShape 3"/>
          <p:cNvSpPr>
            <a:spLocks/>
          </p:cNvSpPr>
          <p:nvPr/>
        </p:nvSpPr>
        <p:spPr bwMode="auto">
          <a:xfrm rot="5460033">
            <a:off x="1693862" y="1252538"/>
            <a:ext cx="301625" cy="1676400"/>
          </a:xfrm>
          <a:prstGeom prst="rightBrace">
            <a:avLst>
              <a:gd name="adj1" fmla="val 46316"/>
              <a:gd name="adj2" fmla="val 50000"/>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6740" name="AutoShape 4"/>
          <p:cNvSpPr>
            <a:spLocks/>
          </p:cNvSpPr>
          <p:nvPr/>
        </p:nvSpPr>
        <p:spPr bwMode="auto">
          <a:xfrm rot="5406637">
            <a:off x="2644775" y="1368425"/>
            <a:ext cx="304800" cy="2819400"/>
          </a:xfrm>
          <a:prstGeom prst="rightBrace">
            <a:avLst>
              <a:gd name="adj1" fmla="val 77083"/>
              <a:gd name="adj2" fmla="val 50000"/>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6741" name="AutoShape 5"/>
          <p:cNvSpPr>
            <a:spLocks/>
          </p:cNvSpPr>
          <p:nvPr/>
        </p:nvSpPr>
        <p:spPr bwMode="auto">
          <a:xfrm rot="5383574">
            <a:off x="3940175" y="1444625"/>
            <a:ext cx="381000" cy="4114800"/>
          </a:xfrm>
          <a:prstGeom prst="rightBrace">
            <a:avLst>
              <a:gd name="adj1" fmla="val 90000"/>
              <a:gd name="adj2" fmla="val 50000"/>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6742" name="AutoShape 6"/>
          <p:cNvSpPr>
            <a:spLocks/>
          </p:cNvSpPr>
          <p:nvPr/>
        </p:nvSpPr>
        <p:spPr bwMode="auto">
          <a:xfrm rot="5376746">
            <a:off x="5615781" y="1521619"/>
            <a:ext cx="306388" cy="5410200"/>
          </a:xfrm>
          <a:prstGeom prst="rightBrace">
            <a:avLst>
              <a:gd name="adj1" fmla="val 147150"/>
              <a:gd name="adj2" fmla="val 50000"/>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6743" name="Text Box 7"/>
          <p:cNvSpPr txBox="1">
            <a:spLocks noChangeArrowheads="1"/>
          </p:cNvSpPr>
          <p:nvPr/>
        </p:nvSpPr>
        <p:spPr bwMode="auto">
          <a:xfrm>
            <a:off x="3733800" y="149225"/>
            <a:ext cx="4248150" cy="366713"/>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Assume Vi a binary valued variable (T or F)</a:t>
            </a:r>
          </a:p>
        </p:txBody>
      </p:sp>
      <p:sp>
        <p:nvSpPr>
          <p:cNvPr id="116744" name="Line 8"/>
          <p:cNvSpPr>
            <a:spLocks noChangeShapeType="1"/>
          </p:cNvSpPr>
          <p:nvPr/>
        </p:nvSpPr>
        <p:spPr bwMode="auto">
          <a:xfrm flipH="1">
            <a:off x="3749675" y="492125"/>
            <a:ext cx="609600" cy="3048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45" name="Line 9"/>
          <p:cNvSpPr>
            <a:spLocks noChangeShapeType="1"/>
          </p:cNvSpPr>
          <p:nvPr/>
        </p:nvSpPr>
        <p:spPr bwMode="auto">
          <a:xfrm>
            <a:off x="4359275" y="492125"/>
            <a:ext cx="304800" cy="3048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46" name="Line 10"/>
          <p:cNvSpPr>
            <a:spLocks noChangeShapeType="1"/>
          </p:cNvSpPr>
          <p:nvPr/>
        </p:nvSpPr>
        <p:spPr bwMode="auto">
          <a:xfrm>
            <a:off x="1311275" y="1330325"/>
            <a:ext cx="5867400" cy="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47" name="Line 11"/>
          <p:cNvSpPr>
            <a:spLocks noChangeShapeType="1"/>
          </p:cNvSpPr>
          <p:nvPr/>
        </p:nvSpPr>
        <p:spPr bwMode="auto">
          <a:xfrm>
            <a:off x="13112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48" name="Line 12"/>
          <p:cNvSpPr>
            <a:spLocks noChangeShapeType="1"/>
          </p:cNvSpPr>
          <p:nvPr/>
        </p:nvSpPr>
        <p:spPr bwMode="auto">
          <a:xfrm>
            <a:off x="19970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49" name="Line 13"/>
          <p:cNvSpPr>
            <a:spLocks noChangeShapeType="1"/>
          </p:cNvSpPr>
          <p:nvPr/>
        </p:nvSpPr>
        <p:spPr bwMode="auto">
          <a:xfrm>
            <a:off x="32162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50" name="Line 14"/>
          <p:cNvSpPr>
            <a:spLocks noChangeShapeType="1"/>
          </p:cNvSpPr>
          <p:nvPr/>
        </p:nvSpPr>
        <p:spPr bwMode="auto">
          <a:xfrm>
            <a:off x="46640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51" name="Line 15"/>
          <p:cNvSpPr>
            <a:spLocks noChangeShapeType="1"/>
          </p:cNvSpPr>
          <p:nvPr/>
        </p:nvSpPr>
        <p:spPr bwMode="auto">
          <a:xfrm>
            <a:off x="67214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52" name="Text Box 16"/>
          <p:cNvSpPr txBox="1">
            <a:spLocks noChangeArrowheads="1"/>
          </p:cNvSpPr>
          <p:nvPr/>
        </p:nvSpPr>
        <p:spPr bwMode="auto">
          <a:xfrm>
            <a:off x="5562600" y="887413"/>
            <a:ext cx="2633663" cy="396875"/>
          </a:xfrm>
          <a:prstGeom prst="rect">
            <a:avLst/>
          </a:prstGeom>
          <a:noFill/>
          <a:ln w="9525">
            <a:noFill/>
            <a:miter lim="800000"/>
            <a:headEnd/>
            <a:tailEnd/>
          </a:ln>
          <a:effectLst/>
        </p:spPr>
        <p:txBody>
          <a:bodyPr wrap="none">
            <a:prstTxWarp prst="textNoShape">
              <a:avLst/>
            </a:prstTxWarp>
            <a:spAutoFit/>
          </a:bodyPr>
          <a:lstStyle/>
          <a:p>
            <a:r>
              <a:rPr lang="en-US">
                <a:solidFill>
                  <a:schemeClr val="accent2"/>
                </a:solidFill>
              </a:rPr>
              <a:t>A factorization ordering</a:t>
            </a:r>
          </a:p>
        </p:txBody>
      </p:sp>
      <p:sp>
        <p:nvSpPr>
          <p:cNvPr id="116753" name="Line 17"/>
          <p:cNvSpPr>
            <a:spLocks noChangeShapeType="1"/>
          </p:cNvSpPr>
          <p:nvPr/>
        </p:nvSpPr>
        <p:spPr bwMode="auto">
          <a:xfrm>
            <a:off x="1311275" y="5673725"/>
            <a:ext cx="5867400" cy="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54" name="Line 18"/>
          <p:cNvSpPr>
            <a:spLocks noChangeShapeType="1"/>
          </p:cNvSpPr>
          <p:nvPr/>
        </p:nvSpPr>
        <p:spPr bwMode="auto">
          <a:xfrm>
            <a:off x="1311275" y="56737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55" name="Line 19"/>
          <p:cNvSpPr>
            <a:spLocks noChangeShapeType="1"/>
          </p:cNvSpPr>
          <p:nvPr/>
        </p:nvSpPr>
        <p:spPr bwMode="auto">
          <a:xfrm>
            <a:off x="1997075" y="56737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56" name="Line 20"/>
          <p:cNvSpPr>
            <a:spLocks noChangeShapeType="1"/>
          </p:cNvSpPr>
          <p:nvPr/>
        </p:nvSpPr>
        <p:spPr bwMode="auto">
          <a:xfrm>
            <a:off x="3216275" y="56737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57" name="Line 21"/>
          <p:cNvSpPr>
            <a:spLocks noChangeShapeType="1"/>
          </p:cNvSpPr>
          <p:nvPr/>
        </p:nvSpPr>
        <p:spPr bwMode="auto">
          <a:xfrm>
            <a:off x="4664075" y="56737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58" name="Line 22"/>
          <p:cNvSpPr>
            <a:spLocks noChangeShapeType="1"/>
          </p:cNvSpPr>
          <p:nvPr/>
        </p:nvSpPr>
        <p:spPr bwMode="auto">
          <a:xfrm>
            <a:off x="6721475" y="56737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16759" name="Rectangle 23"/>
          <p:cNvSpPr>
            <a:spLocks noChangeArrowheads="1"/>
          </p:cNvSpPr>
          <p:nvPr/>
        </p:nvSpPr>
        <p:spPr bwMode="auto">
          <a:xfrm>
            <a:off x="5349875" y="5140325"/>
            <a:ext cx="2549525" cy="396875"/>
          </a:xfrm>
          <a:prstGeom prst="rect">
            <a:avLst/>
          </a:prstGeom>
          <a:noFill/>
          <a:ln w="9525">
            <a:noFill/>
            <a:miter lim="800000"/>
            <a:headEnd/>
            <a:tailEnd/>
          </a:ln>
          <a:effectLst/>
        </p:spPr>
        <p:txBody>
          <a:bodyPr wrap="none">
            <a:prstTxWarp prst="textNoShape">
              <a:avLst/>
            </a:prstTxWarp>
            <a:spAutoFit/>
          </a:bodyPr>
          <a:lstStyle/>
          <a:p>
            <a:r>
              <a:rPr lang="en-US">
                <a:solidFill>
                  <a:schemeClr val="accent2"/>
                </a:solidFill>
              </a:rPr>
              <a:t>An alternative ordering</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1"/>
          <p:cNvSpPr>
            <a:spLocks noGrp="1"/>
          </p:cNvSpPr>
          <p:nvPr>
            <p:ph type="dt" sz="half" idx="10"/>
          </p:nvPr>
        </p:nvSpPr>
        <p:spPr/>
        <p:txBody>
          <a:bodyPr/>
          <a:lstStyle/>
          <a:p>
            <a:r>
              <a:rPr lang="en-US"/>
              <a:t>Doug Fisher</a:t>
            </a:r>
          </a:p>
        </p:txBody>
      </p:sp>
      <p:sp>
        <p:nvSpPr>
          <p:cNvPr id="13" name="Slide Number Placeholder 3"/>
          <p:cNvSpPr>
            <a:spLocks noGrp="1"/>
          </p:cNvSpPr>
          <p:nvPr>
            <p:ph type="sldNum" sz="quarter" idx="12"/>
          </p:nvPr>
        </p:nvSpPr>
        <p:spPr/>
        <p:txBody>
          <a:bodyPr/>
          <a:lstStyle/>
          <a:p>
            <a:fld id="{71C45074-BB9A-1247-87C9-C36506F3227D}" type="slidenum">
              <a:rPr lang="en-US"/>
              <a:pPr/>
              <a:t>34</a:t>
            </a:fld>
            <a:endParaRPr lang="en-US"/>
          </a:p>
        </p:txBody>
      </p:sp>
      <p:sp>
        <p:nvSpPr>
          <p:cNvPr id="107522" name="Text Box 2"/>
          <p:cNvSpPr txBox="1">
            <a:spLocks noChangeArrowheads="1"/>
          </p:cNvSpPr>
          <p:nvPr/>
        </p:nvSpPr>
        <p:spPr bwMode="auto">
          <a:xfrm>
            <a:off x="0" y="762000"/>
            <a:ext cx="8929688" cy="5297488"/>
          </a:xfrm>
          <a:prstGeom prst="rect">
            <a:avLst/>
          </a:prstGeom>
          <a:noFill/>
          <a:ln w="9525">
            <a:noFill/>
            <a:miter lim="800000"/>
            <a:headEnd/>
            <a:tailEnd/>
          </a:ln>
          <a:effectLst/>
        </p:spPr>
        <p:txBody>
          <a:bodyPr wrap="none">
            <a:prstTxWarp prst="textNoShape">
              <a:avLst/>
            </a:prstTxWarp>
            <a:spAutoFit/>
          </a:bodyPr>
          <a:lstStyle/>
          <a:p>
            <a:r>
              <a:rPr lang="en-US" sz="2400"/>
              <a:t>P(v1 and v2 and ~v3 and v4 and ~v5)</a:t>
            </a:r>
          </a:p>
          <a:p>
            <a:endParaRPr lang="en-US" sz="2400"/>
          </a:p>
          <a:p>
            <a:r>
              <a:rPr lang="en-US" sz="2400"/>
              <a:t>    = P(v1)P(v2|v1)P(~v3|v1,v2)P(v4|v1,v2,~v3)P(~v5|v1,v2,~v3,v4)</a:t>
            </a:r>
          </a:p>
          <a:p>
            <a:endParaRPr lang="en-US" sz="2400"/>
          </a:p>
          <a:p>
            <a:r>
              <a:rPr lang="en-US" sz="2400"/>
              <a:t>Assume the following conditional independencies:</a:t>
            </a:r>
          </a:p>
          <a:p>
            <a:endParaRPr lang="en-US" sz="2400"/>
          </a:p>
          <a:p>
            <a:r>
              <a:rPr lang="en-US" sz="2400"/>
              <a:t> </a:t>
            </a:r>
            <a:r>
              <a:rPr lang="en-US" sz="2400">
                <a:solidFill>
                  <a:schemeClr val="folHlink"/>
                </a:solidFill>
              </a:rPr>
              <a:t>P(v1)</a:t>
            </a:r>
          </a:p>
          <a:p>
            <a:r>
              <a:rPr lang="en-US" sz="2400"/>
              <a:t> P(v2|v1) = P(v2)   </a:t>
            </a:r>
            <a:r>
              <a:rPr lang="en-US" sz="1800"/>
              <a:t>and P(v2|~v1) = P(v2), P(~v2|v1) = P(~v2), P(~v2|~v1) = P(~v2)</a:t>
            </a:r>
          </a:p>
          <a:p>
            <a:r>
              <a:rPr lang="en-US" sz="2400"/>
              <a:t> P(~v3|v1,v2) = P(~v3|v1)  </a:t>
            </a:r>
          </a:p>
          <a:p>
            <a:r>
              <a:rPr lang="en-US" sz="2400"/>
              <a:t>    </a:t>
            </a:r>
            <a:r>
              <a:rPr lang="en-US" sz="1800"/>
              <a:t>and P(~v3|v1,~v2) = P(~v3|v1), P(~v3|~v1,v2) = P(~v3|~v1), P(~v3|~v1,~v2) = P(~v3|~v1),</a:t>
            </a:r>
          </a:p>
          <a:p>
            <a:r>
              <a:rPr lang="en-US" sz="1800"/>
              <a:t>            P(v3|v1,v2) = P(v3|v1), P(v3|v1,~v2) = P(v3|v1), P(v3|~v1,v2) = P(v3|~v1), </a:t>
            </a:r>
          </a:p>
          <a:p>
            <a:r>
              <a:rPr lang="en-US" sz="1800"/>
              <a:t>            P(v3|~v1,~v2) = P(v3|~v1)</a:t>
            </a:r>
          </a:p>
          <a:p>
            <a:endParaRPr lang="en-US" sz="1800"/>
          </a:p>
          <a:p>
            <a:r>
              <a:rPr lang="en-US" sz="2400"/>
              <a:t> P(v4|v1,v2,~v3) = P(v4|v2, ~v3) </a:t>
            </a:r>
            <a:r>
              <a:rPr lang="en-US" sz="1800"/>
              <a:t>and ……</a:t>
            </a:r>
          </a:p>
          <a:p>
            <a:r>
              <a:rPr lang="en-US" sz="2400"/>
              <a:t> P(~v5|v1,v2,~v3,v4) = P(~v5|~v3) </a:t>
            </a:r>
            <a:r>
              <a:rPr lang="en-US" sz="1800"/>
              <a:t>and …..</a:t>
            </a:r>
          </a:p>
        </p:txBody>
      </p:sp>
      <p:sp>
        <p:nvSpPr>
          <p:cNvPr id="107523" name="Line 3"/>
          <p:cNvSpPr>
            <a:spLocks noChangeShapeType="1"/>
          </p:cNvSpPr>
          <p:nvPr/>
        </p:nvSpPr>
        <p:spPr bwMode="auto">
          <a:xfrm>
            <a:off x="1006475" y="1330325"/>
            <a:ext cx="5867400" cy="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07524" name="Line 4"/>
          <p:cNvSpPr>
            <a:spLocks noChangeShapeType="1"/>
          </p:cNvSpPr>
          <p:nvPr/>
        </p:nvSpPr>
        <p:spPr bwMode="auto">
          <a:xfrm>
            <a:off x="10064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07525" name="Line 5"/>
          <p:cNvSpPr>
            <a:spLocks noChangeShapeType="1"/>
          </p:cNvSpPr>
          <p:nvPr/>
        </p:nvSpPr>
        <p:spPr bwMode="auto">
          <a:xfrm>
            <a:off x="16922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07526" name="Line 6"/>
          <p:cNvSpPr>
            <a:spLocks noChangeShapeType="1"/>
          </p:cNvSpPr>
          <p:nvPr/>
        </p:nvSpPr>
        <p:spPr bwMode="auto">
          <a:xfrm>
            <a:off x="29114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07527" name="Line 7"/>
          <p:cNvSpPr>
            <a:spLocks noChangeShapeType="1"/>
          </p:cNvSpPr>
          <p:nvPr/>
        </p:nvSpPr>
        <p:spPr bwMode="auto">
          <a:xfrm>
            <a:off x="43592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07528" name="Line 8"/>
          <p:cNvSpPr>
            <a:spLocks noChangeShapeType="1"/>
          </p:cNvSpPr>
          <p:nvPr/>
        </p:nvSpPr>
        <p:spPr bwMode="auto">
          <a:xfrm>
            <a:off x="6416675" y="1330325"/>
            <a:ext cx="0" cy="2286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07529" name="Text Box 9"/>
          <p:cNvSpPr txBox="1">
            <a:spLocks noChangeArrowheads="1"/>
          </p:cNvSpPr>
          <p:nvPr/>
        </p:nvSpPr>
        <p:spPr bwMode="auto">
          <a:xfrm>
            <a:off x="5257800" y="887413"/>
            <a:ext cx="2633663" cy="396875"/>
          </a:xfrm>
          <a:prstGeom prst="rect">
            <a:avLst/>
          </a:prstGeom>
          <a:noFill/>
          <a:ln w="9525">
            <a:noFill/>
            <a:miter lim="800000"/>
            <a:headEnd/>
            <a:tailEnd/>
          </a:ln>
          <a:effectLst/>
        </p:spPr>
        <p:txBody>
          <a:bodyPr wrap="none">
            <a:prstTxWarp prst="textNoShape">
              <a:avLst/>
            </a:prstTxWarp>
            <a:spAutoFit/>
          </a:bodyPr>
          <a:lstStyle/>
          <a:p>
            <a:r>
              <a:rPr lang="en-US">
                <a:solidFill>
                  <a:schemeClr val="accent2"/>
                </a:solidFill>
              </a:rPr>
              <a:t>A factorization ordering</a:t>
            </a:r>
          </a:p>
        </p:txBody>
      </p:sp>
      <p:sp>
        <p:nvSpPr>
          <p:cNvPr id="107530" name="Text Box 10"/>
          <p:cNvSpPr txBox="1">
            <a:spLocks noChangeArrowheads="1"/>
          </p:cNvSpPr>
          <p:nvPr/>
        </p:nvSpPr>
        <p:spPr bwMode="auto">
          <a:xfrm>
            <a:off x="3673475" y="3082925"/>
            <a:ext cx="2120900" cy="366713"/>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v2 independent of v1</a:t>
            </a:r>
          </a:p>
        </p:txBody>
      </p:sp>
      <p:sp>
        <p:nvSpPr>
          <p:cNvPr id="107531" name="Text Box 11"/>
          <p:cNvSpPr txBox="1">
            <a:spLocks noChangeArrowheads="1"/>
          </p:cNvSpPr>
          <p:nvPr/>
        </p:nvSpPr>
        <p:spPr bwMode="auto">
          <a:xfrm>
            <a:off x="3521075" y="3844925"/>
            <a:ext cx="3829050" cy="366713"/>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v3 independent of v2 conditioned on v1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r>
              <a:rPr lang="en-US"/>
              <a:t>Doug Fisher</a:t>
            </a:r>
          </a:p>
        </p:txBody>
      </p:sp>
      <p:sp>
        <p:nvSpPr>
          <p:cNvPr id="8" name="Slide Number Placeholder 3"/>
          <p:cNvSpPr>
            <a:spLocks noGrp="1"/>
          </p:cNvSpPr>
          <p:nvPr>
            <p:ph type="sldNum" sz="quarter" idx="12"/>
          </p:nvPr>
        </p:nvSpPr>
        <p:spPr/>
        <p:txBody>
          <a:bodyPr/>
          <a:lstStyle/>
          <a:p>
            <a:fld id="{1FB7ED79-3B99-A046-B63F-98CF21166E1E}" type="slidenum">
              <a:rPr lang="en-US"/>
              <a:pPr/>
              <a:t>35</a:t>
            </a:fld>
            <a:endParaRPr lang="en-US"/>
          </a:p>
        </p:txBody>
      </p:sp>
      <p:sp>
        <p:nvSpPr>
          <p:cNvPr id="108546" name="Text Box 2"/>
          <p:cNvSpPr txBox="1">
            <a:spLocks noChangeArrowheads="1"/>
          </p:cNvSpPr>
          <p:nvPr/>
        </p:nvSpPr>
        <p:spPr bwMode="auto">
          <a:xfrm>
            <a:off x="214313" y="381000"/>
            <a:ext cx="8929687" cy="6121400"/>
          </a:xfrm>
          <a:prstGeom prst="rect">
            <a:avLst/>
          </a:prstGeom>
          <a:noFill/>
          <a:ln w="9525">
            <a:noFill/>
            <a:miter lim="800000"/>
            <a:headEnd/>
            <a:tailEnd/>
          </a:ln>
          <a:effectLst/>
        </p:spPr>
        <p:txBody>
          <a:bodyPr wrap="none">
            <a:prstTxWarp prst="textNoShape">
              <a:avLst/>
            </a:prstTxWarp>
            <a:spAutoFit/>
          </a:bodyPr>
          <a:lstStyle/>
          <a:p>
            <a:r>
              <a:rPr lang="en-US" sz="2400"/>
              <a:t>P(v1 and v2 and ~v3 and v4 and ~v5)</a:t>
            </a:r>
          </a:p>
          <a:p>
            <a:r>
              <a:rPr lang="en-US" sz="2400"/>
              <a:t>    = P(v1)P(v2|v1)P(~v3|v1,v2)P(v4|v1,v2,~v3)P(~v5|v1,v2,~v3,v4)</a:t>
            </a:r>
          </a:p>
          <a:p>
            <a:r>
              <a:rPr lang="en-US" sz="2400"/>
              <a:t>    = P(v1)P(v2)P(~v3|v1)P(v4|v2,~v3)P(~v5|~v3)</a:t>
            </a:r>
          </a:p>
          <a:p>
            <a:endParaRPr lang="en-US" sz="2400">
              <a:solidFill>
                <a:schemeClr val="accent2"/>
              </a:solidFill>
            </a:endParaRPr>
          </a:p>
          <a:p>
            <a:r>
              <a:rPr lang="en-US" sz="2400">
                <a:solidFill>
                  <a:schemeClr val="accent2"/>
                </a:solidFill>
              </a:rPr>
              <a:t>How many probabilities need be stored?</a:t>
            </a:r>
          </a:p>
          <a:p>
            <a:r>
              <a:rPr lang="en-US" sz="2400"/>
              <a:t> P(v1), P(~v1)  </a:t>
            </a:r>
            <a:r>
              <a:rPr lang="en-US" sz="1800">
                <a:solidFill>
                  <a:schemeClr val="accent2"/>
                </a:solidFill>
              </a:rPr>
              <a:t>2 probabilities (actually only one, since P(~v1) = 1 – P(v1))</a:t>
            </a:r>
          </a:p>
          <a:p>
            <a:r>
              <a:rPr lang="en-US" sz="2400">
                <a:solidFill>
                  <a:schemeClr val="folHlink"/>
                </a:solidFill>
              </a:rPr>
              <a:t>                     </a:t>
            </a:r>
            <a:r>
              <a:rPr lang="en-US" sz="1800">
                <a:solidFill>
                  <a:schemeClr val="accent2"/>
                </a:solidFill>
              </a:rPr>
              <a:t>2 probabilities (or 1) instead of 4 (or 2)</a:t>
            </a:r>
          </a:p>
          <a:p>
            <a:r>
              <a:rPr lang="en-US" sz="2400"/>
              <a:t> P(v2|v1) = P(v2)   </a:t>
            </a:r>
            <a:r>
              <a:rPr lang="en-US" sz="1800"/>
              <a:t>and P(v2|~v1) = P(v2), P(~v2|v1) = P(~v2), P(~v2|~v1) = P(~v2)</a:t>
            </a:r>
          </a:p>
          <a:p>
            <a:r>
              <a:rPr lang="en-US" sz="1800"/>
              <a:t>                                                                         </a:t>
            </a:r>
            <a:r>
              <a:rPr lang="en-US" sz="1800">
                <a:solidFill>
                  <a:schemeClr val="accent1"/>
                </a:solidFill>
              </a:rPr>
              <a:t>P(~v3|v1) = 1 – P(v3|v1)</a:t>
            </a:r>
          </a:p>
          <a:p>
            <a:r>
              <a:rPr lang="en-US" sz="2400"/>
              <a:t> P(~v3|v1,v2) = P(~v3|v1)  </a:t>
            </a:r>
            <a:r>
              <a:rPr lang="en-US" sz="1800">
                <a:solidFill>
                  <a:schemeClr val="accent2"/>
                </a:solidFill>
              </a:rPr>
              <a:t>4 probabilities (or 2) instead of 8 (or 4)   </a:t>
            </a:r>
          </a:p>
          <a:p>
            <a:r>
              <a:rPr lang="en-US" sz="2400"/>
              <a:t>    </a:t>
            </a:r>
            <a:r>
              <a:rPr lang="en-US" sz="1800"/>
              <a:t>and P(~v3|v1,~v2) = P(~v3|v1), P(~v3|~v1,v2) = P(~v3|~v1), P(~v3|~v1,~v2) = P(~v3|~v1),</a:t>
            </a:r>
          </a:p>
          <a:p>
            <a:r>
              <a:rPr lang="en-US" sz="1800"/>
              <a:t>            P(v3|v1,v2) = P(v3|v1), P(v3|v1,~v2) = P(v3|v1), P(v3|~v1,v2) = P(v3|~v1), </a:t>
            </a:r>
          </a:p>
          <a:p>
            <a:r>
              <a:rPr lang="en-US" sz="1800"/>
              <a:t>            P(v3|~v1,~v2) = P(v3|~v1)</a:t>
            </a:r>
          </a:p>
          <a:p>
            <a:r>
              <a:rPr lang="en-US" sz="1800"/>
              <a:t>                                                            </a:t>
            </a:r>
            <a:r>
              <a:rPr lang="en-US" sz="1800">
                <a:solidFill>
                  <a:schemeClr val="accent2"/>
                </a:solidFill>
              </a:rPr>
              <a:t>8 probabilities (or 4) instead of 16 (or 8)</a:t>
            </a:r>
          </a:p>
          <a:p>
            <a:r>
              <a:rPr lang="en-US" sz="2400"/>
              <a:t> P(v4|v1,v2,~v3) = P(v4|v2, ~v3) </a:t>
            </a:r>
            <a:r>
              <a:rPr lang="en-US" sz="1800"/>
              <a:t>and ……</a:t>
            </a:r>
          </a:p>
          <a:p>
            <a:r>
              <a:rPr lang="en-US" sz="1800"/>
              <a:t>                                                            </a:t>
            </a:r>
            <a:r>
              <a:rPr lang="en-US" sz="1800">
                <a:solidFill>
                  <a:schemeClr val="accent2"/>
                </a:solidFill>
              </a:rPr>
              <a:t>4 probabilities (or 2) instead of 32 (or 16)</a:t>
            </a:r>
          </a:p>
          <a:p>
            <a:r>
              <a:rPr lang="en-US" sz="2400"/>
              <a:t> P(~v5|v1,v2,~v3,v4) = P(~v5|~v3) </a:t>
            </a:r>
            <a:r>
              <a:rPr lang="en-US" sz="1800"/>
              <a:t>and …..</a:t>
            </a:r>
          </a:p>
          <a:p>
            <a:endParaRPr lang="en-US" sz="1800"/>
          </a:p>
        </p:txBody>
      </p:sp>
      <p:sp>
        <p:nvSpPr>
          <p:cNvPr id="108547" name="Line 3"/>
          <p:cNvSpPr>
            <a:spLocks noChangeShapeType="1"/>
          </p:cNvSpPr>
          <p:nvPr/>
        </p:nvSpPr>
        <p:spPr bwMode="auto">
          <a:xfrm flipH="1">
            <a:off x="1676400" y="2895600"/>
            <a:ext cx="228600" cy="1524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08548" name="Line 4"/>
          <p:cNvSpPr>
            <a:spLocks noChangeShapeType="1"/>
          </p:cNvSpPr>
          <p:nvPr/>
        </p:nvSpPr>
        <p:spPr bwMode="auto">
          <a:xfrm flipH="1">
            <a:off x="3048000" y="5105400"/>
            <a:ext cx="685800" cy="762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08549" name="Line 5"/>
          <p:cNvSpPr>
            <a:spLocks noChangeShapeType="1"/>
          </p:cNvSpPr>
          <p:nvPr/>
        </p:nvSpPr>
        <p:spPr bwMode="auto">
          <a:xfrm flipH="1">
            <a:off x="3276600" y="5715000"/>
            <a:ext cx="457200" cy="76200"/>
          </a:xfrm>
          <a:prstGeom prst="line">
            <a:avLst/>
          </a:prstGeom>
          <a:noFill/>
          <a:ln w="9525">
            <a:solidFill>
              <a:schemeClr val="accent2"/>
            </a:solidFill>
            <a:round/>
            <a:headEnd/>
            <a:tailEnd type="triangle" w="med" len="med"/>
          </a:ln>
          <a:effectLst/>
        </p:spPr>
        <p:txBody>
          <a:bodyPr>
            <a:prstTxWarp prst="textNoShape">
              <a:avLst/>
            </a:prstTxWarp>
          </a:bodyPr>
          <a:lstStyle/>
          <a:p>
            <a:endParaRPr lang="en-US"/>
          </a:p>
        </p:txBody>
      </p:sp>
      <p:sp>
        <p:nvSpPr>
          <p:cNvPr id="108550" name="Line 6"/>
          <p:cNvSpPr>
            <a:spLocks noChangeShapeType="1"/>
          </p:cNvSpPr>
          <p:nvPr/>
        </p:nvSpPr>
        <p:spPr bwMode="auto">
          <a:xfrm flipH="1">
            <a:off x="5410200" y="3581400"/>
            <a:ext cx="152400" cy="152400"/>
          </a:xfrm>
          <a:prstGeom prst="line">
            <a:avLst/>
          </a:prstGeom>
          <a:noFill/>
          <a:ln w="9525">
            <a:solidFill>
              <a:schemeClr val="accent1"/>
            </a:solidFill>
            <a:round/>
            <a:headEnd/>
            <a:tailEnd type="triangle" w="med" len="med"/>
          </a:ln>
          <a:effectLst/>
        </p:spPr>
        <p:txBody>
          <a:bodyPr>
            <a:prstTxWarp prst="textNoShape">
              <a:avLst/>
            </a:prstTxWarp>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ate Placeholder 1"/>
          <p:cNvSpPr>
            <a:spLocks noGrp="1"/>
          </p:cNvSpPr>
          <p:nvPr>
            <p:ph type="dt" sz="half" idx="10"/>
          </p:nvPr>
        </p:nvSpPr>
        <p:spPr/>
        <p:txBody>
          <a:bodyPr/>
          <a:lstStyle/>
          <a:p>
            <a:r>
              <a:rPr lang="en-US"/>
              <a:t>Doug Fisher</a:t>
            </a:r>
          </a:p>
        </p:txBody>
      </p:sp>
      <p:sp>
        <p:nvSpPr>
          <p:cNvPr id="19" name="Slide Number Placeholder 3"/>
          <p:cNvSpPr>
            <a:spLocks noGrp="1"/>
          </p:cNvSpPr>
          <p:nvPr>
            <p:ph type="sldNum" sz="quarter" idx="12"/>
          </p:nvPr>
        </p:nvSpPr>
        <p:spPr/>
        <p:txBody>
          <a:bodyPr/>
          <a:lstStyle/>
          <a:p>
            <a:fld id="{A6649A81-945D-0346-B29A-3194ACB4489A}" type="slidenum">
              <a:rPr lang="en-US"/>
              <a:pPr/>
              <a:t>36</a:t>
            </a:fld>
            <a:endParaRPr lang="en-US"/>
          </a:p>
        </p:txBody>
      </p:sp>
      <p:sp>
        <p:nvSpPr>
          <p:cNvPr id="109570" name="Text Box 2"/>
          <p:cNvSpPr txBox="1">
            <a:spLocks noChangeArrowheads="1"/>
          </p:cNvSpPr>
          <p:nvPr/>
        </p:nvSpPr>
        <p:spPr bwMode="auto">
          <a:xfrm>
            <a:off x="212725" y="395288"/>
            <a:ext cx="184150" cy="396875"/>
          </a:xfrm>
          <a:prstGeom prst="rect">
            <a:avLst/>
          </a:prstGeom>
          <a:noFill/>
          <a:ln w="9525">
            <a:noFill/>
            <a:miter lim="800000"/>
            <a:headEnd/>
            <a:tailEnd/>
          </a:ln>
          <a:effectLst/>
        </p:spPr>
        <p:txBody>
          <a:bodyPr wrap="none">
            <a:prstTxWarp prst="textNoShape">
              <a:avLst/>
            </a:prstTxWarp>
            <a:spAutoFit/>
          </a:bodyPr>
          <a:lstStyle/>
          <a:p>
            <a:endParaRPr lang="en-US"/>
          </a:p>
        </p:txBody>
      </p:sp>
      <p:sp>
        <p:nvSpPr>
          <p:cNvPr id="109571" name="Text Box 3"/>
          <p:cNvSpPr txBox="1">
            <a:spLocks noChangeArrowheads="1"/>
          </p:cNvSpPr>
          <p:nvPr/>
        </p:nvSpPr>
        <p:spPr bwMode="auto">
          <a:xfrm>
            <a:off x="230188" y="685800"/>
            <a:ext cx="8401050" cy="396875"/>
          </a:xfrm>
          <a:prstGeom prst="rect">
            <a:avLst/>
          </a:prstGeom>
          <a:noFill/>
          <a:ln w="9525">
            <a:noFill/>
            <a:miter lim="800000"/>
            <a:headEnd/>
            <a:tailEnd/>
          </a:ln>
          <a:effectLst/>
        </p:spPr>
        <p:txBody>
          <a:bodyPr wrap="none">
            <a:prstTxWarp prst="textNoShape">
              <a:avLst/>
            </a:prstTxWarp>
            <a:spAutoFit/>
          </a:bodyPr>
          <a:lstStyle/>
          <a:p>
            <a:r>
              <a:rPr lang="en-US"/>
              <a:t>For a </a:t>
            </a:r>
            <a:r>
              <a:rPr lang="en-US" i="1" u="sng"/>
              <a:t>particular factorization ordering</a:t>
            </a:r>
            <a:r>
              <a:rPr lang="en-US"/>
              <a:t>, construct a Bayesian network as follows:</a:t>
            </a:r>
          </a:p>
        </p:txBody>
      </p:sp>
      <p:sp>
        <p:nvSpPr>
          <p:cNvPr id="109572" name="Rectangle 4"/>
          <p:cNvSpPr>
            <a:spLocks noChangeArrowheads="1"/>
          </p:cNvSpPr>
          <p:nvPr/>
        </p:nvSpPr>
        <p:spPr bwMode="auto">
          <a:xfrm>
            <a:off x="306388" y="1828800"/>
            <a:ext cx="1857375" cy="457200"/>
          </a:xfrm>
          <a:prstGeom prst="rect">
            <a:avLst/>
          </a:prstGeom>
          <a:noFill/>
          <a:ln w="9525">
            <a:noFill/>
            <a:miter lim="800000"/>
            <a:headEnd/>
            <a:tailEnd/>
          </a:ln>
          <a:effectLst/>
        </p:spPr>
        <p:txBody>
          <a:bodyPr wrap="none">
            <a:prstTxWarp prst="textNoShape">
              <a:avLst/>
            </a:prstTxWarp>
            <a:spAutoFit/>
          </a:bodyPr>
          <a:lstStyle/>
          <a:p>
            <a:r>
              <a:rPr lang="en-US" sz="2400"/>
              <a:t>P(v1), P(~v1)</a:t>
            </a:r>
          </a:p>
        </p:txBody>
      </p:sp>
      <p:sp>
        <p:nvSpPr>
          <p:cNvPr id="109573" name="Text Box 5"/>
          <p:cNvSpPr txBox="1">
            <a:spLocks noChangeArrowheads="1"/>
          </p:cNvSpPr>
          <p:nvPr/>
        </p:nvSpPr>
        <p:spPr bwMode="auto">
          <a:xfrm>
            <a:off x="3414713" y="1870075"/>
            <a:ext cx="488950" cy="457200"/>
          </a:xfrm>
          <a:prstGeom prst="rect">
            <a:avLst/>
          </a:prstGeom>
          <a:noFill/>
          <a:ln w="9525">
            <a:noFill/>
            <a:miter lim="800000"/>
            <a:headEnd/>
            <a:tailEnd/>
          </a:ln>
          <a:effectLst/>
        </p:spPr>
        <p:txBody>
          <a:bodyPr wrap="none">
            <a:prstTxWarp prst="textNoShape">
              <a:avLst/>
            </a:prstTxWarp>
            <a:spAutoFit/>
          </a:bodyPr>
          <a:lstStyle/>
          <a:p>
            <a:r>
              <a:rPr lang="en-US" sz="2400"/>
              <a:t>v1</a:t>
            </a:r>
          </a:p>
        </p:txBody>
      </p:sp>
      <p:sp>
        <p:nvSpPr>
          <p:cNvPr id="109574" name="Oval 6"/>
          <p:cNvSpPr>
            <a:spLocks noChangeArrowheads="1"/>
          </p:cNvSpPr>
          <p:nvPr/>
        </p:nvSpPr>
        <p:spPr bwMode="auto">
          <a:xfrm>
            <a:off x="3354388" y="1828800"/>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09575" name="Text Box 7"/>
          <p:cNvSpPr txBox="1">
            <a:spLocks noChangeArrowheads="1"/>
          </p:cNvSpPr>
          <p:nvPr/>
        </p:nvSpPr>
        <p:spPr bwMode="auto">
          <a:xfrm>
            <a:off x="4252913" y="1717675"/>
            <a:ext cx="3343275" cy="822325"/>
          </a:xfrm>
          <a:prstGeom prst="rect">
            <a:avLst/>
          </a:prstGeom>
          <a:noFill/>
          <a:ln w="9525">
            <a:noFill/>
            <a:miter lim="800000"/>
            <a:headEnd/>
            <a:tailEnd/>
          </a:ln>
          <a:effectLst/>
        </p:spPr>
        <p:txBody>
          <a:bodyPr wrap="none">
            <a:prstTxWarp prst="textNoShape">
              <a:avLst/>
            </a:prstTxWarp>
            <a:spAutoFit/>
          </a:bodyPr>
          <a:lstStyle/>
          <a:p>
            <a:r>
              <a:rPr lang="en-US" sz="2400"/>
              <a:t>P(v1) = 0.75</a:t>
            </a:r>
          </a:p>
          <a:p>
            <a:r>
              <a:rPr lang="en-US" sz="2400">
                <a:solidFill>
                  <a:schemeClr val="folHlink"/>
                </a:solidFill>
              </a:rPr>
              <a:t>P(~v1) = 0.25 = 1 – P(v1)</a:t>
            </a:r>
          </a:p>
        </p:txBody>
      </p:sp>
      <p:sp>
        <p:nvSpPr>
          <p:cNvPr id="109576" name="Rectangle 8"/>
          <p:cNvSpPr>
            <a:spLocks noChangeArrowheads="1"/>
          </p:cNvSpPr>
          <p:nvPr/>
        </p:nvSpPr>
        <p:spPr bwMode="auto">
          <a:xfrm>
            <a:off x="382588" y="4648200"/>
            <a:ext cx="3438525" cy="457200"/>
          </a:xfrm>
          <a:prstGeom prst="rect">
            <a:avLst/>
          </a:prstGeom>
          <a:noFill/>
          <a:ln w="9525">
            <a:noFill/>
            <a:miter lim="800000"/>
            <a:headEnd/>
            <a:tailEnd/>
          </a:ln>
          <a:effectLst/>
        </p:spPr>
        <p:txBody>
          <a:bodyPr wrap="none">
            <a:prstTxWarp prst="textNoShape">
              <a:avLst/>
            </a:prstTxWarp>
            <a:spAutoFit/>
          </a:bodyPr>
          <a:lstStyle/>
          <a:p>
            <a:r>
              <a:rPr lang="en-US" sz="2400"/>
              <a:t>Since P(v2|v1) = P(v2) ….</a:t>
            </a:r>
          </a:p>
        </p:txBody>
      </p:sp>
      <p:sp>
        <p:nvSpPr>
          <p:cNvPr id="109577" name="Text Box 9"/>
          <p:cNvSpPr txBox="1">
            <a:spLocks noChangeArrowheads="1"/>
          </p:cNvSpPr>
          <p:nvPr/>
        </p:nvSpPr>
        <p:spPr bwMode="auto">
          <a:xfrm>
            <a:off x="1830388" y="1524000"/>
            <a:ext cx="1536700" cy="457200"/>
          </a:xfrm>
          <a:prstGeom prst="rect">
            <a:avLst/>
          </a:prstGeom>
          <a:noFill/>
          <a:ln w="9525">
            <a:noFill/>
            <a:miter lim="800000"/>
            <a:headEnd/>
            <a:tailEnd/>
          </a:ln>
          <a:effectLst/>
        </p:spPr>
        <p:txBody>
          <a:bodyPr wrap="none">
            <a:prstTxWarp prst="textNoShape">
              <a:avLst/>
            </a:prstTxWarp>
            <a:spAutoFit/>
          </a:bodyPr>
          <a:lstStyle/>
          <a:p>
            <a:r>
              <a:rPr lang="en-US" sz="2400">
                <a:solidFill>
                  <a:schemeClr val="accent2"/>
                </a:solidFill>
              </a:rPr>
              <a:t>v1 a “root”</a:t>
            </a:r>
          </a:p>
        </p:txBody>
      </p:sp>
      <p:sp>
        <p:nvSpPr>
          <p:cNvPr id="109578" name="Line 10"/>
          <p:cNvSpPr>
            <a:spLocks noChangeShapeType="1"/>
          </p:cNvSpPr>
          <p:nvPr/>
        </p:nvSpPr>
        <p:spPr bwMode="auto">
          <a:xfrm>
            <a:off x="382588" y="2971800"/>
            <a:ext cx="8001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9579" name="Text Box 11"/>
          <p:cNvSpPr txBox="1">
            <a:spLocks noChangeArrowheads="1"/>
          </p:cNvSpPr>
          <p:nvPr/>
        </p:nvSpPr>
        <p:spPr bwMode="auto">
          <a:xfrm>
            <a:off x="442913" y="3214688"/>
            <a:ext cx="8701087" cy="1311275"/>
          </a:xfrm>
          <a:prstGeom prst="rect">
            <a:avLst/>
          </a:prstGeom>
          <a:noFill/>
          <a:ln w="9525">
            <a:noFill/>
            <a:miter lim="800000"/>
            <a:headEnd/>
            <a:tailEnd/>
          </a:ln>
          <a:effectLst/>
        </p:spPr>
        <p:txBody>
          <a:bodyPr wrap="none">
            <a:prstTxWarp prst="textNoShape">
              <a:avLst/>
            </a:prstTxWarp>
            <a:spAutoFit/>
          </a:bodyPr>
          <a:lstStyle/>
          <a:p>
            <a:r>
              <a:rPr lang="en-US"/>
              <a:t>v2 is second variable in ordering. If v2 independent of a subset of its predecessors</a:t>
            </a:r>
          </a:p>
          <a:p>
            <a:r>
              <a:rPr lang="en-US"/>
              <a:t>(possibly the empty set) in ordering conditioned on a disjoint subset of predecessors</a:t>
            </a:r>
          </a:p>
          <a:p>
            <a:r>
              <a:rPr lang="en-US"/>
              <a:t>(including possibly all its predecessors), then the latter subset is its </a:t>
            </a:r>
            <a:r>
              <a:rPr lang="en-US">
                <a:solidFill>
                  <a:schemeClr val="accent2"/>
                </a:solidFill>
              </a:rPr>
              <a:t>parents, </a:t>
            </a:r>
            <a:r>
              <a:rPr lang="en-US"/>
              <a:t>else</a:t>
            </a:r>
          </a:p>
          <a:p>
            <a:r>
              <a:rPr lang="en-US"/>
              <a:t>if latter subset is empty then v2 is a “root” </a:t>
            </a:r>
            <a:endParaRPr lang="en-US" sz="2400"/>
          </a:p>
        </p:txBody>
      </p:sp>
      <p:sp>
        <p:nvSpPr>
          <p:cNvPr id="109580" name="Text Box 12"/>
          <p:cNvSpPr txBox="1">
            <a:spLocks noChangeArrowheads="1"/>
          </p:cNvSpPr>
          <p:nvPr/>
        </p:nvSpPr>
        <p:spPr bwMode="auto">
          <a:xfrm>
            <a:off x="2363788" y="5334000"/>
            <a:ext cx="488950" cy="457200"/>
          </a:xfrm>
          <a:prstGeom prst="rect">
            <a:avLst/>
          </a:prstGeom>
          <a:noFill/>
          <a:ln w="9525">
            <a:noFill/>
            <a:miter lim="800000"/>
            <a:headEnd/>
            <a:tailEnd/>
          </a:ln>
          <a:effectLst/>
        </p:spPr>
        <p:txBody>
          <a:bodyPr wrap="none">
            <a:prstTxWarp prst="textNoShape">
              <a:avLst/>
            </a:prstTxWarp>
            <a:spAutoFit/>
          </a:bodyPr>
          <a:lstStyle/>
          <a:p>
            <a:r>
              <a:rPr lang="en-US" sz="2400"/>
              <a:t>v1</a:t>
            </a:r>
          </a:p>
        </p:txBody>
      </p:sp>
      <p:sp>
        <p:nvSpPr>
          <p:cNvPr id="109581" name="Oval 13"/>
          <p:cNvSpPr>
            <a:spLocks noChangeArrowheads="1"/>
          </p:cNvSpPr>
          <p:nvPr/>
        </p:nvSpPr>
        <p:spPr bwMode="auto">
          <a:xfrm>
            <a:off x="2303463" y="5292725"/>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09582" name="Text Box 14"/>
          <p:cNvSpPr txBox="1">
            <a:spLocks noChangeArrowheads="1"/>
          </p:cNvSpPr>
          <p:nvPr/>
        </p:nvSpPr>
        <p:spPr bwMode="auto">
          <a:xfrm>
            <a:off x="1373188" y="5334000"/>
            <a:ext cx="862012" cy="457200"/>
          </a:xfrm>
          <a:prstGeom prst="rect">
            <a:avLst/>
          </a:prstGeom>
          <a:noFill/>
          <a:ln w="9525">
            <a:noFill/>
            <a:miter lim="800000"/>
            <a:headEnd/>
            <a:tailEnd/>
          </a:ln>
          <a:effectLst/>
        </p:spPr>
        <p:txBody>
          <a:bodyPr wrap="none">
            <a:prstTxWarp prst="textNoShape">
              <a:avLst/>
            </a:prstTxWarp>
            <a:spAutoFit/>
          </a:bodyPr>
          <a:lstStyle/>
          <a:p>
            <a:r>
              <a:rPr lang="en-US" sz="2400"/>
              <a:t>P(v1)</a:t>
            </a:r>
            <a:endParaRPr lang="en-US" sz="2400">
              <a:solidFill>
                <a:schemeClr val="folHlink"/>
              </a:solidFill>
            </a:endParaRPr>
          </a:p>
        </p:txBody>
      </p:sp>
      <p:sp>
        <p:nvSpPr>
          <p:cNvPr id="109583" name="Text Box 15"/>
          <p:cNvSpPr txBox="1">
            <a:spLocks noChangeArrowheads="1"/>
          </p:cNvSpPr>
          <p:nvPr/>
        </p:nvSpPr>
        <p:spPr bwMode="auto">
          <a:xfrm>
            <a:off x="4344988" y="5334000"/>
            <a:ext cx="488950"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109584" name="Oval 16"/>
          <p:cNvSpPr>
            <a:spLocks noChangeArrowheads="1"/>
          </p:cNvSpPr>
          <p:nvPr/>
        </p:nvSpPr>
        <p:spPr bwMode="auto">
          <a:xfrm>
            <a:off x="4284663" y="5292725"/>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09585" name="Text Box 17"/>
          <p:cNvSpPr txBox="1">
            <a:spLocks noChangeArrowheads="1"/>
          </p:cNvSpPr>
          <p:nvPr/>
        </p:nvSpPr>
        <p:spPr bwMode="auto">
          <a:xfrm>
            <a:off x="4878388" y="5334000"/>
            <a:ext cx="862012" cy="457200"/>
          </a:xfrm>
          <a:prstGeom prst="rect">
            <a:avLst/>
          </a:prstGeom>
          <a:noFill/>
          <a:ln w="9525">
            <a:noFill/>
            <a:miter lim="800000"/>
            <a:headEnd/>
            <a:tailEnd/>
          </a:ln>
          <a:effectLst/>
        </p:spPr>
        <p:txBody>
          <a:bodyPr wrap="none">
            <a:prstTxWarp prst="textNoShape">
              <a:avLst/>
            </a:prstTxWarp>
            <a:spAutoFit/>
          </a:bodyPr>
          <a:lstStyle/>
          <a:p>
            <a:r>
              <a:rPr lang="en-US" sz="2400"/>
              <a:t>P(v2)</a:t>
            </a:r>
            <a:endParaRPr lang="en-US" sz="2400">
              <a:solidFill>
                <a:schemeClr val="folHlink"/>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Date Placeholder 1"/>
          <p:cNvSpPr>
            <a:spLocks noGrp="1"/>
          </p:cNvSpPr>
          <p:nvPr>
            <p:ph type="dt" sz="half" idx="10"/>
          </p:nvPr>
        </p:nvSpPr>
        <p:spPr/>
        <p:txBody>
          <a:bodyPr/>
          <a:lstStyle/>
          <a:p>
            <a:r>
              <a:rPr lang="en-US"/>
              <a:t>Doug Fisher</a:t>
            </a:r>
          </a:p>
        </p:txBody>
      </p:sp>
      <p:sp>
        <p:nvSpPr>
          <p:cNvPr id="31" name="Slide Number Placeholder 3"/>
          <p:cNvSpPr>
            <a:spLocks noGrp="1"/>
          </p:cNvSpPr>
          <p:nvPr>
            <p:ph type="sldNum" sz="quarter" idx="12"/>
          </p:nvPr>
        </p:nvSpPr>
        <p:spPr/>
        <p:txBody>
          <a:bodyPr/>
          <a:lstStyle/>
          <a:p>
            <a:fld id="{102B7928-3A12-E040-983F-95408F657292}" type="slidenum">
              <a:rPr lang="en-US"/>
              <a:pPr/>
              <a:t>37</a:t>
            </a:fld>
            <a:endParaRPr lang="en-US"/>
          </a:p>
        </p:txBody>
      </p:sp>
      <p:sp>
        <p:nvSpPr>
          <p:cNvPr id="110594" name="Text Box 2"/>
          <p:cNvSpPr txBox="1">
            <a:spLocks noChangeArrowheads="1"/>
          </p:cNvSpPr>
          <p:nvPr/>
        </p:nvSpPr>
        <p:spPr bwMode="auto">
          <a:xfrm>
            <a:off x="212725" y="346075"/>
            <a:ext cx="8132763" cy="457200"/>
          </a:xfrm>
          <a:prstGeom prst="rect">
            <a:avLst/>
          </a:prstGeom>
          <a:noFill/>
          <a:ln w="9525">
            <a:noFill/>
            <a:miter lim="800000"/>
            <a:headEnd/>
            <a:tailEnd/>
          </a:ln>
          <a:effectLst/>
        </p:spPr>
        <p:txBody>
          <a:bodyPr wrap="none">
            <a:prstTxWarp prst="textNoShape">
              <a:avLst/>
            </a:prstTxWarp>
            <a:spAutoFit/>
          </a:bodyPr>
          <a:lstStyle/>
          <a:p>
            <a:r>
              <a:rPr lang="en-US" sz="2400"/>
              <a:t>v3 is third variable in ordering. Since P(v3|v1,v2) = P(v3|v1), …:</a:t>
            </a:r>
          </a:p>
        </p:txBody>
      </p:sp>
      <p:sp>
        <p:nvSpPr>
          <p:cNvPr id="110595" name="Text Box 3"/>
          <p:cNvSpPr txBox="1">
            <a:spLocks noChangeArrowheads="1"/>
          </p:cNvSpPr>
          <p:nvPr/>
        </p:nvSpPr>
        <p:spPr bwMode="auto">
          <a:xfrm>
            <a:off x="2819400" y="1066800"/>
            <a:ext cx="488950" cy="457200"/>
          </a:xfrm>
          <a:prstGeom prst="rect">
            <a:avLst/>
          </a:prstGeom>
          <a:noFill/>
          <a:ln w="9525">
            <a:noFill/>
            <a:miter lim="800000"/>
            <a:headEnd/>
            <a:tailEnd/>
          </a:ln>
          <a:effectLst/>
        </p:spPr>
        <p:txBody>
          <a:bodyPr wrap="none">
            <a:prstTxWarp prst="textNoShape">
              <a:avLst/>
            </a:prstTxWarp>
            <a:spAutoFit/>
          </a:bodyPr>
          <a:lstStyle/>
          <a:p>
            <a:r>
              <a:rPr lang="en-US" sz="2400"/>
              <a:t>v1</a:t>
            </a:r>
          </a:p>
        </p:txBody>
      </p:sp>
      <p:sp>
        <p:nvSpPr>
          <p:cNvPr id="110596" name="Oval 4"/>
          <p:cNvSpPr>
            <a:spLocks noChangeArrowheads="1"/>
          </p:cNvSpPr>
          <p:nvPr/>
        </p:nvSpPr>
        <p:spPr bwMode="auto">
          <a:xfrm>
            <a:off x="2759075" y="1025525"/>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0597" name="Text Box 5"/>
          <p:cNvSpPr txBox="1">
            <a:spLocks noChangeArrowheads="1"/>
          </p:cNvSpPr>
          <p:nvPr/>
        </p:nvSpPr>
        <p:spPr bwMode="auto">
          <a:xfrm>
            <a:off x="1828800" y="1066800"/>
            <a:ext cx="862013" cy="457200"/>
          </a:xfrm>
          <a:prstGeom prst="rect">
            <a:avLst/>
          </a:prstGeom>
          <a:noFill/>
          <a:ln w="9525">
            <a:noFill/>
            <a:miter lim="800000"/>
            <a:headEnd/>
            <a:tailEnd/>
          </a:ln>
          <a:effectLst/>
        </p:spPr>
        <p:txBody>
          <a:bodyPr wrap="none">
            <a:prstTxWarp prst="textNoShape">
              <a:avLst/>
            </a:prstTxWarp>
            <a:spAutoFit/>
          </a:bodyPr>
          <a:lstStyle/>
          <a:p>
            <a:r>
              <a:rPr lang="en-US" sz="2400"/>
              <a:t>P(v1)</a:t>
            </a:r>
            <a:endParaRPr lang="en-US" sz="2400">
              <a:solidFill>
                <a:schemeClr val="folHlink"/>
              </a:solidFill>
            </a:endParaRPr>
          </a:p>
        </p:txBody>
      </p:sp>
      <p:sp>
        <p:nvSpPr>
          <p:cNvPr id="110598" name="Text Box 6"/>
          <p:cNvSpPr txBox="1">
            <a:spLocks noChangeArrowheads="1"/>
          </p:cNvSpPr>
          <p:nvPr/>
        </p:nvSpPr>
        <p:spPr bwMode="auto">
          <a:xfrm>
            <a:off x="4800600" y="1066800"/>
            <a:ext cx="488950"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110599" name="Oval 7"/>
          <p:cNvSpPr>
            <a:spLocks noChangeArrowheads="1"/>
          </p:cNvSpPr>
          <p:nvPr/>
        </p:nvSpPr>
        <p:spPr bwMode="auto">
          <a:xfrm>
            <a:off x="4740275" y="1025525"/>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0600" name="Text Box 8"/>
          <p:cNvSpPr txBox="1">
            <a:spLocks noChangeArrowheads="1"/>
          </p:cNvSpPr>
          <p:nvPr/>
        </p:nvSpPr>
        <p:spPr bwMode="auto">
          <a:xfrm>
            <a:off x="5334000" y="1066800"/>
            <a:ext cx="862013" cy="457200"/>
          </a:xfrm>
          <a:prstGeom prst="rect">
            <a:avLst/>
          </a:prstGeom>
          <a:noFill/>
          <a:ln w="9525">
            <a:noFill/>
            <a:miter lim="800000"/>
            <a:headEnd/>
            <a:tailEnd/>
          </a:ln>
          <a:effectLst/>
        </p:spPr>
        <p:txBody>
          <a:bodyPr wrap="none">
            <a:prstTxWarp prst="textNoShape">
              <a:avLst/>
            </a:prstTxWarp>
            <a:spAutoFit/>
          </a:bodyPr>
          <a:lstStyle/>
          <a:p>
            <a:r>
              <a:rPr lang="en-US" sz="2400"/>
              <a:t>P(v2)</a:t>
            </a:r>
            <a:endParaRPr lang="en-US" sz="2400">
              <a:solidFill>
                <a:schemeClr val="folHlink"/>
              </a:solidFill>
            </a:endParaRPr>
          </a:p>
        </p:txBody>
      </p:sp>
      <p:sp>
        <p:nvSpPr>
          <p:cNvPr id="110601" name="Text Box 9"/>
          <p:cNvSpPr txBox="1">
            <a:spLocks noChangeArrowheads="1"/>
          </p:cNvSpPr>
          <p:nvPr/>
        </p:nvSpPr>
        <p:spPr bwMode="auto">
          <a:xfrm>
            <a:off x="2819400" y="2133600"/>
            <a:ext cx="488950" cy="457200"/>
          </a:xfrm>
          <a:prstGeom prst="rect">
            <a:avLst/>
          </a:prstGeom>
          <a:noFill/>
          <a:ln w="9525">
            <a:noFill/>
            <a:miter lim="800000"/>
            <a:headEnd/>
            <a:tailEnd/>
          </a:ln>
          <a:effectLst/>
        </p:spPr>
        <p:txBody>
          <a:bodyPr wrap="none">
            <a:prstTxWarp prst="textNoShape">
              <a:avLst/>
            </a:prstTxWarp>
            <a:spAutoFit/>
          </a:bodyPr>
          <a:lstStyle/>
          <a:p>
            <a:r>
              <a:rPr lang="en-US" sz="2400"/>
              <a:t>v3</a:t>
            </a:r>
          </a:p>
        </p:txBody>
      </p:sp>
      <p:sp>
        <p:nvSpPr>
          <p:cNvPr id="110602" name="Oval 10"/>
          <p:cNvSpPr>
            <a:spLocks noChangeArrowheads="1"/>
          </p:cNvSpPr>
          <p:nvPr/>
        </p:nvSpPr>
        <p:spPr bwMode="auto">
          <a:xfrm>
            <a:off x="2759075" y="2092325"/>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0603" name="Text Box 11"/>
          <p:cNvSpPr txBox="1">
            <a:spLocks noChangeArrowheads="1"/>
          </p:cNvSpPr>
          <p:nvPr/>
        </p:nvSpPr>
        <p:spPr bwMode="auto">
          <a:xfrm>
            <a:off x="1066800" y="1981200"/>
            <a:ext cx="3546475" cy="1552575"/>
          </a:xfrm>
          <a:prstGeom prst="rect">
            <a:avLst/>
          </a:prstGeom>
          <a:noFill/>
          <a:ln w="9525">
            <a:noFill/>
            <a:miter lim="800000"/>
            <a:headEnd/>
            <a:tailEnd/>
          </a:ln>
          <a:effectLst/>
        </p:spPr>
        <p:txBody>
          <a:bodyPr wrap="none">
            <a:prstTxWarp prst="textNoShape">
              <a:avLst/>
            </a:prstTxWarp>
            <a:spAutoFit/>
          </a:bodyPr>
          <a:lstStyle/>
          <a:p>
            <a:r>
              <a:rPr lang="en-US" sz="2400"/>
              <a:t>P(v3|v1)</a:t>
            </a:r>
          </a:p>
          <a:p>
            <a:r>
              <a:rPr lang="en-US" sz="2400"/>
              <a:t>P(v3|~v1)</a:t>
            </a:r>
          </a:p>
          <a:p>
            <a:r>
              <a:rPr lang="en-US" sz="2400">
                <a:solidFill>
                  <a:schemeClr val="folHlink"/>
                </a:solidFill>
              </a:rPr>
              <a:t>P(~v3|v1) = 1 – P(v3|v1)</a:t>
            </a:r>
          </a:p>
          <a:p>
            <a:r>
              <a:rPr lang="en-US" sz="2400">
                <a:solidFill>
                  <a:schemeClr val="folHlink"/>
                </a:solidFill>
              </a:rPr>
              <a:t>P(~v3|~v1) = 1 – P(v3|~v1)</a:t>
            </a:r>
          </a:p>
        </p:txBody>
      </p:sp>
      <p:sp>
        <p:nvSpPr>
          <p:cNvPr id="110604" name="Line 12"/>
          <p:cNvSpPr>
            <a:spLocks noChangeShapeType="1"/>
          </p:cNvSpPr>
          <p:nvPr/>
        </p:nvSpPr>
        <p:spPr bwMode="auto">
          <a:xfrm>
            <a:off x="3048000" y="1524000"/>
            <a:ext cx="0" cy="609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0605" name="Line 13"/>
          <p:cNvSpPr>
            <a:spLocks noChangeShapeType="1"/>
          </p:cNvSpPr>
          <p:nvPr/>
        </p:nvSpPr>
        <p:spPr bwMode="auto">
          <a:xfrm>
            <a:off x="381000" y="3581400"/>
            <a:ext cx="8077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0606" name="Text Box 14"/>
          <p:cNvSpPr txBox="1">
            <a:spLocks noChangeArrowheads="1"/>
          </p:cNvSpPr>
          <p:nvPr/>
        </p:nvSpPr>
        <p:spPr bwMode="auto">
          <a:xfrm>
            <a:off x="365125" y="3698875"/>
            <a:ext cx="5403850" cy="457200"/>
          </a:xfrm>
          <a:prstGeom prst="rect">
            <a:avLst/>
          </a:prstGeom>
          <a:noFill/>
          <a:ln w="9525">
            <a:noFill/>
            <a:miter lim="800000"/>
            <a:headEnd/>
            <a:tailEnd/>
          </a:ln>
          <a:effectLst/>
        </p:spPr>
        <p:txBody>
          <a:bodyPr wrap="none">
            <a:prstTxWarp prst="textNoShape">
              <a:avLst/>
            </a:prstTxWarp>
            <a:spAutoFit/>
          </a:bodyPr>
          <a:lstStyle/>
          <a:p>
            <a:r>
              <a:rPr lang="en-US" sz="2400"/>
              <a:t>Since P(v4| v1, v2, v3) = P(v4 | v2, v3), …</a:t>
            </a:r>
          </a:p>
        </p:txBody>
      </p:sp>
      <p:sp>
        <p:nvSpPr>
          <p:cNvPr id="110607" name="Text Box 15"/>
          <p:cNvSpPr txBox="1">
            <a:spLocks noChangeArrowheads="1"/>
          </p:cNvSpPr>
          <p:nvPr/>
        </p:nvSpPr>
        <p:spPr bwMode="auto">
          <a:xfrm>
            <a:off x="3429000" y="4191000"/>
            <a:ext cx="488950" cy="457200"/>
          </a:xfrm>
          <a:prstGeom prst="rect">
            <a:avLst/>
          </a:prstGeom>
          <a:noFill/>
          <a:ln w="9525">
            <a:noFill/>
            <a:miter lim="800000"/>
            <a:headEnd/>
            <a:tailEnd/>
          </a:ln>
          <a:effectLst/>
        </p:spPr>
        <p:txBody>
          <a:bodyPr wrap="none">
            <a:prstTxWarp prst="textNoShape">
              <a:avLst/>
            </a:prstTxWarp>
            <a:spAutoFit/>
          </a:bodyPr>
          <a:lstStyle/>
          <a:p>
            <a:r>
              <a:rPr lang="en-US" sz="2400"/>
              <a:t>v1</a:t>
            </a:r>
          </a:p>
        </p:txBody>
      </p:sp>
      <p:sp>
        <p:nvSpPr>
          <p:cNvPr id="110608" name="Oval 16"/>
          <p:cNvSpPr>
            <a:spLocks noChangeArrowheads="1"/>
          </p:cNvSpPr>
          <p:nvPr/>
        </p:nvSpPr>
        <p:spPr bwMode="auto">
          <a:xfrm>
            <a:off x="3368675" y="4149725"/>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0609" name="Text Box 17"/>
          <p:cNvSpPr txBox="1">
            <a:spLocks noChangeArrowheads="1"/>
          </p:cNvSpPr>
          <p:nvPr/>
        </p:nvSpPr>
        <p:spPr bwMode="auto">
          <a:xfrm>
            <a:off x="2590800" y="4267200"/>
            <a:ext cx="692150" cy="366713"/>
          </a:xfrm>
          <a:prstGeom prst="rect">
            <a:avLst/>
          </a:prstGeom>
          <a:noFill/>
          <a:ln w="9525">
            <a:noFill/>
            <a:miter lim="800000"/>
            <a:headEnd/>
            <a:tailEnd/>
          </a:ln>
          <a:effectLst/>
        </p:spPr>
        <p:txBody>
          <a:bodyPr wrap="none">
            <a:prstTxWarp prst="textNoShape">
              <a:avLst/>
            </a:prstTxWarp>
            <a:spAutoFit/>
          </a:bodyPr>
          <a:lstStyle/>
          <a:p>
            <a:r>
              <a:rPr lang="en-US" sz="1800"/>
              <a:t>P(v1)</a:t>
            </a:r>
            <a:endParaRPr lang="en-US" sz="1800">
              <a:solidFill>
                <a:schemeClr val="folHlink"/>
              </a:solidFill>
            </a:endParaRPr>
          </a:p>
        </p:txBody>
      </p:sp>
      <p:sp>
        <p:nvSpPr>
          <p:cNvPr id="110610" name="Text Box 18"/>
          <p:cNvSpPr txBox="1">
            <a:spLocks noChangeArrowheads="1"/>
          </p:cNvSpPr>
          <p:nvPr/>
        </p:nvSpPr>
        <p:spPr bwMode="auto">
          <a:xfrm>
            <a:off x="5410200" y="4191000"/>
            <a:ext cx="488950"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110611" name="Oval 19"/>
          <p:cNvSpPr>
            <a:spLocks noChangeArrowheads="1"/>
          </p:cNvSpPr>
          <p:nvPr/>
        </p:nvSpPr>
        <p:spPr bwMode="auto">
          <a:xfrm>
            <a:off x="5349875" y="4149725"/>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0612" name="Text Box 20"/>
          <p:cNvSpPr txBox="1">
            <a:spLocks noChangeArrowheads="1"/>
          </p:cNvSpPr>
          <p:nvPr/>
        </p:nvSpPr>
        <p:spPr bwMode="auto">
          <a:xfrm>
            <a:off x="5943600" y="4264025"/>
            <a:ext cx="692150" cy="366713"/>
          </a:xfrm>
          <a:prstGeom prst="rect">
            <a:avLst/>
          </a:prstGeom>
          <a:noFill/>
          <a:ln w="9525">
            <a:noFill/>
            <a:miter lim="800000"/>
            <a:headEnd/>
            <a:tailEnd/>
          </a:ln>
          <a:effectLst/>
        </p:spPr>
        <p:txBody>
          <a:bodyPr wrap="none">
            <a:prstTxWarp prst="textNoShape">
              <a:avLst/>
            </a:prstTxWarp>
            <a:spAutoFit/>
          </a:bodyPr>
          <a:lstStyle/>
          <a:p>
            <a:r>
              <a:rPr lang="en-US" sz="1800"/>
              <a:t>P(v2)</a:t>
            </a:r>
            <a:endParaRPr lang="en-US" sz="1800">
              <a:solidFill>
                <a:schemeClr val="folHlink"/>
              </a:solidFill>
            </a:endParaRPr>
          </a:p>
        </p:txBody>
      </p:sp>
      <p:sp>
        <p:nvSpPr>
          <p:cNvPr id="110613" name="Text Box 21"/>
          <p:cNvSpPr txBox="1">
            <a:spLocks noChangeArrowheads="1"/>
          </p:cNvSpPr>
          <p:nvPr/>
        </p:nvSpPr>
        <p:spPr bwMode="auto">
          <a:xfrm>
            <a:off x="3429000" y="5257800"/>
            <a:ext cx="488950" cy="457200"/>
          </a:xfrm>
          <a:prstGeom prst="rect">
            <a:avLst/>
          </a:prstGeom>
          <a:noFill/>
          <a:ln w="9525">
            <a:noFill/>
            <a:miter lim="800000"/>
            <a:headEnd/>
            <a:tailEnd/>
          </a:ln>
          <a:effectLst/>
        </p:spPr>
        <p:txBody>
          <a:bodyPr wrap="none">
            <a:prstTxWarp prst="textNoShape">
              <a:avLst/>
            </a:prstTxWarp>
            <a:spAutoFit/>
          </a:bodyPr>
          <a:lstStyle/>
          <a:p>
            <a:r>
              <a:rPr lang="en-US" sz="2400"/>
              <a:t>v3</a:t>
            </a:r>
          </a:p>
        </p:txBody>
      </p:sp>
      <p:sp>
        <p:nvSpPr>
          <p:cNvPr id="110614" name="Oval 22"/>
          <p:cNvSpPr>
            <a:spLocks noChangeArrowheads="1"/>
          </p:cNvSpPr>
          <p:nvPr/>
        </p:nvSpPr>
        <p:spPr bwMode="auto">
          <a:xfrm>
            <a:off x="3368675" y="5216525"/>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0615" name="Text Box 23"/>
          <p:cNvSpPr txBox="1">
            <a:spLocks noChangeArrowheads="1"/>
          </p:cNvSpPr>
          <p:nvPr/>
        </p:nvSpPr>
        <p:spPr bwMode="auto">
          <a:xfrm>
            <a:off x="2057400" y="5129213"/>
            <a:ext cx="1090613" cy="641350"/>
          </a:xfrm>
          <a:prstGeom prst="rect">
            <a:avLst/>
          </a:prstGeom>
          <a:noFill/>
          <a:ln w="9525">
            <a:noFill/>
            <a:miter lim="800000"/>
            <a:headEnd/>
            <a:tailEnd/>
          </a:ln>
          <a:effectLst/>
        </p:spPr>
        <p:txBody>
          <a:bodyPr wrap="none">
            <a:prstTxWarp prst="textNoShape">
              <a:avLst/>
            </a:prstTxWarp>
            <a:spAutoFit/>
          </a:bodyPr>
          <a:lstStyle/>
          <a:p>
            <a:r>
              <a:rPr lang="en-US" sz="1800"/>
              <a:t>P(v3|v1)</a:t>
            </a:r>
          </a:p>
          <a:p>
            <a:r>
              <a:rPr lang="en-US" sz="1800"/>
              <a:t>P(v3|~v1)</a:t>
            </a:r>
            <a:endParaRPr lang="en-US" sz="1800">
              <a:solidFill>
                <a:schemeClr val="folHlink"/>
              </a:solidFill>
            </a:endParaRPr>
          </a:p>
        </p:txBody>
      </p:sp>
      <p:sp>
        <p:nvSpPr>
          <p:cNvPr id="110616" name="Line 24"/>
          <p:cNvSpPr>
            <a:spLocks noChangeShapeType="1"/>
          </p:cNvSpPr>
          <p:nvPr/>
        </p:nvSpPr>
        <p:spPr bwMode="auto">
          <a:xfrm>
            <a:off x="3657600" y="4648200"/>
            <a:ext cx="0" cy="609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0617" name="Text Box 25"/>
          <p:cNvSpPr txBox="1">
            <a:spLocks noChangeArrowheads="1"/>
          </p:cNvSpPr>
          <p:nvPr/>
        </p:nvSpPr>
        <p:spPr bwMode="auto">
          <a:xfrm>
            <a:off x="4495800" y="5943600"/>
            <a:ext cx="488950"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110618" name="Oval 26"/>
          <p:cNvSpPr>
            <a:spLocks noChangeArrowheads="1"/>
          </p:cNvSpPr>
          <p:nvPr/>
        </p:nvSpPr>
        <p:spPr bwMode="auto">
          <a:xfrm>
            <a:off x="4435475" y="5902325"/>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0619" name="Text Box 27"/>
          <p:cNvSpPr txBox="1">
            <a:spLocks noChangeArrowheads="1"/>
          </p:cNvSpPr>
          <p:nvPr/>
        </p:nvSpPr>
        <p:spPr bwMode="auto">
          <a:xfrm>
            <a:off x="5181600" y="5378450"/>
            <a:ext cx="4117975" cy="1190625"/>
          </a:xfrm>
          <a:prstGeom prst="rect">
            <a:avLst/>
          </a:prstGeom>
          <a:noFill/>
          <a:ln w="9525">
            <a:noFill/>
            <a:miter lim="800000"/>
            <a:headEnd/>
            <a:tailEnd/>
          </a:ln>
          <a:effectLst/>
        </p:spPr>
        <p:txBody>
          <a:bodyPr wrap="none">
            <a:prstTxWarp prst="textNoShape">
              <a:avLst/>
            </a:prstTxWarp>
            <a:spAutoFit/>
          </a:bodyPr>
          <a:lstStyle/>
          <a:p>
            <a:r>
              <a:rPr lang="en-US" sz="1800"/>
              <a:t>P(v4|v2, v3), </a:t>
            </a:r>
            <a:r>
              <a:rPr lang="en-US" sz="1800">
                <a:solidFill>
                  <a:schemeClr val="folHlink"/>
                </a:solidFill>
              </a:rPr>
              <a:t>P(~v4|v2,v3) = 1-P(v4|v2,v3)</a:t>
            </a:r>
          </a:p>
          <a:p>
            <a:r>
              <a:rPr lang="en-US" sz="1800"/>
              <a:t>P(v4|v2,~v3), </a:t>
            </a:r>
            <a:r>
              <a:rPr lang="en-US" sz="1800">
                <a:solidFill>
                  <a:schemeClr val="folHlink"/>
                </a:solidFill>
              </a:rPr>
              <a:t>…</a:t>
            </a:r>
          </a:p>
          <a:p>
            <a:r>
              <a:rPr lang="en-US" sz="1800"/>
              <a:t>P(v4|~v2, v3), </a:t>
            </a:r>
            <a:r>
              <a:rPr lang="en-US" sz="1800">
                <a:solidFill>
                  <a:schemeClr val="folHlink"/>
                </a:solidFill>
              </a:rPr>
              <a:t>…</a:t>
            </a:r>
          </a:p>
          <a:p>
            <a:r>
              <a:rPr lang="en-US" sz="1800"/>
              <a:t>P(v4|~v2, ~v3), </a:t>
            </a:r>
            <a:r>
              <a:rPr lang="en-US" sz="1800">
                <a:solidFill>
                  <a:schemeClr val="folHlink"/>
                </a:solidFill>
              </a:rPr>
              <a:t>…</a:t>
            </a:r>
          </a:p>
        </p:txBody>
      </p:sp>
      <p:sp>
        <p:nvSpPr>
          <p:cNvPr id="110620" name="Line 28"/>
          <p:cNvSpPr>
            <a:spLocks noChangeShapeType="1"/>
          </p:cNvSpPr>
          <p:nvPr/>
        </p:nvSpPr>
        <p:spPr bwMode="auto">
          <a:xfrm flipH="1">
            <a:off x="4724400" y="4648200"/>
            <a:ext cx="762000" cy="1295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0621" name="Line 29"/>
          <p:cNvSpPr>
            <a:spLocks noChangeShapeType="1"/>
          </p:cNvSpPr>
          <p:nvPr/>
        </p:nvSpPr>
        <p:spPr bwMode="auto">
          <a:xfrm>
            <a:off x="3810000" y="5638800"/>
            <a:ext cx="6858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1"/>
          <p:cNvSpPr>
            <a:spLocks noGrp="1"/>
          </p:cNvSpPr>
          <p:nvPr>
            <p:ph type="dt" sz="half" idx="10"/>
          </p:nvPr>
        </p:nvSpPr>
        <p:spPr/>
        <p:txBody>
          <a:bodyPr/>
          <a:lstStyle/>
          <a:p>
            <a:r>
              <a:rPr lang="en-US"/>
              <a:t>Doug Fisher</a:t>
            </a:r>
          </a:p>
        </p:txBody>
      </p:sp>
      <p:sp>
        <p:nvSpPr>
          <p:cNvPr id="24" name="Slide Number Placeholder 3"/>
          <p:cNvSpPr>
            <a:spLocks noGrp="1"/>
          </p:cNvSpPr>
          <p:nvPr>
            <p:ph type="sldNum" sz="quarter" idx="12"/>
          </p:nvPr>
        </p:nvSpPr>
        <p:spPr/>
        <p:txBody>
          <a:bodyPr/>
          <a:lstStyle/>
          <a:p>
            <a:fld id="{7A112B41-2CFC-3740-B6FB-BAB2101D3D68}" type="slidenum">
              <a:rPr lang="en-US"/>
              <a:pPr/>
              <a:t>38</a:t>
            </a:fld>
            <a:endParaRPr lang="en-US"/>
          </a:p>
        </p:txBody>
      </p:sp>
      <p:sp>
        <p:nvSpPr>
          <p:cNvPr id="111618" name="Text Box 2"/>
          <p:cNvSpPr txBox="1">
            <a:spLocks noChangeArrowheads="1"/>
          </p:cNvSpPr>
          <p:nvPr/>
        </p:nvSpPr>
        <p:spPr bwMode="auto">
          <a:xfrm>
            <a:off x="212725" y="346075"/>
            <a:ext cx="5106988" cy="457200"/>
          </a:xfrm>
          <a:prstGeom prst="rect">
            <a:avLst/>
          </a:prstGeom>
          <a:noFill/>
          <a:ln w="9525">
            <a:noFill/>
            <a:miter lim="800000"/>
            <a:headEnd/>
            <a:tailEnd/>
          </a:ln>
          <a:effectLst/>
        </p:spPr>
        <p:txBody>
          <a:bodyPr wrap="none">
            <a:prstTxWarp prst="textNoShape">
              <a:avLst/>
            </a:prstTxWarp>
            <a:spAutoFit/>
          </a:bodyPr>
          <a:lstStyle/>
          <a:p>
            <a:r>
              <a:rPr lang="en-US" sz="2400"/>
              <a:t>Since P(v5|v1,v2, v3, v4) = P(v5|v3),…:</a:t>
            </a:r>
          </a:p>
        </p:txBody>
      </p:sp>
      <p:sp>
        <p:nvSpPr>
          <p:cNvPr id="111619" name="Text Box 3"/>
          <p:cNvSpPr txBox="1">
            <a:spLocks noChangeArrowheads="1"/>
          </p:cNvSpPr>
          <p:nvPr/>
        </p:nvSpPr>
        <p:spPr bwMode="auto">
          <a:xfrm>
            <a:off x="2819400" y="1222375"/>
            <a:ext cx="488950" cy="457200"/>
          </a:xfrm>
          <a:prstGeom prst="rect">
            <a:avLst/>
          </a:prstGeom>
          <a:noFill/>
          <a:ln w="9525">
            <a:noFill/>
            <a:miter lim="800000"/>
            <a:headEnd/>
            <a:tailEnd/>
          </a:ln>
          <a:effectLst/>
        </p:spPr>
        <p:txBody>
          <a:bodyPr wrap="none">
            <a:prstTxWarp prst="textNoShape">
              <a:avLst/>
            </a:prstTxWarp>
            <a:spAutoFit/>
          </a:bodyPr>
          <a:lstStyle/>
          <a:p>
            <a:r>
              <a:rPr lang="en-US" sz="2400"/>
              <a:t>v1</a:t>
            </a:r>
          </a:p>
        </p:txBody>
      </p:sp>
      <p:sp>
        <p:nvSpPr>
          <p:cNvPr id="111620" name="Oval 4"/>
          <p:cNvSpPr>
            <a:spLocks noChangeArrowheads="1"/>
          </p:cNvSpPr>
          <p:nvPr/>
        </p:nvSpPr>
        <p:spPr bwMode="auto">
          <a:xfrm>
            <a:off x="2759075" y="1181100"/>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1621" name="Text Box 5"/>
          <p:cNvSpPr txBox="1">
            <a:spLocks noChangeArrowheads="1"/>
          </p:cNvSpPr>
          <p:nvPr/>
        </p:nvSpPr>
        <p:spPr bwMode="auto">
          <a:xfrm>
            <a:off x="1981200" y="1298575"/>
            <a:ext cx="692150" cy="366713"/>
          </a:xfrm>
          <a:prstGeom prst="rect">
            <a:avLst/>
          </a:prstGeom>
          <a:noFill/>
          <a:ln w="9525">
            <a:noFill/>
            <a:miter lim="800000"/>
            <a:headEnd/>
            <a:tailEnd/>
          </a:ln>
          <a:effectLst/>
        </p:spPr>
        <p:txBody>
          <a:bodyPr wrap="none">
            <a:prstTxWarp prst="textNoShape">
              <a:avLst/>
            </a:prstTxWarp>
            <a:spAutoFit/>
          </a:bodyPr>
          <a:lstStyle/>
          <a:p>
            <a:r>
              <a:rPr lang="en-US" sz="1800"/>
              <a:t>P(v1)</a:t>
            </a:r>
            <a:endParaRPr lang="en-US" sz="1800">
              <a:solidFill>
                <a:schemeClr val="folHlink"/>
              </a:solidFill>
            </a:endParaRPr>
          </a:p>
        </p:txBody>
      </p:sp>
      <p:sp>
        <p:nvSpPr>
          <p:cNvPr id="111622" name="Text Box 6"/>
          <p:cNvSpPr txBox="1">
            <a:spLocks noChangeArrowheads="1"/>
          </p:cNvSpPr>
          <p:nvPr/>
        </p:nvSpPr>
        <p:spPr bwMode="auto">
          <a:xfrm>
            <a:off x="4800600" y="1222375"/>
            <a:ext cx="488950" cy="457200"/>
          </a:xfrm>
          <a:prstGeom prst="rect">
            <a:avLst/>
          </a:prstGeom>
          <a:noFill/>
          <a:ln w="9525">
            <a:noFill/>
            <a:miter lim="800000"/>
            <a:headEnd/>
            <a:tailEnd/>
          </a:ln>
          <a:effectLst/>
        </p:spPr>
        <p:txBody>
          <a:bodyPr wrap="none">
            <a:prstTxWarp prst="textNoShape">
              <a:avLst/>
            </a:prstTxWarp>
            <a:spAutoFit/>
          </a:bodyPr>
          <a:lstStyle/>
          <a:p>
            <a:r>
              <a:rPr lang="en-US" sz="2400"/>
              <a:t>v2</a:t>
            </a:r>
          </a:p>
        </p:txBody>
      </p:sp>
      <p:sp>
        <p:nvSpPr>
          <p:cNvPr id="111623" name="Oval 7"/>
          <p:cNvSpPr>
            <a:spLocks noChangeArrowheads="1"/>
          </p:cNvSpPr>
          <p:nvPr/>
        </p:nvSpPr>
        <p:spPr bwMode="auto">
          <a:xfrm>
            <a:off x="4740275" y="1181100"/>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1624" name="Text Box 8"/>
          <p:cNvSpPr txBox="1">
            <a:spLocks noChangeArrowheads="1"/>
          </p:cNvSpPr>
          <p:nvPr/>
        </p:nvSpPr>
        <p:spPr bwMode="auto">
          <a:xfrm>
            <a:off x="5334000" y="1295400"/>
            <a:ext cx="692150" cy="366713"/>
          </a:xfrm>
          <a:prstGeom prst="rect">
            <a:avLst/>
          </a:prstGeom>
          <a:noFill/>
          <a:ln w="9525">
            <a:noFill/>
            <a:miter lim="800000"/>
            <a:headEnd/>
            <a:tailEnd/>
          </a:ln>
          <a:effectLst/>
        </p:spPr>
        <p:txBody>
          <a:bodyPr wrap="none">
            <a:prstTxWarp prst="textNoShape">
              <a:avLst/>
            </a:prstTxWarp>
            <a:spAutoFit/>
          </a:bodyPr>
          <a:lstStyle/>
          <a:p>
            <a:r>
              <a:rPr lang="en-US" sz="1800"/>
              <a:t>P(v2)</a:t>
            </a:r>
            <a:endParaRPr lang="en-US" sz="1800">
              <a:solidFill>
                <a:schemeClr val="folHlink"/>
              </a:solidFill>
            </a:endParaRPr>
          </a:p>
        </p:txBody>
      </p:sp>
      <p:sp>
        <p:nvSpPr>
          <p:cNvPr id="111625" name="Text Box 9"/>
          <p:cNvSpPr txBox="1">
            <a:spLocks noChangeArrowheads="1"/>
          </p:cNvSpPr>
          <p:nvPr/>
        </p:nvSpPr>
        <p:spPr bwMode="auto">
          <a:xfrm>
            <a:off x="2819400" y="2289175"/>
            <a:ext cx="488950" cy="457200"/>
          </a:xfrm>
          <a:prstGeom prst="rect">
            <a:avLst/>
          </a:prstGeom>
          <a:noFill/>
          <a:ln w="9525">
            <a:noFill/>
            <a:miter lim="800000"/>
            <a:headEnd/>
            <a:tailEnd/>
          </a:ln>
          <a:effectLst/>
        </p:spPr>
        <p:txBody>
          <a:bodyPr wrap="none">
            <a:prstTxWarp prst="textNoShape">
              <a:avLst/>
            </a:prstTxWarp>
            <a:spAutoFit/>
          </a:bodyPr>
          <a:lstStyle/>
          <a:p>
            <a:r>
              <a:rPr lang="en-US" sz="2400"/>
              <a:t>v3</a:t>
            </a:r>
          </a:p>
        </p:txBody>
      </p:sp>
      <p:sp>
        <p:nvSpPr>
          <p:cNvPr id="111626" name="Oval 10"/>
          <p:cNvSpPr>
            <a:spLocks noChangeArrowheads="1"/>
          </p:cNvSpPr>
          <p:nvPr/>
        </p:nvSpPr>
        <p:spPr bwMode="auto">
          <a:xfrm>
            <a:off x="2759075" y="2247900"/>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1627" name="Text Box 11"/>
          <p:cNvSpPr txBox="1">
            <a:spLocks noChangeArrowheads="1"/>
          </p:cNvSpPr>
          <p:nvPr/>
        </p:nvSpPr>
        <p:spPr bwMode="auto">
          <a:xfrm>
            <a:off x="1447800" y="2160588"/>
            <a:ext cx="1090613" cy="641350"/>
          </a:xfrm>
          <a:prstGeom prst="rect">
            <a:avLst/>
          </a:prstGeom>
          <a:noFill/>
          <a:ln w="9525">
            <a:noFill/>
            <a:miter lim="800000"/>
            <a:headEnd/>
            <a:tailEnd/>
          </a:ln>
          <a:effectLst/>
        </p:spPr>
        <p:txBody>
          <a:bodyPr wrap="none">
            <a:prstTxWarp prst="textNoShape">
              <a:avLst/>
            </a:prstTxWarp>
            <a:spAutoFit/>
          </a:bodyPr>
          <a:lstStyle/>
          <a:p>
            <a:r>
              <a:rPr lang="en-US" sz="1800"/>
              <a:t>P(v3|v1)</a:t>
            </a:r>
          </a:p>
          <a:p>
            <a:r>
              <a:rPr lang="en-US" sz="1800"/>
              <a:t>P(v3|~v1)</a:t>
            </a:r>
            <a:endParaRPr lang="en-US" sz="1800">
              <a:solidFill>
                <a:schemeClr val="folHlink"/>
              </a:solidFill>
            </a:endParaRPr>
          </a:p>
        </p:txBody>
      </p:sp>
      <p:sp>
        <p:nvSpPr>
          <p:cNvPr id="111628" name="Line 12"/>
          <p:cNvSpPr>
            <a:spLocks noChangeShapeType="1"/>
          </p:cNvSpPr>
          <p:nvPr/>
        </p:nvSpPr>
        <p:spPr bwMode="auto">
          <a:xfrm>
            <a:off x="3048000" y="1679575"/>
            <a:ext cx="0" cy="609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1629" name="Text Box 13"/>
          <p:cNvSpPr txBox="1">
            <a:spLocks noChangeArrowheads="1"/>
          </p:cNvSpPr>
          <p:nvPr/>
        </p:nvSpPr>
        <p:spPr bwMode="auto">
          <a:xfrm>
            <a:off x="3886200" y="2974975"/>
            <a:ext cx="488950" cy="457200"/>
          </a:xfrm>
          <a:prstGeom prst="rect">
            <a:avLst/>
          </a:prstGeom>
          <a:noFill/>
          <a:ln w="9525">
            <a:noFill/>
            <a:miter lim="800000"/>
            <a:headEnd/>
            <a:tailEnd/>
          </a:ln>
          <a:effectLst/>
        </p:spPr>
        <p:txBody>
          <a:bodyPr wrap="none">
            <a:prstTxWarp prst="textNoShape">
              <a:avLst/>
            </a:prstTxWarp>
            <a:spAutoFit/>
          </a:bodyPr>
          <a:lstStyle/>
          <a:p>
            <a:r>
              <a:rPr lang="en-US" sz="2400"/>
              <a:t>v4</a:t>
            </a:r>
          </a:p>
        </p:txBody>
      </p:sp>
      <p:sp>
        <p:nvSpPr>
          <p:cNvPr id="111630" name="Oval 14"/>
          <p:cNvSpPr>
            <a:spLocks noChangeArrowheads="1"/>
          </p:cNvSpPr>
          <p:nvPr/>
        </p:nvSpPr>
        <p:spPr bwMode="auto">
          <a:xfrm>
            <a:off x="3825875" y="2933700"/>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1631" name="Text Box 15"/>
          <p:cNvSpPr txBox="1">
            <a:spLocks noChangeArrowheads="1"/>
          </p:cNvSpPr>
          <p:nvPr/>
        </p:nvSpPr>
        <p:spPr bwMode="auto">
          <a:xfrm>
            <a:off x="4419600" y="2743200"/>
            <a:ext cx="1557338" cy="1190625"/>
          </a:xfrm>
          <a:prstGeom prst="rect">
            <a:avLst/>
          </a:prstGeom>
          <a:noFill/>
          <a:ln w="9525">
            <a:noFill/>
            <a:miter lim="800000"/>
            <a:headEnd/>
            <a:tailEnd/>
          </a:ln>
          <a:effectLst/>
        </p:spPr>
        <p:txBody>
          <a:bodyPr wrap="none">
            <a:prstTxWarp prst="textNoShape">
              <a:avLst/>
            </a:prstTxWarp>
            <a:spAutoFit/>
          </a:bodyPr>
          <a:lstStyle/>
          <a:p>
            <a:r>
              <a:rPr lang="en-US" sz="1800"/>
              <a:t>P(v4|v2, v3),</a:t>
            </a:r>
            <a:endParaRPr lang="en-US" sz="1800">
              <a:solidFill>
                <a:schemeClr val="folHlink"/>
              </a:solidFill>
            </a:endParaRPr>
          </a:p>
          <a:p>
            <a:r>
              <a:rPr lang="en-US" sz="1800"/>
              <a:t>P(v4|v2,~v3),</a:t>
            </a:r>
            <a:endParaRPr lang="en-US" sz="1800">
              <a:solidFill>
                <a:schemeClr val="folHlink"/>
              </a:solidFill>
            </a:endParaRPr>
          </a:p>
          <a:p>
            <a:r>
              <a:rPr lang="en-US" sz="1800"/>
              <a:t>P(v4|~v2, v3),</a:t>
            </a:r>
            <a:endParaRPr lang="en-US" sz="1800">
              <a:solidFill>
                <a:schemeClr val="folHlink"/>
              </a:solidFill>
            </a:endParaRPr>
          </a:p>
          <a:p>
            <a:r>
              <a:rPr lang="en-US" sz="1800"/>
              <a:t>P(v4|~v2, ~v3)</a:t>
            </a:r>
            <a:endParaRPr lang="en-US" sz="1800">
              <a:solidFill>
                <a:schemeClr val="folHlink"/>
              </a:solidFill>
            </a:endParaRPr>
          </a:p>
        </p:txBody>
      </p:sp>
      <p:sp>
        <p:nvSpPr>
          <p:cNvPr id="111632" name="Line 16"/>
          <p:cNvSpPr>
            <a:spLocks noChangeShapeType="1"/>
          </p:cNvSpPr>
          <p:nvPr/>
        </p:nvSpPr>
        <p:spPr bwMode="auto">
          <a:xfrm flipH="1">
            <a:off x="4114800" y="1679575"/>
            <a:ext cx="762000" cy="1295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1633" name="Line 17"/>
          <p:cNvSpPr>
            <a:spLocks noChangeShapeType="1"/>
          </p:cNvSpPr>
          <p:nvPr/>
        </p:nvSpPr>
        <p:spPr bwMode="auto">
          <a:xfrm>
            <a:off x="3200400" y="2670175"/>
            <a:ext cx="6858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1634" name="Text Box 18"/>
          <p:cNvSpPr txBox="1">
            <a:spLocks noChangeArrowheads="1"/>
          </p:cNvSpPr>
          <p:nvPr/>
        </p:nvSpPr>
        <p:spPr bwMode="auto">
          <a:xfrm>
            <a:off x="2438400" y="3176588"/>
            <a:ext cx="488950" cy="457200"/>
          </a:xfrm>
          <a:prstGeom prst="rect">
            <a:avLst/>
          </a:prstGeom>
          <a:noFill/>
          <a:ln w="9525">
            <a:noFill/>
            <a:miter lim="800000"/>
            <a:headEnd/>
            <a:tailEnd/>
          </a:ln>
          <a:effectLst/>
        </p:spPr>
        <p:txBody>
          <a:bodyPr wrap="none">
            <a:prstTxWarp prst="textNoShape">
              <a:avLst/>
            </a:prstTxWarp>
            <a:spAutoFit/>
          </a:bodyPr>
          <a:lstStyle/>
          <a:p>
            <a:r>
              <a:rPr lang="en-US" sz="2400"/>
              <a:t>v5</a:t>
            </a:r>
          </a:p>
        </p:txBody>
      </p:sp>
      <p:sp>
        <p:nvSpPr>
          <p:cNvPr id="111635" name="Oval 19"/>
          <p:cNvSpPr>
            <a:spLocks noChangeArrowheads="1"/>
          </p:cNvSpPr>
          <p:nvPr/>
        </p:nvSpPr>
        <p:spPr bwMode="auto">
          <a:xfrm>
            <a:off x="2378075" y="3135313"/>
            <a:ext cx="5334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1636" name="Text Box 20"/>
          <p:cNvSpPr txBox="1">
            <a:spLocks noChangeArrowheads="1"/>
          </p:cNvSpPr>
          <p:nvPr/>
        </p:nvSpPr>
        <p:spPr bwMode="auto">
          <a:xfrm>
            <a:off x="1219200" y="3124200"/>
            <a:ext cx="1090613" cy="641350"/>
          </a:xfrm>
          <a:prstGeom prst="rect">
            <a:avLst/>
          </a:prstGeom>
          <a:noFill/>
          <a:ln w="9525">
            <a:noFill/>
            <a:miter lim="800000"/>
            <a:headEnd/>
            <a:tailEnd/>
          </a:ln>
          <a:effectLst/>
        </p:spPr>
        <p:txBody>
          <a:bodyPr wrap="none">
            <a:prstTxWarp prst="textNoShape">
              <a:avLst/>
            </a:prstTxWarp>
            <a:spAutoFit/>
          </a:bodyPr>
          <a:lstStyle/>
          <a:p>
            <a:r>
              <a:rPr lang="en-US" sz="1800"/>
              <a:t>P(v5|v3)</a:t>
            </a:r>
          </a:p>
          <a:p>
            <a:r>
              <a:rPr lang="en-US" sz="1800"/>
              <a:t>P(v5|~v3)</a:t>
            </a:r>
            <a:endParaRPr lang="en-US" sz="1800">
              <a:solidFill>
                <a:schemeClr val="folHlink"/>
              </a:solidFill>
            </a:endParaRPr>
          </a:p>
        </p:txBody>
      </p:sp>
      <p:sp>
        <p:nvSpPr>
          <p:cNvPr id="111637" name="Line 21"/>
          <p:cNvSpPr>
            <a:spLocks noChangeShapeType="1"/>
          </p:cNvSpPr>
          <p:nvPr/>
        </p:nvSpPr>
        <p:spPr bwMode="auto">
          <a:xfrm flipH="1">
            <a:off x="2667000" y="2743200"/>
            <a:ext cx="2286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1638" name="Text Box 22"/>
          <p:cNvSpPr txBox="1">
            <a:spLocks noChangeArrowheads="1"/>
          </p:cNvSpPr>
          <p:nvPr/>
        </p:nvSpPr>
        <p:spPr bwMode="auto">
          <a:xfrm>
            <a:off x="288925" y="4205288"/>
            <a:ext cx="8620125" cy="2225675"/>
          </a:xfrm>
          <a:prstGeom prst="rect">
            <a:avLst/>
          </a:prstGeom>
          <a:noFill/>
          <a:ln w="9525">
            <a:noFill/>
            <a:miter lim="800000"/>
            <a:headEnd/>
            <a:tailEnd/>
          </a:ln>
          <a:effectLst/>
        </p:spPr>
        <p:txBody>
          <a:bodyPr wrap="none">
            <a:prstTxWarp prst="textNoShape">
              <a:avLst/>
            </a:prstTxWarp>
            <a:spAutoFit/>
          </a:bodyPr>
          <a:lstStyle/>
          <a:p>
            <a:r>
              <a:rPr lang="en-US"/>
              <a:t>Components of a Bayesian Network: a </a:t>
            </a:r>
            <a:r>
              <a:rPr lang="en-US">
                <a:solidFill>
                  <a:schemeClr val="accent2"/>
                </a:solidFill>
              </a:rPr>
              <a:t>topology (graph)</a:t>
            </a:r>
            <a:r>
              <a:rPr lang="en-US"/>
              <a:t> that qualitatively indicates</a:t>
            </a:r>
          </a:p>
          <a:p>
            <a:r>
              <a:rPr lang="en-US"/>
              <a:t>     displays the conditional independencies, and </a:t>
            </a:r>
            <a:r>
              <a:rPr lang="en-US">
                <a:solidFill>
                  <a:schemeClr val="accent2"/>
                </a:solidFill>
              </a:rPr>
              <a:t>probability tables</a:t>
            </a:r>
            <a:r>
              <a:rPr lang="en-US"/>
              <a:t> at each node</a:t>
            </a:r>
          </a:p>
          <a:p>
            <a:endParaRPr lang="en-US"/>
          </a:p>
          <a:p>
            <a:r>
              <a:rPr lang="en-US"/>
              <a:t>Semantics of graphical component: for each variable, v, v is independent of all</a:t>
            </a:r>
          </a:p>
          <a:p>
            <a:r>
              <a:rPr lang="en-US"/>
              <a:t>   of its non-descendents conditioned on its parents</a:t>
            </a:r>
          </a:p>
          <a:p>
            <a:endParaRPr lang="en-US"/>
          </a:p>
          <a:p>
            <a:r>
              <a:rPr lang="en-US"/>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1"/>
          <p:cNvSpPr>
            <a:spLocks noGrp="1"/>
          </p:cNvSpPr>
          <p:nvPr>
            <p:ph type="dt" sz="half" idx="10"/>
          </p:nvPr>
        </p:nvSpPr>
        <p:spPr/>
        <p:txBody>
          <a:bodyPr/>
          <a:lstStyle/>
          <a:p>
            <a:r>
              <a:rPr lang="en-US"/>
              <a:t>Doug Fisher</a:t>
            </a:r>
          </a:p>
        </p:txBody>
      </p:sp>
      <p:sp>
        <p:nvSpPr>
          <p:cNvPr id="9" name="Slide Number Placeholder 3"/>
          <p:cNvSpPr>
            <a:spLocks noGrp="1"/>
          </p:cNvSpPr>
          <p:nvPr>
            <p:ph type="sldNum" sz="quarter" idx="12"/>
          </p:nvPr>
        </p:nvSpPr>
        <p:spPr/>
        <p:txBody>
          <a:bodyPr/>
          <a:lstStyle/>
          <a:p>
            <a:fld id="{432F706B-B10E-F24D-8A9E-7C429766ED01}" type="slidenum">
              <a:rPr lang="en-US"/>
              <a:pPr/>
              <a:t>39</a:t>
            </a:fld>
            <a:endParaRPr lang="en-US"/>
          </a:p>
        </p:txBody>
      </p:sp>
      <p:sp>
        <p:nvSpPr>
          <p:cNvPr id="112642" name="Text Box 2"/>
          <p:cNvSpPr txBox="1">
            <a:spLocks noChangeArrowheads="1"/>
          </p:cNvSpPr>
          <p:nvPr/>
        </p:nvSpPr>
        <p:spPr bwMode="auto">
          <a:xfrm>
            <a:off x="498475" y="228600"/>
            <a:ext cx="8645525" cy="6003925"/>
          </a:xfrm>
          <a:prstGeom prst="rect">
            <a:avLst/>
          </a:prstGeom>
          <a:noFill/>
          <a:ln w="9525">
            <a:noFill/>
            <a:miter lim="800000"/>
            <a:headEnd/>
            <a:tailEnd/>
          </a:ln>
          <a:effectLst/>
        </p:spPr>
        <p:txBody>
          <a:bodyPr wrap="none">
            <a:prstTxWarp prst="textNoShape">
              <a:avLst/>
            </a:prstTxWarp>
            <a:spAutoFit/>
          </a:bodyPr>
          <a:lstStyle/>
          <a:p>
            <a:pPr marL="457200" indent="-457200"/>
            <a:r>
              <a:rPr lang="en-US" sz="2400"/>
              <a:t>Where does knowledge of conditional independence come from?</a:t>
            </a:r>
          </a:p>
          <a:p>
            <a:pPr marL="457200" indent="-457200"/>
            <a:endParaRPr lang="en-US" sz="2400"/>
          </a:p>
          <a:p>
            <a:pPr marL="457200" indent="-457200"/>
            <a:r>
              <a:rPr lang="en-US"/>
              <a:t>a) </a:t>
            </a:r>
            <a:r>
              <a:rPr lang="en-US">
                <a:solidFill>
                  <a:schemeClr val="accent2"/>
                </a:solidFill>
              </a:rPr>
              <a:t>From data.</a:t>
            </a:r>
            <a:r>
              <a:rPr lang="en-US"/>
              <a:t> Consider congressional voting records. Suppose that we have data </a:t>
            </a:r>
          </a:p>
          <a:p>
            <a:pPr marL="457200" indent="-457200"/>
            <a:r>
              <a:rPr lang="en-US"/>
              <a:t>on House votes (and political party). Suppose variables are ordered</a:t>
            </a:r>
          </a:p>
          <a:p>
            <a:pPr marL="457200" indent="-457200"/>
            <a:r>
              <a:rPr lang="en-US"/>
              <a:t>     Party,  Immigration, StarWars, ….</a:t>
            </a:r>
          </a:p>
          <a:p>
            <a:pPr marL="457200" indent="-457200"/>
            <a:endParaRPr lang="en-US"/>
          </a:p>
          <a:p>
            <a:pPr marL="457200" indent="-457200"/>
            <a:r>
              <a:rPr lang="en-US"/>
              <a:t>                                  Party   P(Republican) = 0.52    (226/435 Republicans</a:t>
            </a:r>
          </a:p>
          <a:p>
            <a:pPr marL="457200" indent="-457200"/>
            <a:r>
              <a:rPr lang="en-US"/>
              <a:t>                                                                                     </a:t>
            </a:r>
            <a:r>
              <a:rPr lang="en-US">
                <a:solidFill>
                  <a:schemeClr val="folHlink"/>
                </a:solidFill>
              </a:rPr>
              <a:t>209/435 Democrats</a:t>
            </a:r>
            <a:r>
              <a:rPr lang="en-US"/>
              <a:t>)</a:t>
            </a:r>
          </a:p>
          <a:p>
            <a:pPr marL="457200" indent="-457200"/>
            <a:endParaRPr lang="en-US"/>
          </a:p>
          <a:p>
            <a:pPr marL="457200" indent="-457200"/>
            <a:r>
              <a:rPr lang="en-US"/>
              <a:t>To determine relationship between Party and Immigration, we count</a:t>
            </a:r>
          </a:p>
          <a:p>
            <a:pPr marL="457200" indent="-457200"/>
            <a:endParaRPr lang="en-US"/>
          </a:p>
          <a:p>
            <a:pPr marL="457200" indent="-457200"/>
            <a:r>
              <a:rPr lang="en-US"/>
              <a:t>                      </a:t>
            </a:r>
            <a:r>
              <a:rPr lang="en-US">
                <a:solidFill>
                  <a:schemeClr val="accent2"/>
                </a:solidFill>
              </a:rPr>
              <a:t>Actual Counts                       Predicted Counts (if Immigration and</a:t>
            </a:r>
          </a:p>
          <a:p>
            <a:pPr marL="457200" indent="-457200"/>
            <a:r>
              <a:rPr lang="en-US"/>
              <a:t>                                       Immigration                </a:t>
            </a:r>
            <a:r>
              <a:rPr lang="en-US">
                <a:solidFill>
                  <a:schemeClr val="accent2"/>
                </a:solidFill>
              </a:rPr>
              <a:t>Party independent)</a:t>
            </a:r>
          </a:p>
          <a:p>
            <a:pPr marL="457200" indent="-457200"/>
            <a:r>
              <a:rPr lang="en-US"/>
              <a:t>                                        Yes        No                                Yes     No  </a:t>
            </a:r>
          </a:p>
          <a:p>
            <a:pPr marL="457200" indent="-457200"/>
            <a:r>
              <a:rPr lang="en-US"/>
              <a:t>               Republican        17         209        Republican      92     134     </a:t>
            </a:r>
          </a:p>
          <a:p>
            <a:pPr marL="457200" indent="-457200"/>
            <a:r>
              <a:rPr lang="en-US"/>
              <a:t>               Democrat         160           49        Democrat        85     124</a:t>
            </a:r>
          </a:p>
          <a:p>
            <a:pPr marL="457200" indent="-457200"/>
            <a:endParaRPr lang="en-US"/>
          </a:p>
          <a:p>
            <a:pPr marL="457200" indent="-457200"/>
            <a:r>
              <a:rPr lang="en-US"/>
              <a:t>                                                                                                  </a:t>
            </a:r>
            <a:r>
              <a:rPr lang="en-US">
                <a:solidFill>
                  <a:schemeClr val="accent1"/>
                </a:solidFill>
              </a:rPr>
              <a:t>P(Rep)*P(Yes) * 435</a:t>
            </a:r>
          </a:p>
          <a:p>
            <a:pPr marL="457200" indent="-457200"/>
            <a:r>
              <a:rPr lang="en-US">
                <a:solidFill>
                  <a:schemeClr val="accent1"/>
                </a:solidFill>
              </a:rPr>
              <a:t>                                                                                       = 0.52 * (17+160)/435 * 435</a:t>
            </a:r>
          </a:p>
        </p:txBody>
      </p:sp>
      <p:sp>
        <p:nvSpPr>
          <p:cNvPr id="112643" name="Oval 3"/>
          <p:cNvSpPr>
            <a:spLocks noChangeArrowheads="1"/>
          </p:cNvSpPr>
          <p:nvPr/>
        </p:nvSpPr>
        <p:spPr bwMode="auto">
          <a:xfrm>
            <a:off x="2571750" y="2244725"/>
            <a:ext cx="838200" cy="3810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2644" name="Oval 4"/>
          <p:cNvSpPr>
            <a:spLocks noChangeArrowheads="1"/>
          </p:cNvSpPr>
          <p:nvPr/>
        </p:nvSpPr>
        <p:spPr bwMode="auto">
          <a:xfrm>
            <a:off x="6381750" y="4606925"/>
            <a:ext cx="381000" cy="381000"/>
          </a:xfrm>
          <a:prstGeom prst="ellipse">
            <a:avLst/>
          </a:prstGeom>
          <a:noFill/>
          <a:ln w="9525">
            <a:solidFill>
              <a:schemeClr val="accent1"/>
            </a:solidFill>
            <a:round/>
            <a:headEnd/>
            <a:tailEnd/>
          </a:ln>
          <a:effectLst/>
        </p:spPr>
        <p:txBody>
          <a:bodyPr wrap="none" anchor="ctr">
            <a:prstTxWarp prst="textNoShape">
              <a:avLst/>
            </a:prstTxWarp>
          </a:bodyPr>
          <a:lstStyle/>
          <a:p>
            <a:endParaRPr lang="en-US"/>
          </a:p>
        </p:txBody>
      </p:sp>
      <p:sp>
        <p:nvSpPr>
          <p:cNvPr id="112645" name="Line 5"/>
          <p:cNvSpPr>
            <a:spLocks noChangeShapeType="1"/>
          </p:cNvSpPr>
          <p:nvPr/>
        </p:nvSpPr>
        <p:spPr bwMode="auto">
          <a:xfrm flipH="1" flipV="1">
            <a:off x="6762750" y="4911725"/>
            <a:ext cx="457200" cy="609600"/>
          </a:xfrm>
          <a:prstGeom prst="line">
            <a:avLst/>
          </a:prstGeom>
          <a:noFill/>
          <a:ln w="9525">
            <a:solidFill>
              <a:schemeClr val="accent1"/>
            </a:solidFill>
            <a:round/>
            <a:headEnd/>
            <a:tailEnd type="triangle" w="med" len="med"/>
          </a:ln>
          <a:effectLst/>
        </p:spPr>
        <p:txBody>
          <a:bodyPr>
            <a:prstTxWarp prst="textNoShape">
              <a:avLst/>
            </a:prstTxWarp>
          </a:bodyPr>
          <a:lstStyle/>
          <a:p>
            <a:endParaRPr lang="en-US"/>
          </a:p>
        </p:txBody>
      </p:sp>
      <p:sp>
        <p:nvSpPr>
          <p:cNvPr id="112646" name="Arc 6"/>
          <p:cNvSpPr>
            <a:spLocks/>
          </p:cNvSpPr>
          <p:nvPr/>
        </p:nvSpPr>
        <p:spPr bwMode="auto">
          <a:xfrm rot="8159120">
            <a:off x="4400550" y="4911725"/>
            <a:ext cx="914400" cy="914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9525">
            <a:solidFill>
              <a:schemeClr val="accent2"/>
            </a:solidFill>
            <a:round/>
            <a:headEnd type="triangle" w="med" len="med"/>
            <a:tailEnd type="triangle" w="med" len="med"/>
          </a:ln>
          <a:effectLst/>
        </p:spPr>
        <p:txBody>
          <a:bodyPr rot="10800000" wrap="none" anchor="ctr">
            <a:prstTxWarp prst="textNoShape">
              <a:avLst/>
            </a:prstTxWarp>
          </a:bodyPr>
          <a:lstStyle/>
          <a:p>
            <a:pPr algn="ctr"/>
            <a:endParaRPr lang="en-US" sz="2400">
              <a:solidFill>
                <a:schemeClr val="accent2"/>
              </a:solidFill>
            </a:endParaRPr>
          </a:p>
        </p:txBody>
      </p:sp>
      <p:sp>
        <p:nvSpPr>
          <p:cNvPr id="112647" name="Text Box 7"/>
          <p:cNvSpPr txBox="1">
            <a:spLocks noChangeArrowheads="1"/>
          </p:cNvSpPr>
          <p:nvPr/>
        </p:nvSpPr>
        <p:spPr bwMode="auto">
          <a:xfrm>
            <a:off x="666750" y="5673725"/>
            <a:ext cx="4813300" cy="366713"/>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Very different distributions – conclude </a:t>
            </a:r>
            <a:r>
              <a:rPr lang="en-US" sz="1800" b="1">
                <a:solidFill>
                  <a:schemeClr val="accent2"/>
                </a:solidFill>
              </a:rPr>
              <a:t>dependent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Date Placeholder 1"/>
          <p:cNvSpPr>
            <a:spLocks noGrp="1"/>
          </p:cNvSpPr>
          <p:nvPr>
            <p:ph type="dt" sz="half" idx="10"/>
          </p:nvPr>
        </p:nvSpPr>
        <p:spPr/>
        <p:txBody>
          <a:bodyPr/>
          <a:lstStyle/>
          <a:p>
            <a:r>
              <a:rPr lang="en-US"/>
              <a:t>Doug Fisher</a:t>
            </a:r>
          </a:p>
        </p:txBody>
      </p:sp>
      <p:sp>
        <p:nvSpPr>
          <p:cNvPr id="26" name="Slide Number Placeholder 3"/>
          <p:cNvSpPr>
            <a:spLocks noGrp="1"/>
          </p:cNvSpPr>
          <p:nvPr>
            <p:ph type="sldNum" sz="quarter" idx="12"/>
          </p:nvPr>
        </p:nvSpPr>
        <p:spPr/>
        <p:txBody>
          <a:bodyPr/>
          <a:lstStyle/>
          <a:p>
            <a:fld id="{F3210B1A-7E04-D540-BCB2-F5B4C8B66DCC}" type="slidenum">
              <a:rPr lang="en-US"/>
              <a:pPr/>
              <a:t>4</a:t>
            </a:fld>
            <a:endParaRPr lang="en-US"/>
          </a:p>
        </p:txBody>
      </p:sp>
      <p:sp>
        <p:nvSpPr>
          <p:cNvPr id="98308" name="Oval 4"/>
          <p:cNvSpPr>
            <a:spLocks noChangeArrowheads="1"/>
          </p:cNvSpPr>
          <p:nvPr/>
        </p:nvSpPr>
        <p:spPr bwMode="auto">
          <a:xfrm>
            <a:off x="228600" y="254000"/>
            <a:ext cx="1676400" cy="10668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98309" name="Rectangle 5"/>
          <p:cNvSpPr>
            <a:spLocks noChangeArrowheads="1"/>
          </p:cNvSpPr>
          <p:nvPr/>
        </p:nvSpPr>
        <p:spPr bwMode="auto">
          <a:xfrm>
            <a:off x="2209800" y="1778000"/>
            <a:ext cx="1676400" cy="10668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98310" name="Text Box 6"/>
          <p:cNvSpPr txBox="1">
            <a:spLocks noChangeArrowheads="1"/>
          </p:cNvSpPr>
          <p:nvPr/>
        </p:nvSpPr>
        <p:spPr bwMode="auto">
          <a:xfrm>
            <a:off x="304800" y="558800"/>
            <a:ext cx="1508125" cy="396875"/>
          </a:xfrm>
          <a:prstGeom prst="rect">
            <a:avLst/>
          </a:prstGeom>
          <a:noFill/>
          <a:ln w="9525">
            <a:noFill/>
            <a:miter lim="800000"/>
            <a:headEnd/>
            <a:tailEnd/>
          </a:ln>
          <a:effectLst/>
        </p:spPr>
        <p:txBody>
          <a:bodyPr wrap="none">
            <a:prstTxWarp prst="textNoShape">
              <a:avLst/>
            </a:prstTxWarp>
            <a:spAutoFit/>
          </a:bodyPr>
          <a:lstStyle/>
          <a:p>
            <a:r>
              <a:rPr lang="en-US"/>
              <a:t>Environment</a:t>
            </a:r>
          </a:p>
        </p:txBody>
      </p:sp>
      <p:sp>
        <p:nvSpPr>
          <p:cNvPr id="98311" name="Rectangle 7"/>
          <p:cNvSpPr>
            <a:spLocks noChangeArrowheads="1"/>
          </p:cNvSpPr>
          <p:nvPr/>
        </p:nvSpPr>
        <p:spPr bwMode="auto">
          <a:xfrm>
            <a:off x="6400800" y="4445000"/>
            <a:ext cx="1676400" cy="10668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98312" name="Oval 8"/>
          <p:cNvSpPr>
            <a:spLocks noChangeArrowheads="1"/>
          </p:cNvSpPr>
          <p:nvPr/>
        </p:nvSpPr>
        <p:spPr bwMode="auto">
          <a:xfrm>
            <a:off x="4419600" y="2921000"/>
            <a:ext cx="1676400" cy="10668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98313" name="Text Box 9"/>
          <p:cNvSpPr txBox="1">
            <a:spLocks noChangeArrowheads="1"/>
          </p:cNvSpPr>
          <p:nvPr/>
        </p:nvSpPr>
        <p:spPr bwMode="auto">
          <a:xfrm>
            <a:off x="2362200" y="1930400"/>
            <a:ext cx="1368425" cy="701675"/>
          </a:xfrm>
          <a:prstGeom prst="rect">
            <a:avLst/>
          </a:prstGeom>
          <a:noFill/>
          <a:ln w="9525">
            <a:noFill/>
            <a:miter lim="800000"/>
            <a:headEnd/>
            <a:tailEnd/>
          </a:ln>
          <a:effectLst/>
        </p:spPr>
        <p:txBody>
          <a:bodyPr wrap="none">
            <a:prstTxWarp prst="textNoShape">
              <a:avLst/>
            </a:prstTxWarp>
            <a:spAutoFit/>
          </a:bodyPr>
          <a:lstStyle/>
          <a:p>
            <a:r>
              <a:rPr lang="en-US"/>
              <a:t>Learning</a:t>
            </a:r>
          </a:p>
          <a:p>
            <a:r>
              <a:rPr lang="en-US"/>
              <a:t>Component</a:t>
            </a:r>
          </a:p>
        </p:txBody>
      </p:sp>
      <p:sp>
        <p:nvSpPr>
          <p:cNvPr id="98315" name="Text Box 11"/>
          <p:cNvSpPr txBox="1">
            <a:spLocks noChangeArrowheads="1"/>
          </p:cNvSpPr>
          <p:nvPr/>
        </p:nvSpPr>
        <p:spPr bwMode="auto">
          <a:xfrm>
            <a:off x="6477000" y="4597400"/>
            <a:ext cx="1479550" cy="701675"/>
          </a:xfrm>
          <a:prstGeom prst="rect">
            <a:avLst/>
          </a:prstGeom>
          <a:noFill/>
          <a:ln w="9525">
            <a:noFill/>
            <a:miter lim="800000"/>
            <a:headEnd/>
            <a:tailEnd/>
          </a:ln>
          <a:effectLst/>
        </p:spPr>
        <p:txBody>
          <a:bodyPr wrap="none">
            <a:prstTxWarp prst="textNoShape">
              <a:avLst/>
            </a:prstTxWarp>
            <a:spAutoFit/>
          </a:bodyPr>
          <a:lstStyle/>
          <a:p>
            <a:r>
              <a:rPr lang="en-US"/>
              <a:t>Performance</a:t>
            </a:r>
          </a:p>
          <a:p>
            <a:r>
              <a:rPr lang="en-US"/>
              <a:t>Component</a:t>
            </a:r>
          </a:p>
        </p:txBody>
      </p:sp>
      <p:sp>
        <p:nvSpPr>
          <p:cNvPr id="98316" name="Line 12"/>
          <p:cNvSpPr>
            <a:spLocks noChangeShapeType="1"/>
          </p:cNvSpPr>
          <p:nvPr/>
        </p:nvSpPr>
        <p:spPr bwMode="auto">
          <a:xfrm>
            <a:off x="1752600" y="1092200"/>
            <a:ext cx="685800" cy="685800"/>
          </a:xfrm>
          <a:prstGeom prst="line">
            <a:avLst/>
          </a:prstGeom>
          <a:noFill/>
          <a:ln w="28575">
            <a:solidFill>
              <a:schemeClr val="tx1"/>
            </a:solidFill>
            <a:round/>
            <a:headEnd/>
            <a:tailEnd type="triangle" w="lg" len="lg"/>
          </a:ln>
          <a:effectLst/>
        </p:spPr>
        <p:txBody>
          <a:bodyPr>
            <a:prstTxWarp prst="textNoShape">
              <a:avLst/>
            </a:prstTxWarp>
          </a:bodyPr>
          <a:lstStyle/>
          <a:p>
            <a:endParaRPr lang="en-US"/>
          </a:p>
        </p:txBody>
      </p:sp>
      <p:sp>
        <p:nvSpPr>
          <p:cNvPr id="98317" name="Line 13"/>
          <p:cNvSpPr>
            <a:spLocks noChangeShapeType="1"/>
          </p:cNvSpPr>
          <p:nvPr/>
        </p:nvSpPr>
        <p:spPr bwMode="auto">
          <a:xfrm>
            <a:off x="3886200" y="2463800"/>
            <a:ext cx="685800" cy="685800"/>
          </a:xfrm>
          <a:prstGeom prst="line">
            <a:avLst/>
          </a:prstGeom>
          <a:noFill/>
          <a:ln w="28575">
            <a:solidFill>
              <a:schemeClr val="tx1"/>
            </a:solidFill>
            <a:round/>
            <a:headEnd/>
            <a:tailEnd type="triangle" w="lg" len="lg"/>
          </a:ln>
          <a:effectLst/>
        </p:spPr>
        <p:txBody>
          <a:bodyPr>
            <a:prstTxWarp prst="textNoShape">
              <a:avLst/>
            </a:prstTxWarp>
          </a:bodyPr>
          <a:lstStyle/>
          <a:p>
            <a:endParaRPr lang="en-US"/>
          </a:p>
        </p:txBody>
      </p:sp>
      <p:sp>
        <p:nvSpPr>
          <p:cNvPr id="98318" name="Line 14"/>
          <p:cNvSpPr>
            <a:spLocks noChangeShapeType="1"/>
          </p:cNvSpPr>
          <p:nvPr/>
        </p:nvSpPr>
        <p:spPr bwMode="auto">
          <a:xfrm>
            <a:off x="5943600" y="3759200"/>
            <a:ext cx="685800" cy="685800"/>
          </a:xfrm>
          <a:prstGeom prst="line">
            <a:avLst/>
          </a:prstGeom>
          <a:noFill/>
          <a:ln w="28575">
            <a:solidFill>
              <a:schemeClr val="tx1"/>
            </a:solidFill>
            <a:round/>
            <a:headEnd/>
            <a:tailEnd type="triangle" w="lg" len="lg"/>
          </a:ln>
          <a:effectLst/>
        </p:spPr>
        <p:txBody>
          <a:bodyPr>
            <a:prstTxWarp prst="textNoShape">
              <a:avLst/>
            </a:prstTxWarp>
          </a:bodyPr>
          <a:lstStyle/>
          <a:p>
            <a:endParaRPr lang="en-US"/>
          </a:p>
        </p:txBody>
      </p:sp>
      <p:sp>
        <p:nvSpPr>
          <p:cNvPr id="98319" name="Freeform 15"/>
          <p:cNvSpPr>
            <a:spLocks/>
          </p:cNvSpPr>
          <p:nvPr/>
        </p:nvSpPr>
        <p:spPr bwMode="auto">
          <a:xfrm>
            <a:off x="1828800" y="304800"/>
            <a:ext cx="5486400" cy="4140200"/>
          </a:xfrm>
          <a:custGeom>
            <a:avLst/>
            <a:gdLst/>
            <a:ahLst/>
            <a:cxnLst>
              <a:cxn ang="0">
                <a:pos x="3456" y="2608"/>
              </a:cxn>
              <a:cxn ang="0">
                <a:pos x="3072" y="1408"/>
              </a:cxn>
              <a:cxn ang="0">
                <a:pos x="1680" y="208"/>
              </a:cxn>
              <a:cxn ang="0">
                <a:pos x="0" y="160"/>
              </a:cxn>
            </a:cxnLst>
            <a:rect l="0" t="0" r="r" b="b"/>
            <a:pathLst>
              <a:path w="3456" h="2608">
                <a:moveTo>
                  <a:pt x="3456" y="2608"/>
                </a:moveTo>
                <a:cubicBezTo>
                  <a:pt x="3412" y="2208"/>
                  <a:pt x="3368" y="1808"/>
                  <a:pt x="3072" y="1408"/>
                </a:cubicBezTo>
                <a:cubicBezTo>
                  <a:pt x="2776" y="1008"/>
                  <a:pt x="2192" y="416"/>
                  <a:pt x="1680" y="208"/>
                </a:cubicBezTo>
                <a:cubicBezTo>
                  <a:pt x="1168" y="0"/>
                  <a:pt x="584" y="80"/>
                  <a:pt x="0" y="160"/>
                </a:cubicBezTo>
              </a:path>
            </a:pathLst>
          </a:custGeom>
          <a:noFill/>
          <a:ln w="28575" cmpd="sng">
            <a:solidFill>
              <a:schemeClr val="tx1"/>
            </a:solidFill>
            <a:round/>
            <a:headEnd type="none" w="med" len="med"/>
            <a:tailEnd type="triangle" w="lg" len="lg"/>
          </a:ln>
          <a:effectLst/>
        </p:spPr>
        <p:txBody>
          <a:bodyPr>
            <a:prstTxWarp prst="textNoShape">
              <a:avLst/>
            </a:prstTxWarp>
          </a:bodyPr>
          <a:lstStyle/>
          <a:p>
            <a:endParaRPr lang="en-US"/>
          </a:p>
        </p:txBody>
      </p:sp>
      <p:sp>
        <p:nvSpPr>
          <p:cNvPr id="98321" name="Text Box 17"/>
          <p:cNvSpPr txBox="1">
            <a:spLocks noChangeArrowheads="1"/>
          </p:cNvSpPr>
          <p:nvPr/>
        </p:nvSpPr>
        <p:spPr bwMode="auto">
          <a:xfrm>
            <a:off x="2057400" y="1092200"/>
            <a:ext cx="1487488" cy="396875"/>
          </a:xfrm>
          <a:prstGeom prst="rect">
            <a:avLst/>
          </a:prstGeom>
          <a:noFill/>
          <a:ln w="9525">
            <a:noFill/>
            <a:miter lim="800000"/>
            <a:headEnd/>
            <a:tailEnd/>
          </a:ln>
          <a:effectLst/>
        </p:spPr>
        <p:txBody>
          <a:bodyPr wrap="none">
            <a:prstTxWarp prst="textNoShape">
              <a:avLst/>
            </a:prstTxWarp>
            <a:spAutoFit/>
          </a:bodyPr>
          <a:lstStyle/>
          <a:p>
            <a:r>
              <a:rPr lang="en-US"/>
              <a:t>Labeled data</a:t>
            </a:r>
          </a:p>
        </p:txBody>
      </p:sp>
      <p:sp>
        <p:nvSpPr>
          <p:cNvPr id="98322" name="Freeform 18"/>
          <p:cNvSpPr>
            <a:spLocks/>
          </p:cNvSpPr>
          <p:nvPr/>
        </p:nvSpPr>
        <p:spPr bwMode="auto">
          <a:xfrm>
            <a:off x="1054100" y="1320800"/>
            <a:ext cx="5346700" cy="3581400"/>
          </a:xfrm>
          <a:custGeom>
            <a:avLst/>
            <a:gdLst/>
            <a:ahLst/>
            <a:cxnLst>
              <a:cxn ang="0">
                <a:pos x="8" y="0"/>
              </a:cxn>
              <a:cxn ang="0">
                <a:pos x="248" y="912"/>
              </a:cxn>
              <a:cxn ang="0">
                <a:pos x="1496" y="1824"/>
              </a:cxn>
              <a:cxn ang="0">
                <a:pos x="3368" y="2256"/>
              </a:cxn>
            </a:cxnLst>
            <a:rect l="0" t="0" r="r" b="b"/>
            <a:pathLst>
              <a:path w="3368" h="2256">
                <a:moveTo>
                  <a:pt x="8" y="0"/>
                </a:moveTo>
                <a:cubicBezTo>
                  <a:pt x="4" y="304"/>
                  <a:pt x="0" y="608"/>
                  <a:pt x="248" y="912"/>
                </a:cubicBezTo>
                <a:cubicBezTo>
                  <a:pt x="496" y="1216"/>
                  <a:pt x="976" y="1600"/>
                  <a:pt x="1496" y="1824"/>
                </a:cubicBezTo>
                <a:cubicBezTo>
                  <a:pt x="2016" y="2048"/>
                  <a:pt x="2692" y="2152"/>
                  <a:pt x="3368" y="2256"/>
                </a:cubicBezTo>
              </a:path>
            </a:pathLst>
          </a:custGeom>
          <a:noFill/>
          <a:ln w="28575" cmpd="sng">
            <a:solidFill>
              <a:schemeClr val="tx1"/>
            </a:solidFill>
            <a:round/>
            <a:headEnd type="none" w="med" len="med"/>
            <a:tailEnd type="triangle" w="lg" len="lg"/>
          </a:ln>
          <a:effectLst/>
        </p:spPr>
        <p:txBody>
          <a:bodyPr>
            <a:prstTxWarp prst="textNoShape">
              <a:avLst/>
            </a:prstTxWarp>
          </a:bodyPr>
          <a:lstStyle/>
          <a:p>
            <a:endParaRPr lang="en-US"/>
          </a:p>
        </p:txBody>
      </p:sp>
      <p:sp>
        <p:nvSpPr>
          <p:cNvPr id="98323" name="Text Box 19"/>
          <p:cNvSpPr txBox="1">
            <a:spLocks noChangeArrowheads="1"/>
          </p:cNvSpPr>
          <p:nvPr/>
        </p:nvSpPr>
        <p:spPr bwMode="auto">
          <a:xfrm>
            <a:off x="4648200" y="3225800"/>
            <a:ext cx="1154113" cy="396875"/>
          </a:xfrm>
          <a:prstGeom prst="rect">
            <a:avLst/>
          </a:prstGeom>
          <a:noFill/>
          <a:ln w="9525">
            <a:noFill/>
            <a:miter lim="800000"/>
            <a:headEnd/>
            <a:tailEnd/>
          </a:ln>
          <a:effectLst/>
        </p:spPr>
        <p:txBody>
          <a:bodyPr wrap="none">
            <a:prstTxWarp prst="textNoShape">
              <a:avLst/>
            </a:prstTxWarp>
            <a:spAutoFit/>
          </a:bodyPr>
          <a:lstStyle/>
          <a:p>
            <a:r>
              <a:rPr lang="en-US"/>
              <a:t>Classifier</a:t>
            </a:r>
          </a:p>
        </p:txBody>
      </p:sp>
      <p:sp>
        <p:nvSpPr>
          <p:cNvPr id="98325" name="Text Box 21"/>
          <p:cNvSpPr txBox="1">
            <a:spLocks noChangeArrowheads="1"/>
          </p:cNvSpPr>
          <p:nvPr/>
        </p:nvSpPr>
        <p:spPr bwMode="auto">
          <a:xfrm>
            <a:off x="1295400" y="3505200"/>
            <a:ext cx="1227138" cy="701675"/>
          </a:xfrm>
          <a:prstGeom prst="rect">
            <a:avLst/>
          </a:prstGeom>
          <a:noFill/>
          <a:ln w="9525">
            <a:noFill/>
            <a:miter lim="800000"/>
            <a:headEnd/>
            <a:tailEnd/>
          </a:ln>
          <a:effectLst/>
        </p:spPr>
        <p:txBody>
          <a:bodyPr wrap="none">
            <a:prstTxWarp prst="textNoShape">
              <a:avLst/>
            </a:prstTxWarp>
            <a:spAutoFit/>
          </a:bodyPr>
          <a:lstStyle/>
          <a:p>
            <a:r>
              <a:rPr lang="en-US"/>
              <a:t>Unlabeled</a:t>
            </a:r>
          </a:p>
          <a:p>
            <a:r>
              <a:rPr lang="en-US"/>
              <a:t>Data</a:t>
            </a:r>
          </a:p>
        </p:txBody>
      </p:sp>
      <p:sp>
        <p:nvSpPr>
          <p:cNvPr id="98326" name="Text Box 22"/>
          <p:cNvSpPr txBox="1">
            <a:spLocks noChangeArrowheads="1"/>
          </p:cNvSpPr>
          <p:nvPr/>
        </p:nvSpPr>
        <p:spPr bwMode="auto">
          <a:xfrm>
            <a:off x="6400800" y="1854200"/>
            <a:ext cx="1487488" cy="396875"/>
          </a:xfrm>
          <a:prstGeom prst="rect">
            <a:avLst/>
          </a:prstGeom>
          <a:noFill/>
          <a:ln w="9525">
            <a:noFill/>
            <a:miter lim="800000"/>
            <a:headEnd/>
            <a:tailEnd/>
          </a:ln>
          <a:effectLst/>
        </p:spPr>
        <p:txBody>
          <a:bodyPr wrap="none">
            <a:prstTxWarp prst="textNoShape">
              <a:avLst/>
            </a:prstTxWarp>
            <a:spAutoFit/>
          </a:bodyPr>
          <a:lstStyle/>
          <a:p>
            <a:r>
              <a:rPr lang="en-US"/>
              <a:t>Labeled data</a:t>
            </a:r>
          </a:p>
        </p:txBody>
      </p:sp>
      <p:sp>
        <p:nvSpPr>
          <p:cNvPr id="98327" name="Rectangle 23"/>
          <p:cNvSpPr>
            <a:spLocks noChangeArrowheads="1"/>
          </p:cNvSpPr>
          <p:nvPr/>
        </p:nvSpPr>
        <p:spPr bwMode="auto">
          <a:xfrm>
            <a:off x="1295400" y="4114800"/>
            <a:ext cx="2222500" cy="336550"/>
          </a:xfrm>
          <a:prstGeom prst="rect">
            <a:avLst/>
          </a:prstGeom>
          <a:noFill/>
          <a:ln w="9525">
            <a:noFill/>
            <a:miter lim="800000"/>
            <a:headEnd/>
            <a:tailEnd/>
          </a:ln>
          <a:effectLst/>
        </p:spPr>
        <p:txBody>
          <a:bodyPr wrap="none">
            <a:prstTxWarp prst="textNoShape">
              <a:avLst/>
            </a:prstTxWarp>
            <a:spAutoFit/>
          </a:bodyPr>
          <a:lstStyle/>
          <a:p>
            <a:r>
              <a:rPr lang="en-US" sz="1600" b="1">
                <a:solidFill>
                  <a:srgbClr val="9900FF"/>
                </a:solidFill>
              </a:rPr>
              <a:t>v11  v21  v32 …vm2  c?</a:t>
            </a:r>
          </a:p>
        </p:txBody>
      </p:sp>
      <p:sp>
        <p:nvSpPr>
          <p:cNvPr id="98328" name="Rectangle 24"/>
          <p:cNvSpPr>
            <a:spLocks noChangeArrowheads="1"/>
          </p:cNvSpPr>
          <p:nvPr/>
        </p:nvSpPr>
        <p:spPr bwMode="auto">
          <a:xfrm>
            <a:off x="6705600" y="2209800"/>
            <a:ext cx="2222500" cy="336550"/>
          </a:xfrm>
          <a:prstGeom prst="rect">
            <a:avLst/>
          </a:prstGeom>
          <a:noFill/>
          <a:ln w="9525">
            <a:noFill/>
            <a:miter lim="800000"/>
            <a:headEnd/>
            <a:tailEnd/>
          </a:ln>
          <a:effectLst/>
        </p:spPr>
        <p:txBody>
          <a:bodyPr wrap="none">
            <a:prstTxWarp prst="textNoShape">
              <a:avLst/>
            </a:prstTxWarp>
            <a:spAutoFit/>
          </a:bodyPr>
          <a:lstStyle/>
          <a:p>
            <a:r>
              <a:rPr lang="en-US" sz="1600" b="1">
                <a:solidFill>
                  <a:srgbClr val="9900FF"/>
                </a:solidFill>
              </a:rPr>
              <a:t>v11  v21  v32 …vm2  c1</a:t>
            </a:r>
          </a:p>
        </p:txBody>
      </p:sp>
      <p:sp>
        <p:nvSpPr>
          <p:cNvPr id="98329" name="Line 25"/>
          <p:cNvSpPr>
            <a:spLocks noChangeShapeType="1"/>
          </p:cNvSpPr>
          <p:nvPr/>
        </p:nvSpPr>
        <p:spPr bwMode="auto">
          <a:xfrm>
            <a:off x="3733800" y="4648200"/>
            <a:ext cx="0" cy="1981200"/>
          </a:xfrm>
          <a:prstGeom prst="line">
            <a:avLst/>
          </a:prstGeom>
          <a:noFill/>
          <a:ln w="28575">
            <a:solidFill>
              <a:srgbClr val="FF0000"/>
            </a:solidFill>
            <a:round/>
            <a:headEnd/>
            <a:tailEnd/>
          </a:ln>
          <a:effectLst/>
        </p:spPr>
        <p:txBody>
          <a:bodyPr>
            <a:prstTxWarp prst="textNoShape">
              <a:avLst/>
            </a:prstTxWarp>
          </a:bodyPr>
          <a:lstStyle/>
          <a:p>
            <a:endParaRPr lang="en-US"/>
          </a:p>
        </p:txBody>
      </p:sp>
      <p:sp>
        <p:nvSpPr>
          <p:cNvPr id="98330" name="Line 26"/>
          <p:cNvSpPr>
            <a:spLocks noChangeShapeType="1"/>
          </p:cNvSpPr>
          <p:nvPr/>
        </p:nvSpPr>
        <p:spPr bwMode="auto">
          <a:xfrm>
            <a:off x="3733800" y="6597650"/>
            <a:ext cx="2057400" cy="0"/>
          </a:xfrm>
          <a:prstGeom prst="line">
            <a:avLst/>
          </a:prstGeom>
          <a:noFill/>
          <a:ln w="28575">
            <a:solidFill>
              <a:srgbClr val="FF0000"/>
            </a:solidFill>
            <a:round/>
            <a:headEnd/>
            <a:tailEnd/>
          </a:ln>
          <a:effectLst/>
        </p:spPr>
        <p:txBody>
          <a:bodyPr>
            <a:prstTxWarp prst="textNoShape">
              <a:avLst/>
            </a:prstTxWarp>
          </a:bodyPr>
          <a:lstStyle/>
          <a:p>
            <a:endParaRPr lang="en-US"/>
          </a:p>
        </p:txBody>
      </p:sp>
      <p:sp>
        <p:nvSpPr>
          <p:cNvPr id="98331" name="Text Box 27"/>
          <p:cNvSpPr txBox="1">
            <a:spLocks noChangeArrowheads="1"/>
          </p:cNvSpPr>
          <p:nvPr/>
        </p:nvSpPr>
        <p:spPr bwMode="auto">
          <a:xfrm>
            <a:off x="3962400" y="6521450"/>
            <a:ext cx="1757363" cy="336550"/>
          </a:xfrm>
          <a:prstGeom prst="rect">
            <a:avLst/>
          </a:prstGeom>
          <a:noFill/>
          <a:ln w="9525">
            <a:noFill/>
            <a:miter lim="800000"/>
            <a:headEnd/>
            <a:tailEnd/>
          </a:ln>
          <a:effectLst/>
        </p:spPr>
        <p:txBody>
          <a:bodyPr wrap="none">
            <a:prstTxWarp prst="textNoShape">
              <a:avLst/>
            </a:prstTxWarp>
            <a:spAutoFit/>
          </a:bodyPr>
          <a:lstStyle/>
          <a:p>
            <a:r>
              <a:rPr lang="en-US" sz="1600">
                <a:solidFill>
                  <a:srgbClr val="FF0000"/>
                </a:solidFill>
              </a:rPr>
              <a:t>Amount of training</a:t>
            </a:r>
          </a:p>
        </p:txBody>
      </p:sp>
      <p:sp>
        <p:nvSpPr>
          <p:cNvPr id="98332" name="Text Box 28"/>
          <p:cNvSpPr txBox="1">
            <a:spLocks noChangeArrowheads="1"/>
          </p:cNvSpPr>
          <p:nvPr/>
        </p:nvSpPr>
        <p:spPr bwMode="auto">
          <a:xfrm>
            <a:off x="2819400" y="5454650"/>
            <a:ext cx="908050" cy="581025"/>
          </a:xfrm>
          <a:prstGeom prst="rect">
            <a:avLst/>
          </a:prstGeom>
          <a:noFill/>
          <a:ln w="9525">
            <a:noFill/>
            <a:miter lim="800000"/>
            <a:headEnd/>
            <a:tailEnd/>
          </a:ln>
          <a:effectLst/>
        </p:spPr>
        <p:txBody>
          <a:bodyPr wrap="none">
            <a:prstTxWarp prst="textNoShape">
              <a:avLst/>
            </a:prstTxWarp>
            <a:spAutoFit/>
          </a:bodyPr>
          <a:lstStyle/>
          <a:p>
            <a:r>
              <a:rPr lang="en-US" sz="1600">
                <a:solidFill>
                  <a:srgbClr val="FF0000"/>
                </a:solidFill>
              </a:rPr>
              <a:t>test data</a:t>
            </a:r>
          </a:p>
          <a:p>
            <a:r>
              <a:rPr lang="en-US" sz="1600">
                <a:solidFill>
                  <a:srgbClr val="FF0000"/>
                </a:solidFill>
              </a:rPr>
              <a:t>accuracy</a:t>
            </a:r>
          </a:p>
        </p:txBody>
      </p:sp>
      <p:sp>
        <p:nvSpPr>
          <p:cNvPr id="98334" name="Freeform 30"/>
          <p:cNvSpPr>
            <a:spLocks/>
          </p:cNvSpPr>
          <p:nvPr/>
        </p:nvSpPr>
        <p:spPr bwMode="auto">
          <a:xfrm>
            <a:off x="3810000" y="5226050"/>
            <a:ext cx="1752600" cy="1219200"/>
          </a:xfrm>
          <a:custGeom>
            <a:avLst/>
            <a:gdLst/>
            <a:ahLst/>
            <a:cxnLst>
              <a:cxn ang="0">
                <a:pos x="0" y="768"/>
              </a:cxn>
              <a:cxn ang="0">
                <a:pos x="96" y="336"/>
              </a:cxn>
              <a:cxn ang="0">
                <a:pos x="432" y="96"/>
              </a:cxn>
              <a:cxn ang="0">
                <a:pos x="1104" y="0"/>
              </a:cxn>
            </a:cxnLst>
            <a:rect l="0" t="0" r="r" b="b"/>
            <a:pathLst>
              <a:path w="1104" h="768">
                <a:moveTo>
                  <a:pt x="0" y="768"/>
                </a:moveTo>
                <a:cubicBezTo>
                  <a:pt x="12" y="608"/>
                  <a:pt x="24" y="448"/>
                  <a:pt x="96" y="336"/>
                </a:cubicBezTo>
                <a:cubicBezTo>
                  <a:pt x="168" y="224"/>
                  <a:pt x="264" y="152"/>
                  <a:pt x="432" y="96"/>
                </a:cubicBezTo>
                <a:cubicBezTo>
                  <a:pt x="600" y="40"/>
                  <a:pt x="852" y="20"/>
                  <a:pt x="1104" y="0"/>
                </a:cubicBezTo>
              </a:path>
            </a:pathLst>
          </a:custGeom>
          <a:noFill/>
          <a:ln w="28575" cmpd="sng">
            <a:solidFill>
              <a:srgbClr val="008000"/>
            </a:solidFill>
            <a:round/>
            <a:headEnd/>
            <a:tailEnd/>
          </a:ln>
          <a:effectLst/>
        </p:spPr>
        <p:txBody>
          <a:bodyPr>
            <a:prstTxWarp prst="textNoShape">
              <a:avLst/>
            </a:prstTxWarp>
          </a:bodyPr>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1"/>
          <p:cNvSpPr>
            <a:spLocks noGrp="1"/>
          </p:cNvSpPr>
          <p:nvPr>
            <p:ph type="dt" sz="half" idx="10"/>
          </p:nvPr>
        </p:nvSpPr>
        <p:spPr/>
        <p:txBody>
          <a:bodyPr/>
          <a:lstStyle/>
          <a:p>
            <a:r>
              <a:rPr lang="en-US"/>
              <a:t>Doug Fisher</a:t>
            </a:r>
          </a:p>
        </p:txBody>
      </p:sp>
      <p:sp>
        <p:nvSpPr>
          <p:cNvPr id="12" name="Slide Number Placeholder 3"/>
          <p:cNvSpPr>
            <a:spLocks noGrp="1"/>
          </p:cNvSpPr>
          <p:nvPr>
            <p:ph type="sldNum" sz="quarter" idx="12"/>
          </p:nvPr>
        </p:nvSpPr>
        <p:spPr/>
        <p:txBody>
          <a:bodyPr/>
          <a:lstStyle/>
          <a:p>
            <a:fld id="{CCD9CAFA-5108-1343-9E56-8A7C6F666BC2}" type="slidenum">
              <a:rPr lang="en-US"/>
              <a:pPr/>
              <a:t>40</a:t>
            </a:fld>
            <a:endParaRPr lang="en-US"/>
          </a:p>
        </p:txBody>
      </p:sp>
      <p:sp>
        <p:nvSpPr>
          <p:cNvPr id="113666" name="Text Box 2"/>
          <p:cNvSpPr txBox="1">
            <a:spLocks noChangeArrowheads="1"/>
          </p:cNvSpPr>
          <p:nvPr/>
        </p:nvSpPr>
        <p:spPr bwMode="auto">
          <a:xfrm>
            <a:off x="842963" y="168275"/>
            <a:ext cx="7735887" cy="3444875"/>
          </a:xfrm>
          <a:prstGeom prst="rect">
            <a:avLst/>
          </a:prstGeom>
          <a:noFill/>
          <a:ln w="9525">
            <a:noFill/>
            <a:miter lim="800000"/>
            <a:headEnd/>
            <a:tailEnd/>
          </a:ln>
          <a:effectLst/>
        </p:spPr>
        <p:txBody>
          <a:bodyPr wrap="none">
            <a:prstTxWarp prst="textNoShape">
              <a:avLst/>
            </a:prstTxWarp>
            <a:spAutoFit/>
          </a:bodyPr>
          <a:lstStyle/>
          <a:p>
            <a:pPr marL="457200" indent="-457200"/>
            <a:endParaRPr lang="en-US"/>
          </a:p>
          <a:p>
            <a:pPr marL="457200" indent="-457200"/>
            <a:r>
              <a:rPr lang="en-US"/>
              <a:t>                                  Party   P(Republican) = 0.52    (226/435 Republicans</a:t>
            </a:r>
          </a:p>
          <a:p>
            <a:pPr marL="457200" indent="-457200"/>
            <a:r>
              <a:rPr lang="en-US"/>
              <a:t>                                                                                     </a:t>
            </a:r>
            <a:r>
              <a:rPr lang="en-US">
                <a:solidFill>
                  <a:schemeClr val="folHlink"/>
                </a:solidFill>
              </a:rPr>
              <a:t>209/435 Democrats</a:t>
            </a:r>
            <a:r>
              <a:rPr lang="en-US"/>
              <a:t>)</a:t>
            </a:r>
          </a:p>
          <a:p>
            <a:pPr marL="457200" indent="-457200"/>
            <a:endParaRPr lang="en-US"/>
          </a:p>
          <a:p>
            <a:pPr marL="457200" indent="-457200"/>
            <a:r>
              <a:rPr lang="en-US"/>
              <a:t>                                                                       </a:t>
            </a:r>
            <a:r>
              <a:rPr lang="en-US">
                <a:solidFill>
                  <a:schemeClr val="accent2"/>
                </a:solidFill>
              </a:rPr>
              <a:t>Actual Counts</a:t>
            </a:r>
          </a:p>
          <a:p>
            <a:pPr marL="457200" indent="-457200"/>
            <a:r>
              <a:rPr lang="en-US"/>
              <a:t>                                                                        Immigration </a:t>
            </a:r>
          </a:p>
          <a:p>
            <a:pPr marL="457200" indent="-457200"/>
            <a:r>
              <a:rPr lang="en-US"/>
              <a:t>                                                                         Yes        No </a:t>
            </a:r>
          </a:p>
          <a:p>
            <a:pPr marL="457200" indent="-457200"/>
            <a:r>
              <a:rPr lang="en-US"/>
              <a:t>                                                 Republican        17         209      </a:t>
            </a:r>
          </a:p>
          <a:p>
            <a:pPr marL="457200" indent="-457200"/>
            <a:r>
              <a:rPr lang="en-US"/>
              <a:t>                                                 Democrat         160           49 </a:t>
            </a:r>
          </a:p>
          <a:p>
            <a:pPr marL="457200" indent="-457200"/>
            <a:endParaRPr lang="en-US"/>
          </a:p>
          <a:p>
            <a:pPr marL="457200" indent="-457200"/>
            <a:r>
              <a:rPr lang="en-US"/>
              <a:t>                                                                                                  </a:t>
            </a:r>
            <a:endParaRPr lang="en-US">
              <a:solidFill>
                <a:schemeClr val="accent1"/>
              </a:solidFill>
            </a:endParaRPr>
          </a:p>
        </p:txBody>
      </p:sp>
      <p:sp>
        <p:nvSpPr>
          <p:cNvPr id="113667" name="Oval 3"/>
          <p:cNvSpPr>
            <a:spLocks noChangeArrowheads="1"/>
          </p:cNvSpPr>
          <p:nvPr/>
        </p:nvSpPr>
        <p:spPr bwMode="auto">
          <a:xfrm>
            <a:off x="2916238" y="534988"/>
            <a:ext cx="838200" cy="3810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3668" name="Text Box 4"/>
          <p:cNvSpPr txBox="1">
            <a:spLocks noChangeArrowheads="1"/>
          </p:cNvSpPr>
          <p:nvPr/>
        </p:nvSpPr>
        <p:spPr bwMode="auto">
          <a:xfrm>
            <a:off x="1833563" y="1311275"/>
            <a:ext cx="1449387" cy="396875"/>
          </a:xfrm>
          <a:prstGeom prst="rect">
            <a:avLst/>
          </a:prstGeom>
          <a:noFill/>
          <a:ln w="9525">
            <a:noFill/>
            <a:miter lim="800000"/>
            <a:headEnd/>
            <a:tailEnd/>
          </a:ln>
          <a:effectLst/>
        </p:spPr>
        <p:txBody>
          <a:bodyPr wrap="none">
            <a:prstTxWarp prst="textNoShape">
              <a:avLst/>
            </a:prstTxWarp>
            <a:spAutoFit/>
          </a:bodyPr>
          <a:lstStyle/>
          <a:p>
            <a:r>
              <a:rPr lang="en-US"/>
              <a:t>Immigration</a:t>
            </a:r>
          </a:p>
        </p:txBody>
      </p:sp>
      <p:sp>
        <p:nvSpPr>
          <p:cNvPr id="113669" name="Oval 5"/>
          <p:cNvSpPr>
            <a:spLocks noChangeArrowheads="1"/>
          </p:cNvSpPr>
          <p:nvPr/>
        </p:nvSpPr>
        <p:spPr bwMode="auto">
          <a:xfrm>
            <a:off x="1773238" y="1296988"/>
            <a:ext cx="1447800" cy="4572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3670" name="Line 6"/>
          <p:cNvSpPr>
            <a:spLocks noChangeShapeType="1"/>
          </p:cNvSpPr>
          <p:nvPr/>
        </p:nvSpPr>
        <p:spPr bwMode="auto">
          <a:xfrm flipH="1">
            <a:off x="2611438" y="839788"/>
            <a:ext cx="457200" cy="457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3671" name="Text Box 7"/>
          <p:cNvSpPr txBox="1">
            <a:spLocks noChangeArrowheads="1"/>
          </p:cNvSpPr>
          <p:nvPr/>
        </p:nvSpPr>
        <p:spPr bwMode="auto">
          <a:xfrm>
            <a:off x="0" y="1082675"/>
            <a:ext cx="1858963" cy="581025"/>
          </a:xfrm>
          <a:prstGeom prst="rect">
            <a:avLst/>
          </a:prstGeom>
          <a:noFill/>
          <a:ln w="9525">
            <a:noFill/>
            <a:miter lim="800000"/>
            <a:headEnd/>
            <a:tailEnd/>
          </a:ln>
          <a:effectLst/>
        </p:spPr>
        <p:txBody>
          <a:bodyPr wrap="none">
            <a:prstTxWarp prst="textNoShape">
              <a:avLst/>
            </a:prstTxWarp>
            <a:spAutoFit/>
          </a:bodyPr>
          <a:lstStyle/>
          <a:p>
            <a:r>
              <a:rPr lang="en-US" sz="1600"/>
              <a:t>P(Yes| Rep) = 0.075</a:t>
            </a:r>
          </a:p>
          <a:p>
            <a:r>
              <a:rPr lang="en-US" sz="1600"/>
              <a:t>P(Yes|Dem) = 0.765</a:t>
            </a:r>
          </a:p>
        </p:txBody>
      </p:sp>
      <p:sp>
        <p:nvSpPr>
          <p:cNvPr id="113672" name="Text Box 8"/>
          <p:cNvSpPr txBox="1">
            <a:spLocks noChangeArrowheads="1"/>
          </p:cNvSpPr>
          <p:nvPr/>
        </p:nvSpPr>
        <p:spPr bwMode="auto">
          <a:xfrm>
            <a:off x="746125" y="282575"/>
            <a:ext cx="819150" cy="366713"/>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1"/>
                </a:solidFill>
              </a:rPr>
              <a:t>17/226</a:t>
            </a:r>
          </a:p>
        </p:txBody>
      </p:sp>
      <p:sp>
        <p:nvSpPr>
          <p:cNvPr id="113673" name="Line 9"/>
          <p:cNvSpPr>
            <a:spLocks noChangeShapeType="1"/>
          </p:cNvSpPr>
          <p:nvPr/>
        </p:nvSpPr>
        <p:spPr bwMode="auto">
          <a:xfrm>
            <a:off x="1219200" y="625475"/>
            <a:ext cx="228600" cy="457200"/>
          </a:xfrm>
          <a:prstGeom prst="line">
            <a:avLst/>
          </a:prstGeom>
          <a:noFill/>
          <a:ln w="9525">
            <a:solidFill>
              <a:schemeClr val="accent1"/>
            </a:solidFill>
            <a:round/>
            <a:headEnd/>
            <a:tailEnd type="triangle" w="med" len="med"/>
          </a:ln>
          <a:effectLst/>
        </p:spPr>
        <p:txBody>
          <a:bodyPr>
            <a:prstTxWarp prst="textNoShape">
              <a:avLst/>
            </a:prstTxWarp>
          </a:bodyPr>
          <a:lstStyle/>
          <a:p>
            <a:endParaRPr lang="en-US"/>
          </a:p>
        </p:txBody>
      </p:sp>
      <p:sp>
        <p:nvSpPr>
          <p:cNvPr id="113674" name="Text Box 10"/>
          <p:cNvSpPr txBox="1">
            <a:spLocks noChangeArrowheads="1"/>
          </p:cNvSpPr>
          <p:nvPr/>
        </p:nvSpPr>
        <p:spPr bwMode="auto">
          <a:xfrm>
            <a:off x="304800" y="3124200"/>
            <a:ext cx="8666163" cy="3444875"/>
          </a:xfrm>
          <a:prstGeom prst="rect">
            <a:avLst/>
          </a:prstGeom>
          <a:noFill/>
          <a:ln w="9525">
            <a:noFill/>
            <a:miter lim="800000"/>
            <a:headEnd/>
            <a:tailEnd/>
          </a:ln>
          <a:effectLst/>
        </p:spPr>
        <p:txBody>
          <a:bodyPr wrap="none">
            <a:prstTxWarp prst="textNoShape">
              <a:avLst/>
            </a:prstTxWarp>
            <a:spAutoFit/>
          </a:bodyPr>
          <a:lstStyle/>
          <a:p>
            <a:r>
              <a:rPr lang="en-US"/>
              <a:t>Consider StarWars</a:t>
            </a:r>
          </a:p>
          <a:p>
            <a:r>
              <a:rPr lang="en-US"/>
              <a:t>    Is StarWars independent of Party and Immigration?</a:t>
            </a:r>
          </a:p>
          <a:p>
            <a:r>
              <a:rPr lang="en-US"/>
              <a:t>           (i.e., is P(StarWars|Party, Immigration) approx equal P(StarWars)</a:t>
            </a:r>
          </a:p>
          <a:p>
            <a:r>
              <a:rPr lang="en-US"/>
              <a:t>                   for all combinations of variable values?)</a:t>
            </a:r>
          </a:p>
          <a:p>
            <a:r>
              <a:rPr lang="en-US"/>
              <a:t>           if yes, then stop and make StarWars a “root”, else continue</a:t>
            </a:r>
          </a:p>
          <a:p>
            <a:r>
              <a:rPr lang="en-US"/>
              <a:t>    Is StarWars independent of Immigration conditioned on Party?</a:t>
            </a:r>
          </a:p>
          <a:p>
            <a:r>
              <a:rPr lang="en-US"/>
              <a:t>           if yes, then stop and make Immigration a child of Party, else continue</a:t>
            </a:r>
          </a:p>
          <a:p>
            <a:r>
              <a:rPr lang="en-US"/>
              <a:t>    Is StarWars independent of Party conditioned on Immigration?</a:t>
            </a:r>
          </a:p>
          <a:p>
            <a:r>
              <a:rPr lang="en-US"/>
              <a:t>           if yes, then stop and make Immigration a child of Immigration, else continue</a:t>
            </a:r>
          </a:p>
          <a:p>
            <a:r>
              <a:rPr lang="en-US"/>
              <a:t>    Make StarWars a child of both Party and Immigration</a:t>
            </a:r>
          </a:p>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Date Placeholder 1"/>
          <p:cNvSpPr>
            <a:spLocks noGrp="1"/>
          </p:cNvSpPr>
          <p:nvPr>
            <p:ph type="dt" sz="half" idx="10"/>
          </p:nvPr>
        </p:nvSpPr>
        <p:spPr/>
        <p:txBody>
          <a:bodyPr/>
          <a:lstStyle/>
          <a:p>
            <a:r>
              <a:rPr lang="en-US"/>
              <a:t>Doug Fisher</a:t>
            </a:r>
          </a:p>
        </p:txBody>
      </p:sp>
      <p:sp>
        <p:nvSpPr>
          <p:cNvPr id="32" name="Slide Number Placeholder 3"/>
          <p:cNvSpPr>
            <a:spLocks noGrp="1"/>
          </p:cNvSpPr>
          <p:nvPr>
            <p:ph type="sldNum" sz="quarter" idx="12"/>
          </p:nvPr>
        </p:nvSpPr>
        <p:spPr/>
        <p:txBody>
          <a:bodyPr/>
          <a:lstStyle/>
          <a:p>
            <a:fld id="{C1C82CC2-4010-FD4A-AD78-E0DD191B5186}" type="slidenum">
              <a:rPr lang="en-US"/>
              <a:pPr/>
              <a:t>41</a:t>
            </a:fld>
            <a:endParaRPr lang="en-US"/>
          </a:p>
        </p:txBody>
      </p:sp>
      <p:sp>
        <p:nvSpPr>
          <p:cNvPr id="114690" name="Text Box 2"/>
          <p:cNvSpPr txBox="1">
            <a:spLocks noChangeArrowheads="1"/>
          </p:cNvSpPr>
          <p:nvPr/>
        </p:nvSpPr>
        <p:spPr bwMode="auto">
          <a:xfrm>
            <a:off x="842963" y="0"/>
            <a:ext cx="7735887" cy="3749675"/>
          </a:xfrm>
          <a:prstGeom prst="rect">
            <a:avLst/>
          </a:prstGeom>
          <a:noFill/>
          <a:ln w="9525">
            <a:noFill/>
            <a:miter lim="800000"/>
            <a:headEnd/>
            <a:tailEnd/>
          </a:ln>
          <a:effectLst/>
        </p:spPr>
        <p:txBody>
          <a:bodyPr wrap="none">
            <a:prstTxWarp prst="textNoShape">
              <a:avLst/>
            </a:prstTxWarp>
            <a:spAutoFit/>
          </a:bodyPr>
          <a:lstStyle/>
          <a:p>
            <a:pPr marL="457200" indent="-457200"/>
            <a:endParaRPr lang="en-US"/>
          </a:p>
          <a:p>
            <a:pPr marL="457200" indent="-457200"/>
            <a:r>
              <a:rPr lang="en-US"/>
              <a:t>                                  Party   P(Republican) = 0.52    (226/435 Republicans</a:t>
            </a:r>
          </a:p>
          <a:p>
            <a:pPr marL="457200" indent="-457200"/>
            <a:r>
              <a:rPr lang="en-US"/>
              <a:t>                                                                                     </a:t>
            </a:r>
            <a:r>
              <a:rPr lang="en-US">
                <a:solidFill>
                  <a:schemeClr val="folHlink"/>
                </a:solidFill>
              </a:rPr>
              <a:t>209/435 Democrats</a:t>
            </a:r>
            <a:r>
              <a:rPr lang="en-US"/>
              <a:t>)</a:t>
            </a:r>
          </a:p>
          <a:p>
            <a:pPr marL="457200" indent="-457200"/>
            <a:endParaRPr lang="en-US"/>
          </a:p>
          <a:p>
            <a:pPr marL="457200" indent="-457200"/>
            <a:r>
              <a:rPr lang="en-US"/>
              <a:t>                              </a:t>
            </a:r>
          </a:p>
          <a:p>
            <a:pPr marL="457200" indent="-457200"/>
            <a:r>
              <a:rPr lang="en-US"/>
              <a:t>                               </a:t>
            </a:r>
            <a:r>
              <a:rPr lang="en-US">
                <a:solidFill>
                  <a:schemeClr val="accent2"/>
                </a:solidFill>
              </a:rPr>
              <a:t>Actual Counts         Actual Counts                     </a:t>
            </a:r>
          </a:p>
          <a:p>
            <a:pPr marL="457200" indent="-457200"/>
            <a:r>
              <a:rPr lang="en-US"/>
              <a:t>                                Immigration              StarWars</a:t>
            </a:r>
          </a:p>
          <a:p>
            <a:pPr marL="457200" indent="-457200"/>
            <a:r>
              <a:rPr lang="en-US"/>
              <a:t>                                Yes        No              Yes      No</a:t>
            </a:r>
          </a:p>
          <a:p>
            <a:pPr marL="457200" indent="-457200"/>
            <a:r>
              <a:rPr lang="en-US"/>
              <a:t>       Republican        17         209            219         7     </a:t>
            </a:r>
          </a:p>
          <a:p>
            <a:pPr marL="457200" indent="-457200"/>
            <a:r>
              <a:rPr lang="en-US"/>
              <a:t>       Democrat         160           49            24        185</a:t>
            </a:r>
          </a:p>
          <a:p>
            <a:pPr marL="457200" indent="-457200"/>
            <a:endParaRPr lang="en-US"/>
          </a:p>
          <a:p>
            <a:pPr marL="457200" indent="-457200"/>
            <a:r>
              <a:rPr lang="en-US"/>
              <a:t>                                                                                                  </a:t>
            </a:r>
            <a:endParaRPr lang="en-US">
              <a:solidFill>
                <a:schemeClr val="accent1"/>
              </a:solidFill>
            </a:endParaRPr>
          </a:p>
        </p:txBody>
      </p:sp>
      <p:sp>
        <p:nvSpPr>
          <p:cNvPr id="114691" name="Oval 3"/>
          <p:cNvSpPr>
            <a:spLocks noChangeArrowheads="1"/>
          </p:cNvSpPr>
          <p:nvPr/>
        </p:nvSpPr>
        <p:spPr bwMode="auto">
          <a:xfrm>
            <a:off x="2916238" y="366713"/>
            <a:ext cx="838200" cy="3810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4692" name="Text Box 4"/>
          <p:cNvSpPr txBox="1">
            <a:spLocks noChangeArrowheads="1"/>
          </p:cNvSpPr>
          <p:nvPr/>
        </p:nvSpPr>
        <p:spPr bwMode="auto">
          <a:xfrm>
            <a:off x="1833563" y="1143000"/>
            <a:ext cx="1449387" cy="396875"/>
          </a:xfrm>
          <a:prstGeom prst="rect">
            <a:avLst/>
          </a:prstGeom>
          <a:noFill/>
          <a:ln w="9525">
            <a:noFill/>
            <a:miter lim="800000"/>
            <a:headEnd/>
            <a:tailEnd/>
          </a:ln>
          <a:effectLst/>
        </p:spPr>
        <p:txBody>
          <a:bodyPr wrap="none">
            <a:prstTxWarp prst="textNoShape">
              <a:avLst/>
            </a:prstTxWarp>
            <a:spAutoFit/>
          </a:bodyPr>
          <a:lstStyle/>
          <a:p>
            <a:r>
              <a:rPr lang="en-US"/>
              <a:t>Immigration</a:t>
            </a:r>
          </a:p>
        </p:txBody>
      </p:sp>
      <p:sp>
        <p:nvSpPr>
          <p:cNvPr id="114693" name="Oval 5"/>
          <p:cNvSpPr>
            <a:spLocks noChangeArrowheads="1"/>
          </p:cNvSpPr>
          <p:nvPr/>
        </p:nvSpPr>
        <p:spPr bwMode="auto">
          <a:xfrm>
            <a:off x="1773238" y="1128713"/>
            <a:ext cx="1447800" cy="4572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4694" name="Line 6"/>
          <p:cNvSpPr>
            <a:spLocks noChangeShapeType="1"/>
          </p:cNvSpPr>
          <p:nvPr/>
        </p:nvSpPr>
        <p:spPr bwMode="auto">
          <a:xfrm flipH="1">
            <a:off x="2611438" y="671513"/>
            <a:ext cx="457200" cy="457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4695" name="Text Box 7"/>
          <p:cNvSpPr txBox="1">
            <a:spLocks noChangeArrowheads="1"/>
          </p:cNvSpPr>
          <p:nvPr/>
        </p:nvSpPr>
        <p:spPr bwMode="auto">
          <a:xfrm>
            <a:off x="0" y="914400"/>
            <a:ext cx="1858963" cy="581025"/>
          </a:xfrm>
          <a:prstGeom prst="rect">
            <a:avLst/>
          </a:prstGeom>
          <a:noFill/>
          <a:ln w="9525">
            <a:noFill/>
            <a:miter lim="800000"/>
            <a:headEnd/>
            <a:tailEnd/>
          </a:ln>
          <a:effectLst/>
        </p:spPr>
        <p:txBody>
          <a:bodyPr wrap="none">
            <a:prstTxWarp prst="textNoShape">
              <a:avLst/>
            </a:prstTxWarp>
            <a:spAutoFit/>
          </a:bodyPr>
          <a:lstStyle/>
          <a:p>
            <a:r>
              <a:rPr lang="en-US" sz="1600"/>
              <a:t>P(Yes| Rep) = 0.075</a:t>
            </a:r>
          </a:p>
          <a:p>
            <a:r>
              <a:rPr lang="en-US" sz="1600"/>
              <a:t>P(Yes|Dem) = 0.765</a:t>
            </a:r>
          </a:p>
        </p:txBody>
      </p:sp>
      <p:sp>
        <p:nvSpPr>
          <p:cNvPr id="114696" name="Text Box 8"/>
          <p:cNvSpPr txBox="1">
            <a:spLocks noChangeArrowheads="1"/>
          </p:cNvSpPr>
          <p:nvPr/>
        </p:nvSpPr>
        <p:spPr bwMode="auto">
          <a:xfrm>
            <a:off x="746125" y="114300"/>
            <a:ext cx="819150" cy="366713"/>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1"/>
                </a:solidFill>
              </a:rPr>
              <a:t>17/226</a:t>
            </a:r>
          </a:p>
        </p:txBody>
      </p:sp>
      <p:sp>
        <p:nvSpPr>
          <p:cNvPr id="114697" name="Line 9"/>
          <p:cNvSpPr>
            <a:spLocks noChangeShapeType="1"/>
          </p:cNvSpPr>
          <p:nvPr/>
        </p:nvSpPr>
        <p:spPr bwMode="auto">
          <a:xfrm>
            <a:off x="1219200" y="457200"/>
            <a:ext cx="228600" cy="457200"/>
          </a:xfrm>
          <a:prstGeom prst="line">
            <a:avLst/>
          </a:prstGeom>
          <a:noFill/>
          <a:ln w="9525">
            <a:solidFill>
              <a:schemeClr val="accent1"/>
            </a:solidFill>
            <a:round/>
            <a:headEnd/>
            <a:tailEnd type="triangle" w="med" len="med"/>
          </a:ln>
          <a:effectLst/>
        </p:spPr>
        <p:txBody>
          <a:bodyPr>
            <a:prstTxWarp prst="textNoShape">
              <a:avLst/>
            </a:prstTxWarp>
          </a:bodyPr>
          <a:lstStyle/>
          <a:p>
            <a:endParaRPr lang="en-US"/>
          </a:p>
        </p:txBody>
      </p:sp>
      <p:sp>
        <p:nvSpPr>
          <p:cNvPr id="114698" name="Text Box 10"/>
          <p:cNvSpPr txBox="1">
            <a:spLocks noChangeArrowheads="1"/>
          </p:cNvSpPr>
          <p:nvPr/>
        </p:nvSpPr>
        <p:spPr bwMode="auto">
          <a:xfrm>
            <a:off x="304800" y="3352800"/>
            <a:ext cx="5675313" cy="1006475"/>
          </a:xfrm>
          <a:prstGeom prst="rect">
            <a:avLst/>
          </a:prstGeom>
          <a:noFill/>
          <a:ln w="9525">
            <a:noFill/>
            <a:miter lim="800000"/>
            <a:headEnd/>
            <a:tailEnd/>
          </a:ln>
          <a:effectLst/>
        </p:spPr>
        <p:txBody>
          <a:bodyPr wrap="none">
            <a:prstTxWarp prst="textNoShape">
              <a:avLst/>
            </a:prstTxWarp>
            <a:spAutoFit/>
          </a:bodyPr>
          <a:lstStyle/>
          <a:p>
            <a:r>
              <a:rPr lang="en-US"/>
              <a:t>Consider StarWars</a:t>
            </a:r>
          </a:p>
          <a:p>
            <a:r>
              <a:rPr lang="en-US"/>
              <a:t>    Is StarWars independent of Party and Immigration?</a:t>
            </a:r>
          </a:p>
          <a:p>
            <a:r>
              <a:rPr lang="en-US"/>
              <a:t>           </a:t>
            </a:r>
          </a:p>
        </p:txBody>
      </p:sp>
      <p:sp>
        <p:nvSpPr>
          <p:cNvPr id="114699" name="Text Box 11"/>
          <p:cNvSpPr txBox="1">
            <a:spLocks noChangeArrowheads="1"/>
          </p:cNvSpPr>
          <p:nvPr/>
        </p:nvSpPr>
        <p:spPr bwMode="auto">
          <a:xfrm>
            <a:off x="457200" y="4191000"/>
            <a:ext cx="3883025" cy="2225675"/>
          </a:xfrm>
          <a:prstGeom prst="rect">
            <a:avLst/>
          </a:prstGeom>
          <a:noFill/>
          <a:ln w="9525">
            <a:noFill/>
            <a:miter lim="800000"/>
            <a:headEnd/>
            <a:tailEnd/>
          </a:ln>
          <a:effectLst/>
        </p:spPr>
        <p:txBody>
          <a:bodyPr wrap="none">
            <a:prstTxWarp prst="textNoShape">
              <a:avLst/>
            </a:prstTxWarp>
            <a:spAutoFit/>
          </a:bodyPr>
          <a:lstStyle/>
          <a:p>
            <a:r>
              <a:rPr lang="en-US"/>
              <a:t>                           </a:t>
            </a:r>
            <a:r>
              <a:rPr lang="en-US">
                <a:solidFill>
                  <a:schemeClr val="accent2"/>
                </a:solidFill>
              </a:rPr>
              <a:t>Actual Counts</a:t>
            </a:r>
          </a:p>
          <a:p>
            <a:r>
              <a:rPr lang="en-US"/>
              <a:t>                             Immigration</a:t>
            </a:r>
          </a:p>
          <a:p>
            <a:r>
              <a:rPr lang="en-US"/>
              <a:t>                           Yes               No</a:t>
            </a:r>
          </a:p>
          <a:p>
            <a:r>
              <a:rPr lang="en-US"/>
              <a:t>Republican</a:t>
            </a:r>
          </a:p>
          <a:p>
            <a:r>
              <a:rPr lang="en-US"/>
              <a:t>Democrat</a:t>
            </a:r>
          </a:p>
          <a:p>
            <a:r>
              <a:rPr lang="en-US"/>
              <a:t>                      Yes    No      Yes    No</a:t>
            </a:r>
          </a:p>
          <a:p>
            <a:r>
              <a:rPr lang="en-US"/>
              <a:t>                                StarWars</a:t>
            </a:r>
          </a:p>
        </p:txBody>
      </p:sp>
      <p:sp>
        <p:nvSpPr>
          <p:cNvPr id="114700" name="Rectangle 12"/>
          <p:cNvSpPr>
            <a:spLocks noChangeArrowheads="1"/>
          </p:cNvSpPr>
          <p:nvPr/>
        </p:nvSpPr>
        <p:spPr bwMode="auto">
          <a:xfrm>
            <a:off x="1768475" y="5167313"/>
            <a:ext cx="26670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14701" name="Line 13"/>
          <p:cNvSpPr>
            <a:spLocks noChangeShapeType="1"/>
          </p:cNvSpPr>
          <p:nvPr/>
        </p:nvSpPr>
        <p:spPr bwMode="auto">
          <a:xfrm>
            <a:off x="3063875" y="5167313"/>
            <a:ext cx="0" cy="6096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14702" name="Line 14"/>
          <p:cNvSpPr>
            <a:spLocks noChangeShapeType="1"/>
          </p:cNvSpPr>
          <p:nvPr/>
        </p:nvSpPr>
        <p:spPr bwMode="auto">
          <a:xfrm flipV="1">
            <a:off x="2454275" y="5167313"/>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4703" name="Line 15"/>
          <p:cNvSpPr>
            <a:spLocks noChangeShapeType="1"/>
          </p:cNvSpPr>
          <p:nvPr/>
        </p:nvSpPr>
        <p:spPr bwMode="auto">
          <a:xfrm flipV="1">
            <a:off x="3825875" y="5167313"/>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4704" name="Line 16"/>
          <p:cNvSpPr>
            <a:spLocks noChangeShapeType="1"/>
          </p:cNvSpPr>
          <p:nvPr/>
        </p:nvSpPr>
        <p:spPr bwMode="auto">
          <a:xfrm>
            <a:off x="1768475" y="5472113"/>
            <a:ext cx="2667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4705" name="Text Box 17"/>
          <p:cNvSpPr txBox="1">
            <a:spLocks noChangeArrowheads="1"/>
          </p:cNvSpPr>
          <p:nvPr/>
        </p:nvSpPr>
        <p:spPr bwMode="auto">
          <a:xfrm>
            <a:off x="1752600" y="5129213"/>
            <a:ext cx="2698750" cy="366712"/>
          </a:xfrm>
          <a:prstGeom prst="rect">
            <a:avLst/>
          </a:prstGeom>
          <a:noFill/>
          <a:ln w="9525">
            <a:noFill/>
            <a:miter lim="800000"/>
            <a:headEnd/>
            <a:tailEnd/>
          </a:ln>
          <a:effectLst/>
        </p:spPr>
        <p:txBody>
          <a:bodyPr wrap="none">
            <a:prstTxWarp prst="textNoShape">
              <a:avLst/>
            </a:prstTxWarp>
            <a:spAutoFit/>
          </a:bodyPr>
          <a:lstStyle/>
          <a:p>
            <a:r>
              <a:rPr lang="en-US" sz="1800"/>
              <a:t>  14          3        205      4    </a:t>
            </a:r>
          </a:p>
        </p:txBody>
      </p:sp>
      <p:sp>
        <p:nvSpPr>
          <p:cNvPr id="114706" name="Text Box 18"/>
          <p:cNvSpPr txBox="1">
            <a:spLocks noChangeArrowheads="1"/>
          </p:cNvSpPr>
          <p:nvPr/>
        </p:nvSpPr>
        <p:spPr bwMode="auto">
          <a:xfrm>
            <a:off x="1828800" y="5434013"/>
            <a:ext cx="2527300" cy="366712"/>
          </a:xfrm>
          <a:prstGeom prst="rect">
            <a:avLst/>
          </a:prstGeom>
          <a:noFill/>
          <a:ln w="9525">
            <a:noFill/>
            <a:miter lim="800000"/>
            <a:headEnd/>
            <a:tailEnd/>
          </a:ln>
          <a:effectLst/>
        </p:spPr>
        <p:txBody>
          <a:bodyPr wrap="none">
            <a:prstTxWarp prst="textNoShape">
              <a:avLst/>
            </a:prstTxWarp>
            <a:spAutoFit/>
          </a:bodyPr>
          <a:lstStyle/>
          <a:p>
            <a:r>
              <a:rPr lang="en-US" sz="1800"/>
              <a:t>8         152        16        33</a:t>
            </a:r>
          </a:p>
        </p:txBody>
      </p:sp>
      <p:sp>
        <p:nvSpPr>
          <p:cNvPr id="114707" name="Text Box 19"/>
          <p:cNvSpPr txBox="1">
            <a:spLocks noChangeArrowheads="1"/>
          </p:cNvSpPr>
          <p:nvPr/>
        </p:nvSpPr>
        <p:spPr bwMode="auto">
          <a:xfrm>
            <a:off x="4724400" y="4191000"/>
            <a:ext cx="3883025" cy="2225675"/>
          </a:xfrm>
          <a:prstGeom prst="rect">
            <a:avLst/>
          </a:prstGeom>
          <a:noFill/>
          <a:ln w="9525">
            <a:noFill/>
            <a:miter lim="800000"/>
            <a:headEnd/>
            <a:tailEnd/>
          </a:ln>
          <a:effectLst/>
        </p:spPr>
        <p:txBody>
          <a:bodyPr wrap="none">
            <a:prstTxWarp prst="textNoShape">
              <a:avLst/>
            </a:prstTxWarp>
            <a:spAutoFit/>
          </a:bodyPr>
          <a:lstStyle/>
          <a:p>
            <a:r>
              <a:rPr lang="en-US"/>
              <a:t>                         </a:t>
            </a:r>
            <a:r>
              <a:rPr lang="en-US">
                <a:solidFill>
                  <a:schemeClr val="accent2"/>
                </a:solidFill>
              </a:rPr>
              <a:t>Predicted Counts</a:t>
            </a:r>
          </a:p>
          <a:p>
            <a:r>
              <a:rPr lang="en-US"/>
              <a:t>                             Immigration</a:t>
            </a:r>
          </a:p>
          <a:p>
            <a:r>
              <a:rPr lang="en-US"/>
              <a:t>                           Yes               No</a:t>
            </a:r>
          </a:p>
          <a:p>
            <a:r>
              <a:rPr lang="en-US"/>
              <a:t>Republican</a:t>
            </a:r>
          </a:p>
          <a:p>
            <a:r>
              <a:rPr lang="en-US"/>
              <a:t>Democrat</a:t>
            </a:r>
          </a:p>
          <a:p>
            <a:r>
              <a:rPr lang="en-US"/>
              <a:t>                      Yes    No      Yes    No</a:t>
            </a:r>
          </a:p>
          <a:p>
            <a:r>
              <a:rPr lang="en-US"/>
              <a:t>                                StarWars</a:t>
            </a:r>
          </a:p>
        </p:txBody>
      </p:sp>
      <p:sp>
        <p:nvSpPr>
          <p:cNvPr id="114708" name="Rectangle 20"/>
          <p:cNvSpPr>
            <a:spLocks noChangeArrowheads="1"/>
          </p:cNvSpPr>
          <p:nvPr/>
        </p:nvSpPr>
        <p:spPr bwMode="auto">
          <a:xfrm>
            <a:off x="6035675" y="5167313"/>
            <a:ext cx="2667000" cy="6096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14709" name="Line 21"/>
          <p:cNvSpPr>
            <a:spLocks noChangeShapeType="1"/>
          </p:cNvSpPr>
          <p:nvPr/>
        </p:nvSpPr>
        <p:spPr bwMode="auto">
          <a:xfrm>
            <a:off x="7331075" y="5167313"/>
            <a:ext cx="0" cy="6096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14710" name="Line 22"/>
          <p:cNvSpPr>
            <a:spLocks noChangeShapeType="1"/>
          </p:cNvSpPr>
          <p:nvPr/>
        </p:nvSpPr>
        <p:spPr bwMode="auto">
          <a:xfrm flipV="1">
            <a:off x="6721475" y="5167313"/>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4711" name="Line 23"/>
          <p:cNvSpPr>
            <a:spLocks noChangeShapeType="1"/>
          </p:cNvSpPr>
          <p:nvPr/>
        </p:nvSpPr>
        <p:spPr bwMode="auto">
          <a:xfrm flipV="1">
            <a:off x="8093075" y="5167313"/>
            <a:ext cx="0" cy="609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4712" name="Line 24"/>
          <p:cNvSpPr>
            <a:spLocks noChangeShapeType="1"/>
          </p:cNvSpPr>
          <p:nvPr/>
        </p:nvSpPr>
        <p:spPr bwMode="auto">
          <a:xfrm>
            <a:off x="6035675" y="5472113"/>
            <a:ext cx="2667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4713" name="Text Box 25"/>
          <p:cNvSpPr txBox="1">
            <a:spLocks noChangeArrowheads="1"/>
          </p:cNvSpPr>
          <p:nvPr/>
        </p:nvSpPr>
        <p:spPr bwMode="auto">
          <a:xfrm>
            <a:off x="6019800" y="5129213"/>
            <a:ext cx="2813050" cy="366712"/>
          </a:xfrm>
          <a:prstGeom prst="rect">
            <a:avLst/>
          </a:prstGeom>
          <a:noFill/>
          <a:ln w="9525">
            <a:noFill/>
            <a:miter lim="800000"/>
            <a:headEnd/>
            <a:tailEnd/>
          </a:ln>
          <a:effectLst/>
        </p:spPr>
        <p:txBody>
          <a:bodyPr wrap="none">
            <a:prstTxWarp prst="textNoShape">
              <a:avLst/>
            </a:prstTxWarp>
            <a:spAutoFit/>
          </a:bodyPr>
          <a:lstStyle/>
          <a:p>
            <a:r>
              <a:rPr lang="en-US" sz="1800"/>
              <a:t>  9.5       7.5       117      92    </a:t>
            </a:r>
          </a:p>
        </p:txBody>
      </p:sp>
      <p:sp>
        <p:nvSpPr>
          <p:cNvPr id="114714" name="Text Box 26"/>
          <p:cNvSpPr txBox="1">
            <a:spLocks noChangeArrowheads="1"/>
          </p:cNvSpPr>
          <p:nvPr/>
        </p:nvSpPr>
        <p:spPr bwMode="auto">
          <a:xfrm>
            <a:off x="6096000" y="5434013"/>
            <a:ext cx="2527300" cy="366712"/>
          </a:xfrm>
          <a:prstGeom prst="rect">
            <a:avLst/>
          </a:prstGeom>
          <a:noFill/>
          <a:ln w="9525">
            <a:noFill/>
            <a:miter lim="800000"/>
            <a:headEnd/>
            <a:tailEnd/>
          </a:ln>
          <a:effectLst/>
        </p:spPr>
        <p:txBody>
          <a:bodyPr wrap="none">
            <a:prstTxWarp prst="textNoShape">
              <a:avLst/>
            </a:prstTxWarp>
            <a:spAutoFit/>
          </a:bodyPr>
          <a:lstStyle/>
          <a:p>
            <a:r>
              <a:rPr lang="en-US" sz="1800"/>
              <a:t>89         71        27        22</a:t>
            </a:r>
          </a:p>
        </p:txBody>
      </p:sp>
      <p:sp>
        <p:nvSpPr>
          <p:cNvPr id="114715" name="Arc 27"/>
          <p:cNvSpPr>
            <a:spLocks/>
          </p:cNvSpPr>
          <p:nvPr/>
        </p:nvSpPr>
        <p:spPr bwMode="auto">
          <a:xfrm rot="8176604">
            <a:off x="4787900" y="5427663"/>
            <a:ext cx="981075" cy="1003300"/>
          </a:xfrm>
          <a:custGeom>
            <a:avLst/>
            <a:gdLst>
              <a:gd name="G0" fmla="+- 0 0 0"/>
              <a:gd name="G1" fmla="+- 21600 0 0"/>
              <a:gd name="G2" fmla="+- 21600 0 0"/>
              <a:gd name="T0" fmla="*/ 0 w 21600"/>
              <a:gd name="T1" fmla="*/ 0 h 23734"/>
              <a:gd name="T2" fmla="*/ 21494 w 21600"/>
              <a:gd name="T3" fmla="*/ 23734 h 23734"/>
              <a:gd name="T4" fmla="*/ 0 w 21600"/>
              <a:gd name="T5" fmla="*/ 21600 h 23734"/>
            </a:gdLst>
            <a:ahLst/>
            <a:cxnLst>
              <a:cxn ang="0">
                <a:pos x="T0" y="T1"/>
              </a:cxn>
              <a:cxn ang="0">
                <a:pos x="T2" y="T3"/>
              </a:cxn>
              <a:cxn ang="0">
                <a:pos x="T4" y="T5"/>
              </a:cxn>
            </a:cxnLst>
            <a:rect l="0" t="0" r="r" b="b"/>
            <a:pathLst>
              <a:path w="21600" h="23734" fill="none" extrusionOk="0">
                <a:moveTo>
                  <a:pt x="0" y="-1"/>
                </a:moveTo>
                <a:cubicBezTo>
                  <a:pt x="11929" y="0"/>
                  <a:pt x="21600" y="9670"/>
                  <a:pt x="21600" y="21600"/>
                </a:cubicBezTo>
                <a:cubicBezTo>
                  <a:pt x="21600" y="22312"/>
                  <a:pt x="21564" y="23024"/>
                  <a:pt x="21494" y="23734"/>
                </a:cubicBezTo>
              </a:path>
              <a:path w="21600" h="23734" stroke="0" extrusionOk="0">
                <a:moveTo>
                  <a:pt x="0" y="-1"/>
                </a:moveTo>
                <a:cubicBezTo>
                  <a:pt x="11929" y="0"/>
                  <a:pt x="21600" y="9670"/>
                  <a:pt x="21600" y="21600"/>
                </a:cubicBezTo>
                <a:cubicBezTo>
                  <a:pt x="21600" y="22312"/>
                  <a:pt x="21564" y="23024"/>
                  <a:pt x="21494" y="23734"/>
                </a:cubicBezTo>
                <a:lnTo>
                  <a:pt x="0" y="21600"/>
                </a:lnTo>
                <a:close/>
              </a:path>
            </a:pathLst>
          </a:custGeom>
          <a:noFill/>
          <a:ln w="9525">
            <a:solidFill>
              <a:schemeClr val="accent2"/>
            </a:solidFill>
            <a:round/>
            <a:headEnd type="triangle" w="med" len="med"/>
            <a:tailEnd type="triangle" w="med" len="med"/>
          </a:ln>
          <a:effectLst/>
        </p:spPr>
        <p:txBody>
          <a:bodyPr wrap="none" anchor="ctr">
            <a:prstTxWarp prst="textNoShape">
              <a:avLst/>
            </a:prstTxWarp>
          </a:bodyPr>
          <a:lstStyle/>
          <a:p>
            <a:endParaRPr lang="en-US"/>
          </a:p>
        </p:txBody>
      </p:sp>
      <p:sp>
        <p:nvSpPr>
          <p:cNvPr id="114716" name="Text Box 28"/>
          <p:cNvSpPr txBox="1">
            <a:spLocks noChangeArrowheads="1"/>
          </p:cNvSpPr>
          <p:nvPr/>
        </p:nvSpPr>
        <p:spPr bwMode="auto">
          <a:xfrm>
            <a:off x="3810000" y="6248400"/>
            <a:ext cx="2667000" cy="366713"/>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different – not independent</a:t>
            </a:r>
          </a:p>
        </p:txBody>
      </p:sp>
      <p:sp>
        <p:nvSpPr>
          <p:cNvPr id="114717" name="Text Box 29"/>
          <p:cNvSpPr txBox="1">
            <a:spLocks noChangeArrowheads="1"/>
          </p:cNvSpPr>
          <p:nvPr/>
        </p:nvSpPr>
        <p:spPr bwMode="auto">
          <a:xfrm>
            <a:off x="3733800" y="4572000"/>
            <a:ext cx="2786063"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1"/>
                </a:solidFill>
              </a:rPr>
              <a:t>P(Rep &amp; Imm=Y)P(SW=Y)435</a:t>
            </a:r>
          </a:p>
        </p:txBody>
      </p:sp>
      <p:sp>
        <p:nvSpPr>
          <p:cNvPr id="114718" name="Line 30"/>
          <p:cNvSpPr>
            <a:spLocks noChangeShapeType="1"/>
          </p:cNvSpPr>
          <p:nvPr/>
        </p:nvSpPr>
        <p:spPr bwMode="auto">
          <a:xfrm>
            <a:off x="5562600" y="4876800"/>
            <a:ext cx="609600" cy="381000"/>
          </a:xfrm>
          <a:prstGeom prst="line">
            <a:avLst/>
          </a:prstGeom>
          <a:noFill/>
          <a:ln w="9525">
            <a:solidFill>
              <a:schemeClr val="accent1"/>
            </a:solidFill>
            <a:round/>
            <a:headEnd/>
            <a:tailEnd type="triangle" w="med" len="med"/>
          </a:ln>
          <a:effectLst/>
        </p:spPr>
        <p:txBody>
          <a:bodyPr>
            <a:prstTxWarp prst="textNoShape">
              <a:avLst/>
            </a:prstTxWarp>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1"/>
          <p:cNvSpPr>
            <a:spLocks noGrp="1"/>
          </p:cNvSpPr>
          <p:nvPr>
            <p:ph type="dt" sz="half" idx="10"/>
          </p:nvPr>
        </p:nvSpPr>
        <p:spPr/>
        <p:txBody>
          <a:bodyPr/>
          <a:lstStyle/>
          <a:p>
            <a:r>
              <a:rPr lang="en-US"/>
              <a:t>Doug Fisher</a:t>
            </a:r>
          </a:p>
        </p:txBody>
      </p:sp>
      <p:sp>
        <p:nvSpPr>
          <p:cNvPr id="13" name="Slide Number Placeholder 3"/>
          <p:cNvSpPr>
            <a:spLocks noGrp="1"/>
          </p:cNvSpPr>
          <p:nvPr>
            <p:ph type="sldNum" sz="quarter" idx="12"/>
          </p:nvPr>
        </p:nvSpPr>
        <p:spPr/>
        <p:txBody>
          <a:bodyPr/>
          <a:lstStyle/>
          <a:p>
            <a:fld id="{0957650F-4D08-C846-B7D9-1169DF847C4A}" type="slidenum">
              <a:rPr lang="en-US"/>
              <a:pPr/>
              <a:t>42</a:t>
            </a:fld>
            <a:endParaRPr lang="en-US"/>
          </a:p>
        </p:txBody>
      </p:sp>
      <p:sp>
        <p:nvSpPr>
          <p:cNvPr id="115714" name="Text Box 2"/>
          <p:cNvSpPr txBox="1">
            <a:spLocks noChangeArrowheads="1"/>
          </p:cNvSpPr>
          <p:nvPr/>
        </p:nvSpPr>
        <p:spPr bwMode="auto">
          <a:xfrm>
            <a:off x="3200400" y="1447800"/>
            <a:ext cx="666750" cy="366713"/>
          </a:xfrm>
          <a:prstGeom prst="rect">
            <a:avLst/>
          </a:prstGeom>
          <a:noFill/>
          <a:ln w="9525">
            <a:noFill/>
            <a:miter lim="800000"/>
            <a:headEnd/>
            <a:tailEnd/>
          </a:ln>
          <a:effectLst/>
        </p:spPr>
        <p:txBody>
          <a:bodyPr wrap="none">
            <a:prstTxWarp prst="textNoShape">
              <a:avLst/>
            </a:prstTxWarp>
            <a:spAutoFit/>
          </a:bodyPr>
          <a:lstStyle/>
          <a:p>
            <a:r>
              <a:rPr lang="en-US" sz="1800"/>
              <a:t>Party</a:t>
            </a:r>
          </a:p>
        </p:txBody>
      </p:sp>
      <p:sp>
        <p:nvSpPr>
          <p:cNvPr id="115715" name="Text Box 3"/>
          <p:cNvSpPr txBox="1">
            <a:spLocks noChangeArrowheads="1"/>
          </p:cNvSpPr>
          <p:nvPr/>
        </p:nvSpPr>
        <p:spPr bwMode="auto">
          <a:xfrm>
            <a:off x="1981200" y="2362200"/>
            <a:ext cx="1327150" cy="366713"/>
          </a:xfrm>
          <a:prstGeom prst="rect">
            <a:avLst/>
          </a:prstGeom>
          <a:noFill/>
          <a:ln w="9525">
            <a:noFill/>
            <a:miter lim="800000"/>
            <a:headEnd/>
            <a:tailEnd/>
          </a:ln>
          <a:effectLst/>
        </p:spPr>
        <p:txBody>
          <a:bodyPr wrap="none">
            <a:prstTxWarp prst="textNoShape">
              <a:avLst/>
            </a:prstTxWarp>
            <a:spAutoFit/>
          </a:bodyPr>
          <a:lstStyle/>
          <a:p>
            <a:r>
              <a:rPr lang="en-US" sz="1800"/>
              <a:t>Immigration</a:t>
            </a:r>
          </a:p>
        </p:txBody>
      </p:sp>
      <p:sp>
        <p:nvSpPr>
          <p:cNvPr id="115716" name="Text Box 4"/>
          <p:cNvSpPr txBox="1">
            <a:spLocks noChangeArrowheads="1"/>
          </p:cNvSpPr>
          <p:nvPr/>
        </p:nvSpPr>
        <p:spPr bwMode="auto">
          <a:xfrm>
            <a:off x="4038600" y="2362200"/>
            <a:ext cx="1035050" cy="366713"/>
          </a:xfrm>
          <a:prstGeom prst="rect">
            <a:avLst/>
          </a:prstGeom>
          <a:noFill/>
          <a:ln w="9525">
            <a:noFill/>
            <a:miter lim="800000"/>
            <a:headEnd/>
            <a:tailEnd/>
          </a:ln>
          <a:effectLst/>
        </p:spPr>
        <p:txBody>
          <a:bodyPr wrap="none">
            <a:prstTxWarp prst="textNoShape">
              <a:avLst/>
            </a:prstTxWarp>
            <a:spAutoFit/>
          </a:bodyPr>
          <a:lstStyle/>
          <a:p>
            <a:r>
              <a:rPr lang="en-US" sz="1800"/>
              <a:t>StarWars</a:t>
            </a:r>
          </a:p>
        </p:txBody>
      </p:sp>
      <p:sp>
        <p:nvSpPr>
          <p:cNvPr id="115717" name="Oval 5"/>
          <p:cNvSpPr>
            <a:spLocks noChangeArrowheads="1"/>
          </p:cNvSpPr>
          <p:nvPr/>
        </p:nvSpPr>
        <p:spPr bwMode="auto">
          <a:xfrm>
            <a:off x="3048000" y="1371600"/>
            <a:ext cx="914400" cy="4572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5718" name="Oval 6"/>
          <p:cNvSpPr>
            <a:spLocks noChangeArrowheads="1"/>
          </p:cNvSpPr>
          <p:nvPr/>
        </p:nvSpPr>
        <p:spPr bwMode="auto">
          <a:xfrm>
            <a:off x="4038600" y="2286000"/>
            <a:ext cx="10668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5719" name="Oval 7"/>
          <p:cNvSpPr>
            <a:spLocks noChangeArrowheads="1"/>
          </p:cNvSpPr>
          <p:nvPr/>
        </p:nvSpPr>
        <p:spPr bwMode="auto">
          <a:xfrm>
            <a:off x="1905000" y="2286000"/>
            <a:ext cx="1447800" cy="4572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5720" name="Line 8"/>
          <p:cNvSpPr>
            <a:spLocks noChangeShapeType="1"/>
          </p:cNvSpPr>
          <p:nvPr/>
        </p:nvSpPr>
        <p:spPr bwMode="auto">
          <a:xfrm flipH="1">
            <a:off x="2667000" y="1752600"/>
            <a:ext cx="533400" cy="533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5721" name="Line 9"/>
          <p:cNvSpPr>
            <a:spLocks noChangeShapeType="1"/>
          </p:cNvSpPr>
          <p:nvPr/>
        </p:nvSpPr>
        <p:spPr bwMode="auto">
          <a:xfrm>
            <a:off x="3886200" y="1752600"/>
            <a:ext cx="457200" cy="533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5722" name="Text Box 10"/>
          <p:cNvSpPr txBox="1">
            <a:spLocks noChangeArrowheads="1"/>
          </p:cNvSpPr>
          <p:nvPr/>
        </p:nvSpPr>
        <p:spPr bwMode="auto">
          <a:xfrm>
            <a:off x="441325" y="269875"/>
            <a:ext cx="3522663" cy="457200"/>
          </a:xfrm>
          <a:prstGeom prst="rect">
            <a:avLst/>
          </a:prstGeom>
          <a:noFill/>
          <a:ln w="9525">
            <a:noFill/>
            <a:miter lim="800000"/>
            <a:headEnd/>
            <a:tailEnd/>
          </a:ln>
          <a:effectLst/>
        </p:spPr>
        <p:txBody>
          <a:bodyPr wrap="none">
            <a:prstTxWarp prst="textNoShape">
              <a:avLst/>
            </a:prstTxWarp>
            <a:spAutoFit/>
          </a:bodyPr>
          <a:lstStyle/>
          <a:p>
            <a:r>
              <a:rPr lang="en-US" sz="2400"/>
              <a:t>Further tests might indicate</a:t>
            </a:r>
          </a:p>
        </p:txBody>
      </p:sp>
      <p:sp>
        <p:nvSpPr>
          <p:cNvPr id="115723" name="Text Box 11"/>
          <p:cNvSpPr txBox="1">
            <a:spLocks noChangeArrowheads="1"/>
          </p:cNvSpPr>
          <p:nvPr/>
        </p:nvSpPr>
        <p:spPr bwMode="auto">
          <a:xfrm>
            <a:off x="441325" y="3241675"/>
            <a:ext cx="8578850" cy="457200"/>
          </a:xfrm>
          <a:prstGeom prst="rect">
            <a:avLst/>
          </a:prstGeom>
          <a:noFill/>
          <a:ln w="9525">
            <a:noFill/>
            <a:miter lim="800000"/>
            <a:headEnd/>
            <a:tailEnd/>
          </a:ln>
          <a:effectLst/>
        </p:spPr>
        <p:txBody>
          <a:bodyPr wrap="none">
            <a:prstTxWarp prst="textNoShape">
              <a:avLst/>
            </a:prstTxWarp>
            <a:spAutoFit/>
          </a:bodyPr>
          <a:lstStyle/>
          <a:p>
            <a:r>
              <a:rPr lang="en-US" sz="2400"/>
              <a:t>i.e., Immigration and StarWars are independent conditioned on Party</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Date Placeholder 1"/>
          <p:cNvSpPr>
            <a:spLocks noGrp="1"/>
          </p:cNvSpPr>
          <p:nvPr>
            <p:ph type="dt" sz="half" idx="10"/>
          </p:nvPr>
        </p:nvSpPr>
        <p:spPr/>
        <p:txBody>
          <a:bodyPr/>
          <a:lstStyle/>
          <a:p>
            <a:r>
              <a:rPr lang="en-US"/>
              <a:t>Doug Fisher</a:t>
            </a:r>
          </a:p>
        </p:txBody>
      </p:sp>
      <p:sp>
        <p:nvSpPr>
          <p:cNvPr id="22" name="Slide Number Placeholder 3"/>
          <p:cNvSpPr>
            <a:spLocks noGrp="1"/>
          </p:cNvSpPr>
          <p:nvPr>
            <p:ph type="sldNum" sz="quarter" idx="12"/>
          </p:nvPr>
        </p:nvSpPr>
        <p:spPr/>
        <p:txBody>
          <a:bodyPr/>
          <a:lstStyle/>
          <a:p>
            <a:fld id="{5AADA327-C8B0-2747-BD1E-22F0D0C3BA98}" type="slidenum">
              <a:rPr lang="en-US"/>
              <a:pPr/>
              <a:t>43</a:t>
            </a:fld>
            <a:endParaRPr lang="en-US"/>
          </a:p>
        </p:txBody>
      </p:sp>
      <p:sp>
        <p:nvSpPr>
          <p:cNvPr id="117762" name="Text Box 2"/>
          <p:cNvSpPr txBox="1">
            <a:spLocks noChangeArrowheads="1"/>
          </p:cNvSpPr>
          <p:nvPr/>
        </p:nvSpPr>
        <p:spPr bwMode="auto">
          <a:xfrm>
            <a:off x="212725" y="346075"/>
            <a:ext cx="8304213" cy="3743325"/>
          </a:xfrm>
          <a:prstGeom prst="rect">
            <a:avLst/>
          </a:prstGeom>
          <a:noFill/>
          <a:ln w="9525">
            <a:noFill/>
            <a:miter lim="800000"/>
            <a:headEnd/>
            <a:tailEnd/>
          </a:ln>
          <a:effectLst/>
        </p:spPr>
        <p:txBody>
          <a:bodyPr wrap="none">
            <a:prstTxWarp prst="textNoShape">
              <a:avLst/>
            </a:prstTxWarp>
            <a:spAutoFit/>
          </a:bodyPr>
          <a:lstStyle/>
          <a:p>
            <a:r>
              <a:rPr lang="en-US" sz="2400"/>
              <a:t>Where does knowledge of conditional independence come from?</a:t>
            </a:r>
          </a:p>
          <a:p>
            <a:endParaRPr lang="en-US" sz="2400"/>
          </a:p>
          <a:p>
            <a:r>
              <a:rPr lang="en-US" sz="2400"/>
              <a:t>b) “First principles”</a:t>
            </a:r>
          </a:p>
          <a:p>
            <a:endParaRPr lang="en-US" sz="2400"/>
          </a:p>
          <a:p>
            <a:r>
              <a:rPr lang="en-US" sz="2400"/>
              <a:t>For example, suppose that the grounds keeper sets sprinkler timers</a:t>
            </a:r>
          </a:p>
          <a:p>
            <a:r>
              <a:rPr lang="en-US" sz="2400"/>
              <a:t>to a fixed schedule that depends on the season (Summer, Winter,</a:t>
            </a:r>
          </a:p>
          <a:p>
            <a:r>
              <a:rPr lang="en-US" sz="2400"/>
              <a:t>Spring, Fall), and suppose that the probability that it rains or not </a:t>
            </a:r>
          </a:p>
          <a:p>
            <a:r>
              <a:rPr lang="en-US" sz="2400"/>
              <a:t>is dependent on season. We might write:</a:t>
            </a:r>
          </a:p>
          <a:p>
            <a:endParaRPr lang="en-US" sz="2400"/>
          </a:p>
          <a:p>
            <a:r>
              <a:rPr lang="en-US" sz="2400"/>
              <a:t>                                        </a:t>
            </a:r>
          </a:p>
        </p:txBody>
      </p:sp>
      <p:sp>
        <p:nvSpPr>
          <p:cNvPr id="117763" name="Oval 3"/>
          <p:cNvSpPr>
            <a:spLocks noChangeArrowheads="1"/>
          </p:cNvSpPr>
          <p:nvPr/>
        </p:nvSpPr>
        <p:spPr bwMode="auto">
          <a:xfrm>
            <a:off x="5715000" y="3048000"/>
            <a:ext cx="11430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7764" name="Oval 4"/>
          <p:cNvSpPr>
            <a:spLocks noChangeArrowheads="1"/>
          </p:cNvSpPr>
          <p:nvPr/>
        </p:nvSpPr>
        <p:spPr bwMode="auto">
          <a:xfrm>
            <a:off x="4648200" y="3810000"/>
            <a:ext cx="11430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7765" name="Oval 5"/>
          <p:cNvSpPr>
            <a:spLocks noChangeArrowheads="1"/>
          </p:cNvSpPr>
          <p:nvPr/>
        </p:nvSpPr>
        <p:spPr bwMode="auto">
          <a:xfrm>
            <a:off x="7086600" y="3810000"/>
            <a:ext cx="13716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7766" name="Line 6"/>
          <p:cNvSpPr>
            <a:spLocks noChangeShapeType="1"/>
          </p:cNvSpPr>
          <p:nvPr/>
        </p:nvSpPr>
        <p:spPr bwMode="auto">
          <a:xfrm flipH="1">
            <a:off x="5410200" y="3505200"/>
            <a:ext cx="381000" cy="3048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7767" name="Line 7"/>
          <p:cNvSpPr>
            <a:spLocks noChangeShapeType="1"/>
          </p:cNvSpPr>
          <p:nvPr/>
        </p:nvSpPr>
        <p:spPr bwMode="auto">
          <a:xfrm>
            <a:off x="6705600" y="3505200"/>
            <a:ext cx="6858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7768" name="Text Box 8"/>
          <p:cNvSpPr txBox="1">
            <a:spLocks noChangeArrowheads="1"/>
          </p:cNvSpPr>
          <p:nvPr/>
        </p:nvSpPr>
        <p:spPr bwMode="auto">
          <a:xfrm>
            <a:off x="228600" y="4419600"/>
            <a:ext cx="8351838" cy="822325"/>
          </a:xfrm>
          <a:prstGeom prst="rect">
            <a:avLst/>
          </a:prstGeom>
          <a:noFill/>
          <a:ln w="9525">
            <a:noFill/>
            <a:miter lim="800000"/>
            <a:headEnd/>
            <a:tailEnd/>
          </a:ln>
          <a:effectLst/>
        </p:spPr>
        <p:txBody>
          <a:bodyPr wrap="none">
            <a:prstTxWarp prst="textNoShape">
              <a:avLst/>
            </a:prstTxWarp>
            <a:spAutoFit/>
          </a:bodyPr>
          <a:lstStyle/>
          <a:p>
            <a:r>
              <a:rPr lang="en-US" sz="2400"/>
              <a:t>This model might differ from one in which a homeowner manually</a:t>
            </a:r>
          </a:p>
          <a:p>
            <a:r>
              <a:rPr lang="en-US" sz="2400"/>
              <a:t>turns on a sprinkler</a:t>
            </a:r>
          </a:p>
        </p:txBody>
      </p:sp>
      <p:sp>
        <p:nvSpPr>
          <p:cNvPr id="117769" name="Text Box 9"/>
          <p:cNvSpPr txBox="1">
            <a:spLocks noChangeArrowheads="1"/>
          </p:cNvSpPr>
          <p:nvPr/>
        </p:nvSpPr>
        <p:spPr bwMode="auto">
          <a:xfrm>
            <a:off x="5867400" y="3048000"/>
            <a:ext cx="1047750" cy="457200"/>
          </a:xfrm>
          <a:prstGeom prst="rect">
            <a:avLst/>
          </a:prstGeom>
          <a:noFill/>
          <a:ln w="9525">
            <a:noFill/>
            <a:miter lim="800000"/>
            <a:headEnd/>
            <a:tailEnd/>
          </a:ln>
          <a:effectLst/>
        </p:spPr>
        <p:txBody>
          <a:bodyPr wrap="none">
            <a:prstTxWarp prst="textNoShape">
              <a:avLst/>
            </a:prstTxWarp>
            <a:spAutoFit/>
          </a:bodyPr>
          <a:lstStyle/>
          <a:p>
            <a:r>
              <a:rPr lang="en-US" sz="2400"/>
              <a:t>Season</a:t>
            </a:r>
          </a:p>
        </p:txBody>
      </p:sp>
      <p:sp>
        <p:nvSpPr>
          <p:cNvPr id="117770" name="Text Box 10"/>
          <p:cNvSpPr txBox="1">
            <a:spLocks noChangeArrowheads="1"/>
          </p:cNvSpPr>
          <p:nvPr/>
        </p:nvSpPr>
        <p:spPr bwMode="auto">
          <a:xfrm>
            <a:off x="4784725" y="3851275"/>
            <a:ext cx="877888" cy="457200"/>
          </a:xfrm>
          <a:prstGeom prst="rect">
            <a:avLst/>
          </a:prstGeom>
          <a:noFill/>
          <a:ln w="9525">
            <a:noFill/>
            <a:miter lim="800000"/>
            <a:headEnd/>
            <a:tailEnd/>
          </a:ln>
          <a:effectLst/>
        </p:spPr>
        <p:txBody>
          <a:bodyPr wrap="none">
            <a:prstTxWarp prst="textNoShape">
              <a:avLst/>
            </a:prstTxWarp>
            <a:spAutoFit/>
          </a:bodyPr>
          <a:lstStyle/>
          <a:p>
            <a:r>
              <a:rPr lang="en-US" sz="2400"/>
              <a:t>Rains</a:t>
            </a:r>
          </a:p>
        </p:txBody>
      </p:sp>
      <p:sp>
        <p:nvSpPr>
          <p:cNvPr id="117771" name="Text Box 11"/>
          <p:cNvSpPr txBox="1">
            <a:spLocks noChangeArrowheads="1"/>
          </p:cNvSpPr>
          <p:nvPr/>
        </p:nvSpPr>
        <p:spPr bwMode="auto">
          <a:xfrm>
            <a:off x="7146925" y="3775075"/>
            <a:ext cx="1317625" cy="457200"/>
          </a:xfrm>
          <a:prstGeom prst="rect">
            <a:avLst/>
          </a:prstGeom>
          <a:noFill/>
          <a:ln w="9525">
            <a:noFill/>
            <a:miter lim="800000"/>
            <a:headEnd/>
            <a:tailEnd/>
          </a:ln>
          <a:effectLst/>
        </p:spPr>
        <p:txBody>
          <a:bodyPr wrap="none">
            <a:prstTxWarp prst="textNoShape">
              <a:avLst/>
            </a:prstTxWarp>
            <a:spAutoFit/>
          </a:bodyPr>
          <a:lstStyle/>
          <a:p>
            <a:r>
              <a:rPr lang="en-US" sz="2400"/>
              <a:t>Sprinkler</a:t>
            </a:r>
          </a:p>
        </p:txBody>
      </p:sp>
      <p:sp>
        <p:nvSpPr>
          <p:cNvPr id="117772" name="Oval 12"/>
          <p:cNvSpPr>
            <a:spLocks noChangeArrowheads="1"/>
          </p:cNvSpPr>
          <p:nvPr/>
        </p:nvSpPr>
        <p:spPr bwMode="auto">
          <a:xfrm>
            <a:off x="3886200" y="4800600"/>
            <a:ext cx="11430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7773" name="Oval 13"/>
          <p:cNvSpPr>
            <a:spLocks noChangeArrowheads="1"/>
          </p:cNvSpPr>
          <p:nvPr/>
        </p:nvSpPr>
        <p:spPr bwMode="auto">
          <a:xfrm>
            <a:off x="2819400" y="5562600"/>
            <a:ext cx="11430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7774" name="Oval 14"/>
          <p:cNvSpPr>
            <a:spLocks noChangeArrowheads="1"/>
          </p:cNvSpPr>
          <p:nvPr/>
        </p:nvSpPr>
        <p:spPr bwMode="auto">
          <a:xfrm>
            <a:off x="5257800" y="5562600"/>
            <a:ext cx="1371600" cy="5334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117775" name="Line 15"/>
          <p:cNvSpPr>
            <a:spLocks noChangeShapeType="1"/>
          </p:cNvSpPr>
          <p:nvPr/>
        </p:nvSpPr>
        <p:spPr bwMode="auto">
          <a:xfrm flipH="1">
            <a:off x="3581400" y="5181600"/>
            <a:ext cx="3810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7776" name="Line 16"/>
          <p:cNvSpPr>
            <a:spLocks noChangeShapeType="1"/>
          </p:cNvSpPr>
          <p:nvPr/>
        </p:nvSpPr>
        <p:spPr bwMode="auto">
          <a:xfrm>
            <a:off x="4876800" y="5257800"/>
            <a:ext cx="6858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117777" name="Text Box 17"/>
          <p:cNvSpPr txBox="1">
            <a:spLocks noChangeArrowheads="1"/>
          </p:cNvSpPr>
          <p:nvPr/>
        </p:nvSpPr>
        <p:spPr bwMode="auto">
          <a:xfrm>
            <a:off x="4038600" y="4800600"/>
            <a:ext cx="1047750" cy="457200"/>
          </a:xfrm>
          <a:prstGeom prst="rect">
            <a:avLst/>
          </a:prstGeom>
          <a:noFill/>
          <a:ln w="9525">
            <a:noFill/>
            <a:miter lim="800000"/>
            <a:headEnd/>
            <a:tailEnd/>
          </a:ln>
          <a:effectLst/>
        </p:spPr>
        <p:txBody>
          <a:bodyPr wrap="none">
            <a:prstTxWarp prst="textNoShape">
              <a:avLst/>
            </a:prstTxWarp>
            <a:spAutoFit/>
          </a:bodyPr>
          <a:lstStyle/>
          <a:p>
            <a:r>
              <a:rPr lang="en-US" sz="2400"/>
              <a:t>Season</a:t>
            </a:r>
          </a:p>
        </p:txBody>
      </p:sp>
      <p:sp>
        <p:nvSpPr>
          <p:cNvPr id="117778" name="Text Box 18"/>
          <p:cNvSpPr txBox="1">
            <a:spLocks noChangeArrowheads="1"/>
          </p:cNvSpPr>
          <p:nvPr/>
        </p:nvSpPr>
        <p:spPr bwMode="auto">
          <a:xfrm>
            <a:off x="2955925" y="5603875"/>
            <a:ext cx="877888" cy="457200"/>
          </a:xfrm>
          <a:prstGeom prst="rect">
            <a:avLst/>
          </a:prstGeom>
          <a:noFill/>
          <a:ln w="9525">
            <a:noFill/>
            <a:miter lim="800000"/>
            <a:headEnd/>
            <a:tailEnd/>
          </a:ln>
          <a:effectLst/>
        </p:spPr>
        <p:txBody>
          <a:bodyPr wrap="none">
            <a:prstTxWarp prst="textNoShape">
              <a:avLst/>
            </a:prstTxWarp>
            <a:spAutoFit/>
          </a:bodyPr>
          <a:lstStyle/>
          <a:p>
            <a:r>
              <a:rPr lang="en-US" sz="2400"/>
              <a:t>Rains</a:t>
            </a:r>
          </a:p>
        </p:txBody>
      </p:sp>
      <p:sp>
        <p:nvSpPr>
          <p:cNvPr id="117779" name="Text Box 19"/>
          <p:cNvSpPr txBox="1">
            <a:spLocks noChangeArrowheads="1"/>
          </p:cNvSpPr>
          <p:nvPr/>
        </p:nvSpPr>
        <p:spPr bwMode="auto">
          <a:xfrm>
            <a:off x="5318125" y="5527675"/>
            <a:ext cx="1317625" cy="457200"/>
          </a:xfrm>
          <a:prstGeom prst="rect">
            <a:avLst/>
          </a:prstGeom>
          <a:noFill/>
          <a:ln w="9525">
            <a:noFill/>
            <a:miter lim="800000"/>
            <a:headEnd/>
            <a:tailEnd/>
          </a:ln>
          <a:effectLst/>
        </p:spPr>
        <p:txBody>
          <a:bodyPr wrap="none">
            <a:prstTxWarp prst="textNoShape">
              <a:avLst/>
            </a:prstTxWarp>
            <a:spAutoFit/>
          </a:bodyPr>
          <a:lstStyle/>
          <a:p>
            <a:r>
              <a:rPr lang="en-US" sz="2400"/>
              <a:t>Sprinkler</a:t>
            </a:r>
          </a:p>
        </p:txBody>
      </p:sp>
      <p:sp>
        <p:nvSpPr>
          <p:cNvPr id="117780" name="Line 20"/>
          <p:cNvSpPr>
            <a:spLocks noChangeShapeType="1"/>
          </p:cNvSpPr>
          <p:nvPr/>
        </p:nvSpPr>
        <p:spPr bwMode="auto">
          <a:xfrm>
            <a:off x="3962400" y="5791200"/>
            <a:ext cx="1295400" cy="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1"/>
          <p:cNvSpPr>
            <a:spLocks noGrp="1"/>
          </p:cNvSpPr>
          <p:nvPr>
            <p:ph type="dt" sz="half" idx="10"/>
          </p:nvPr>
        </p:nvSpPr>
        <p:spPr/>
        <p:txBody>
          <a:bodyPr/>
          <a:lstStyle/>
          <a:p>
            <a:r>
              <a:rPr lang="en-US"/>
              <a:t>Doug Fisher</a:t>
            </a:r>
          </a:p>
        </p:txBody>
      </p:sp>
      <p:sp>
        <p:nvSpPr>
          <p:cNvPr id="9" name="Slide Number Placeholder 3"/>
          <p:cNvSpPr>
            <a:spLocks noGrp="1"/>
          </p:cNvSpPr>
          <p:nvPr>
            <p:ph type="sldNum" sz="quarter" idx="12"/>
          </p:nvPr>
        </p:nvSpPr>
        <p:spPr/>
        <p:txBody>
          <a:bodyPr/>
          <a:lstStyle/>
          <a:p>
            <a:fld id="{241FDAC1-A92B-704C-AC3A-560D0452211C}" type="slidenum">
              <a:rPr lang="en-US"/>
              <a:pPr/>
              <a:t>44</a:t>
            </a:fld>
            <a:endParaRPr lang="en-US"/>
          </a:p>
        </p:txBody>
      </p:sp>
      <p:sp>
        <p:nvSpPr>
          <p:cNvPr id="121858" name="Text Box 2"/>
          <p:cNvSpPr txBox="1">
            <a:spLocks noChangeArrowheads="1"/>
          </p:cNvSpPr>
          <p:nvPr/>
        </p:nvSpPr>
        <p:spPr bwMode="auto">
          <a:xfrm>
            <a:off x="304800" y="304800"/>
            <a:ext cx="8689975" cy="5568950"/>
          </a:xfrm>
          <a:prstGeom prst="rect">
            <a:avLst/>
          </a:prstGeom>
          <a:noFill/>
          <a:ln w="9525">
            <a:noFill/>
            <a:miter lim="800000"/>
            <a:headEnd/>
            <a:tailEnd/>
          </a:ln>
          <a:effectLst/>
        </p:spPr>
        <p:txBody>
          <a:bodyPr wrap="none">
            <a:prstTxWarp prst="textNoShape">
              <a:avLst/>
            </a:prstTxWarp>
            <a:spAutoFit/>
          </a:bodyPr>
          <a:lstStyle/>
          <a:p>
            <a:r>
              <a:rPr lang="en-US" sz="2400" i="1"/>
              <a:t>Example (Empirical, Unsupervised): </a:t>
            </a:r>
            <a:r>
              <a:rPr lang="en-US" sz="2400" i="1">
                <a:hlinkClick r:id="rId2"/>
              </a:rPr>
              <a:t>Clustering</a:t>
            </a:r>
            <a:endParaRPr lang="en-US" sz="2400" i="1"/>
          </a:p>
          <a:p>
            <a:endParaRPr lang="en-US" sz="2400"/>
          </a:p>
          <a:p>
            <a:r>
              <a:rPr lang="en-US" sz="2400"/>
              <a:t>Given data (vectors of variable values)</a:t>
            </a:r>
          </a:p>
          <a:p>
            <a:r>
              <a:rPr lang="en-US" sz="2400"/>
              <a:t>Compute a partition (clusters) of the vectors, such that vectors within </a:t>
            </a:r>
          </a:p>
          <a:p>
            <a:r>
              <a:rPr lang="en-US" sz="2400"/>
              <a:t>     a cluster  tend to be similar, and vectors across clusters tend to be</a:t>
            </a:r>
          </a:p>
          <a:p>
            <a:r>
              <a:rPr lang="en-US" sz="2400"/>
              <a:t>     dissimilar</a:t>
            </a:r>
          </a:p>
          <a:p>
            <a:endParaRPr lang="en-US" sz="2400"/>
          </a:p>
          <a:p>
            <a:r>
              <a:rPr lang="en-US" sz="2400"/>
              <a:t>For example, </a:t>
            </a:r>
          </a:p>
          <a:p>
            <a:endParaRPr lang="en-US" sz="2400"/>
          </a:p>
          <a:p>
            <a:r>
              <a:rPr lang="en-US" sz="2400"/>
              <a:t>          </a:t>
            </a:r>
            <a:r>
              <a:rPr lang="en-US" sz="2400" u="sng"/>
              <a:t>V1      V2      V3     V4 ………….. VM  </a:t>
            </a:r>
            <a:r>
              <a:rPr lang="en-US" sz="2400" u="sng">
                <a:solidFill>
                  <a:schemeClr val="folHlink"/>
                </a:solidFill>
              </a:rPr>
              <a:t>     </a:t>
            </a:r>
          </a:p>
          <a:p>
            <a:r>
              <a:rPr lang="en-US" sz="2400"/>
              <a:t>  </a:t>
            </a:r>
            <a:r>
              <a:rPr lang="en-US" sz="2400">
                <a:solidFill>
                  <a:schemeClr val="accent2"/>
                </a:solidFill>
              </a:rPr>
              <a:t>1</a:t>
            </a:r>
            <a:r>
              <a:rPr lang="en-US" sz="2400"/>
              <a:t>      0.3      0.7      0.1    -0.2 ………….  -0.5 </a:t>
            </a:r>
            <a:endParaRPr lang="en-US" sz="2400">
              <a:solidFill>
                <a:schemeClr val="folHlink"/>
              </a:solidFill>
            </a:endParaRPr>
          </a:p>
          <a:p>
            <a:r>
              <a:rPr lang="en-US" sz="2400"/>
              <a:t>  </a:t>
            </a:r>
            <a:r>
              <a:rPr lang="en-US" sz="2400">
                <a:solidFill>
                  <a:schemeClr val="accent2"/>
                </a:solidFill>
              </a:rPr>
              <a:t>2</a:t>
            </a:r>
            <a:r>
              <a:rPr lang="en-US" sz="2400"/>
              <a:t>      0.4      0.8      0.01   0.1 ………….   -0.4 </a:t>
            </a:r>
            <a:endParaRPr lang="en-US" sz="2400">
              <a:solidFill>
                <a:schemeClr val="folHlink"/>
              </a:solidFill>
            </a:endParaRPr>
          </a:p>
          <a:p>
            <a:r>
              <a:rPr lang="en-US" sz="2400"/>
              <a:t>                     …………………..</a:t>
            </a:r>
          </a:p>
          <a:p>
            <a:r>
              <a:rPr lang="en-US" sz="2400">
                <a:solidFill>
                  <a:schemeClr val="accent2"/>
                </a:solidFill>
              </a:rPr>
              <a:t>N-1</a:t>
            </a:r>
            <a:r>
              <a:rPr lang="en-US" sz="2400"/>
              <a:t>   -0.3     0.1      1.01   0.8 ………….   1.3   </a:t>
            </a:r>
            <a:endParaRPr lang="en-US" sz="2400">
              <a:solidFill>
                <a:schemeClr val="folHlink"/>
              </a:solidFill>
            </a:endParaRPr>
          </a:p>
          <a:p>
            <a:r>
              <a:rPr lang="en-US" sz="2400"/>
              <a:t>  </a:t>
            </a:r>
            <a:r>
              <a:rPr lang="en-US" sz="2400">
                <a:solidFill>
                  <a:schemeClr val="accent2"/>
                </a:solidFill>
              </a:rPr>
              <a:t>N</a:t>
            </a:r>
            <a:r>
              <a:rPr lang="en-US" sz="2400"/>
              <a:t>    -0.5     0.03    1.1     0.9 ………….   0.9   </a:t>
            </a:r>
            <a:endParaRPr lang="en-US" sz="2400">
              <a:solidFill>
                <a:schemeClr val="folHlink"/>
              </a:solidFill>
            </a:endParaRPr>
          </a:p>
        </p:txBody>
      </p:sp>
      <p:sp>
        <p:nvSpPr>
          <p:cNvPr id="121859" name="Oval 3"/>
          <p:cNvSpPr>
            <a:spLocks noChangeArrowheads="1"/>
          </p:cNvSpPr>
          <p:nvPr/>
        </p:nvSpPr>
        <p:spPr bwMode="auto">
          <a:xfrm>
            <a:off x="7010400" y="4572000"/>
            <a:ext cx="914400" cy="5334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21860" name="Oval 4"/>
          <p:cNvSpPr>
            <a:spLocks noChangeArrowheads="1"/>
          </p:cNvSpPr>
          <p:nvPr/>
        </p:nvSpPr>
        <p:spPr bwMode="auto">
          <a:xfrm>
            <a:off x="8153400" y="4572000"/>
            <a:ext cx="914400" cy="5334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21861" name="Text Box 5"/>
          <p:cNvSpPr txBox="1">
            <a:spLocks noChangeArrowheads="1"/>
          </p:cNvSpPr>
          <p:nvPr/>
        </p:nvSpPr>
        <p:spPr bwMode="auto">
          <a:xfrm>
            <a:off x="7162800" y="4648200"/>
            <a:ext cx="641350"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1,2…</a:t>
            </a:r>
          </a:p>
        </p:txBody>
      </p:sp>
      <p:sp>
        <p:nvSpPr>
          <p:cNvPr id="121862" name="Text Box 6"/>
          <p:cNvSpPr txBox="1">
            <a:spLocks noChangeArrowheads="1"/>
          </p:cNvSpPr>
          <p:nvPr/>
        </p:nvSpPr>
        <p:spPr bwMode="auto">
          <a:xfrm>
            <a:off x="8153400" y="4648200"/>
            <a:ext cx="950913"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…,N-1,N</a:t>
            </a:r>
          </a:p>
        </p:txBody>
      </p:sp>
      <p:sp>
        <p:nvSpPr>
          <p:cNvPr id="121863" name="Line 7"/>
          <p:cNvSpPr>
            <a:spLocks noChangeShapeType="1"/>
          </p:cNvSpPr>
          <p:nvPr/>
        </p:nvSpPr>
        <p:spPr bwMode="auto">
          <a:xfrm>
            <a:off x="6172200" y="4800600"/>
            <a:ext cx="457200" cy="0"/>
          </a:xfrm>
          <a:prstGeom prst="line">
            <a:avLst/>
          </a:prstGeom>
          <a:noFill/>
          <a:ln w="38100">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1"/>
          <p:cNvSpPr>
            <a:spLocks noGrp="1"/>
          </p:cNvSpPr>
          <p:nvPr>
            <p:ph type="dt" sz="half" idx="10"/>
          </p:nvPr>
        </p:nvSpPr>
        <p:spPr/>
        <p:txBody>
          <a:bodyPr/>
          <a:lstStyle/>
          <a:p>
            <a:r>
              <a:rPr lang="en-US"/>
              <a:t>Doug Fisher</a:t>
            </a:r>
          </a:p>
        </p:txBody>
      </p:sp>
      <p:sp>
        <p:nvSpPr>
          <p:cNvPr id="11" name="Slide Number Placeholder 3"/>
          <p:cNvSpPr>
            <a:spLocks noGrp="1"/>
          </p:cNvSpPr>
          <p:nvPr>
            <p:ph type="sldNum" sz="quarter" idx="12"/>
          </p:nvPr>
        </p:nvSpPr>
        <p:spPr/>
        <p:txBody>
          <a:bodyPr/>
          <a:lstStyle/>
          <a:p>
            <a:fld id="{E571A6CD-FC32-0F47-8E08-907B8EF9B875}" type="slidenum">
              <a:rPr lang="en-US"/>
              <a:pPr/>
              <a:t>45</a:t>
            </a:fld>
            <a:endParaRPr lang="en-US"/>
          </a:p>
        </p:txBody>
      </p:sp>
      <p:sp>
        <p:nvSpPr>
          <p:cNvPr id="123906" name="Text Box 2"/>
          <p:cNvSpPr txBox="1">
            <a:spLocks noChangeArrowheads="1"/>
          </p:cNvSpPr>
          <p:nvPr/>
        </p:nvSpPr>
        <p:spPr bwMode="auto">
          <a:xfrm>
            <a:off x="990600" y="228600"/>
            <a:ext cx="6511925" cy="3013075"/>
          </a:xfrm>
          <a:prstGeom prst="rect">
            <a:avLst/>
          </a:prstGeom>
          <a:noFill/>
          <a:ln w="9525">
            <a:noFill/>
            <a:miter lim="800000"/>
            <a:headEnd/>
            <a:tailEnd/>
          </a:ln>
          <a:effectLst/>
        </p:spPr>
        <p:txBody>
          <a:bodyPr wrap="none">
            <a:prstTxWarp prst="textNoShape">
              <a:avLst/>
            </a:prstTxWarp>
            <a:spAutoFit/>
          </a:bodyPr>
          <a:lstStyle/>
          <a:p>
            <a:r>
              <a:rPr lang="en-US" sz="2400"/>
              <a:t>Cluster summary representations (e.g., the centroid)</a:t>
            </a:r>
          </a:p>
          <a:p>
            <a:endParaRPr lang="en-US" sz="2400"/>
          </a:p>
          <a:p>
            <a:r>
              <a:rPr lang="en-US" sz="2400"/>
              <a:t>          </a:t>
            </a:r>
            <a:r>
              <a:rPr lang="en-US" sz="2400" u="sng"/>
              <a:t>V1      V2      V3     V4 ………….. VM    </a:t>
            </a:r>
            <a:r>
              <a:rPr lang="en-US" sz="2400" u="sng">
                <a:solidFill>
                  <a:schemeClr val="folHlink"/>
                </a:solidFill>
              </a:rPr>
              <a:t>      </a:t>
            </a:r>
          </a:p>
          <a:p>
            <a:r>
              <a:rPr lang="en-US" sz="2400"/>
              <a:t>  </a:t>
            </a:r>
            <a:r>
              <a:rPr lang="en-US" sz="2400">
                <a:solidFill>
                  <a:schemeClr val="accent2"/>
                </a:solidFill>
              </a:rPr>
              <a:t>1</a:t>
            </a:r>
            <a:r>
              <a:rPr lang="en-US" sz="2400"/>
              <a:t>      0.3      0.7      0.1    -0.2 ………….  -0.5</a:t>
            </a:r>
            <a:endParaRPr lang="en-US" sz="2400">
              <a:solidFill>
                <a:schemeClr val="folHlink"/>
              </a:solidFill>
            </a:endParaRPr>
          </a:p>
          <a:p>
            <a:r>
              <a:rPr lang="en-US" sz="2400"/>
              <a:t>  </a:t>
            </a:r>
            <a:r>
              <a:rPr lang="en-US" sz="2400">
                <a:solidFill>
                  <a:schemeClr val="accent2"/>
                </a:solidFill>
              </a:rPr>
              <a:t>2</a:t>
            </a:r>
            <a:r>
              <a:rPr lang="en-US" sz="2400"/>
              <a:t>      0.4      0.8      0.01   0.1 ………….   -0.4 </a:t>
            </a:r>
            <a:endParaRPr lang="en-US" sz="2400">
              <a:solidFill>
                <a:schemeClr val="folHlink"/>
              </a:solidFill>
            </a:endParaRPr>
          </a:p>
          <a:p>
            <a:r>
              <a:rPr lang="en-US" sz="2400"/>
              <a:t>                     …………………..</a:t>
            </a:r>
          </a:p>
          <a:p>
            <a:r>
              <a:rPr lang="en-US" sz="2400">
                <a:solidFill>
                  <a:schemeClr val="accent2"/>
                </a:solidFill>
              </a:rPr>
              <a:t>N-1</a:t>
            </a:r>
            <a:r>
              <a:rPr lang="en-US" sz="2400"/>
              <a:t>   -0.3     0.1      1.01   0.8 ………….   1.3 </a:t>
            </a:r>
            <a:r>
              <a:rPr lang="en-US" sz="2400">
                <a:solidFill>
                  <a:schemeClr val="folHlink"/>
                </a:solidFill>
              </a:rPr>
              <a:t> </a:t>
            </a:r>
          </a:p>
          <a:p>
            <a:r>
              <a:rPr lang="en-US" sz="2400"/>
              <a:t>  </a:t>
            </a:r>
            <a:r>
              <a:rPr lang="en-US" sz="2400">
                <a:solidFill>
                  <a:schemeClr val="accent2"/>
                </a:solidFill>
              </a:rPr>
              <a:t>N</a:t>
            </a:r>
            <a:r>
              <a:rPr lang="en-US" sz="2400"/>
              <a:t>    -0.5     0.03    1.1     0.9 ………….   0.9   </a:t>
            </a:r>
            <a:endParaRPr lang="en-US" sz="2400">
              <a:solidFill>
                <a:schemeClr val="folHlink"/>
              </a:solidFill>
            </a:endParaRPr>
          </a:p>
        </p:txBody>
      </p:sp>
      <p:sp>
        <p:nvSpPr>
          <p:cNvPr id="123907" name="Oval 3"/>
          <p:cNvSpPr>
            <a:spLocks noChangeArrowheads="1"/>
          </p:cNvSpPr>
          <p:nvPr/>
        </p:nvSpPr>
        <p:spPr bwMode="auto">
          <a:xfrm>
            <a:off x="3505200" y="4191000"/>
            <a:ext cx="914400" cy="5334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23908" name="Oval 4"/>
          <p:cNvSpPr>
            <a:spLocks noChangeArrowheads="1"/>
          </p:cNvSpPr>
          <p:nvPr/>
        </p:nvSpPr>
        <p:spPr bwMode="auto">
          <a:xfrm>
            <a:off x="4648200" y="4191000"/>
            <a:ext cx="914400" cy="5334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23909" name="Text Box 5"/>
          <p:cNvSpPr txBox="1">
            <a:spLocks noChangeArrowheads="1"/>
          </p:cNvSpPr>
          <p:nvPr/>
        </p:nvSpPr>
        <p:spPr bwMode="auto">
          <a:xfrm>
            <a:off x="3657600" y="4267200"/>
            <a:ext cx="641350"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1,2…</a:t>
            </a:r>
          </a:p>
        </p:txBody>
      </p:sp>
      <p:sp>
        <p:nvSpPr>
          <p:cNvPr id="123910" name="Text Box 6"/>
          <p:cNvSpPr txBox="1">
            <a:spLocks noChangeArrowheads="1"/>
          </p:cNvSpPr>
          <p:nvPr/>
        </p:nvSpPr>
        <p:spPr bwMode="auto">
          <a:xfrm>
            <a:off x="4648200" y="4267200"/>
            <a:ext cx="950913"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…,N-1,N</a:t>
            </a:r>
          </a:p>
        </p:txBody>
      </p:sp>
      <p:sp>
        <p:nvSpPr>
          <p:cNvPr id="123911" name="Line 7"/>
          <p:cNvSpPr>
            <a:spLocks noChangeShapeType="1"/>
          </p:cNvSpPr>
          <p:nvPr/>
        </p:nvSpPr>
        <p:spPr bwMode="auto">
          <a:xfrm>
            <a:off x="4495800" y="3276600"/>
            <a:ext cx="0" cy="838200"/>
          </a:xfrm>
          <a:prstGeom prst="line">
            <a:avLst/>
          </a:prstGeom>
          <a:noFill/>
          <a:ln w="38100">
            <a:solidFill>
              <a:schemeClr val="tx1"/>
            </a:solidFill>
            <a:round/>
            <a:headEnd/>
            <a:tailEnd type="triangle" w="med" len="med"/>
          </a:ln>
          <a:effectLst/>
        </p:spPr>
        <p:txBody>
          <a:bodyPr>
            <a:prstTxWarp prst="textNoShape">
              <a:avLst/>
            </a:prstTxWarp>
          </a:bodyPr>
          <a:lstStyle/>
          <a:p>
            <a:endParaRPr lang="en-US"/>
          </a:p>
        </p:txBody>
      </p:sp>
      <p:sp>
        <p:nvSpPr>
          <p:cNvPr id="123912" name="Text Box 8"/>
          <p:cNvSpPr txBox="1">
            <a:spLocks noChangeArrowheads="1"/>
          </p:cNvSpPr>
          <p:nvPr/>
        </p:nvSpPr>
        <p:spPr bwMode="auto">
          <a:xfrm>
            <a:off x="1143000" y="4800600"/>
            <a:ext cx="6680200" cy="641350"/>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0.35  0.75  0.05  -0.05 …. –0.45                 -0.4  0.05  1.05  0.85 …. 1.1</a:t>
            </a:r>
          </a:p>
          <a:p>
            <a:r>
              <a:rPr lang="en-US" sz="1800">
                <a:solidFill>
                  <a:schemeClr val="accent2"/>
                </a:solidFill>
              </a:rPr>
              <a:t>         (centroid for C1)                                        (centroid for C2)</a:t>
            </a:r>
          </a:p>
        </p:txBody>
      </p:sp>
      <p:sp>
        <p:nvSpPr>
          <p:cNvPr id="123913" name="Text Box 9"/>
          <p:cNvSpPr txBox="1">
            <a:spLocks noChangeArrowheads="1"/>
          </p:cNvSpPr>
          <p:nvPr/>
        </p:nvSpPr>
        <p:spPr bwMode="auto">
          <a:xfrm>
            <a:off x="3717925" y="3848100"/>
            <a:ext cx="1600200" cy="366713"/>
          </a:xfrm>
          <a:prstGeom prst="rect">
            <a:avLst/>
          </a:prstGeom>
          <a:noFill/>
          <a:ln w="9525">
            <a:noFill/>
            <a:miter lim="800000"/>
            <a:headEnd/>
            <a:tailEnd/>
          </a:ln>
          <a:effectLst/>
        </p:spPr>
        <p:txBody>
          <a:bodyPr wrap="none">
            <a:prstTxWarp prst="textNoShape">
              <a:avLst/>
            </a:prstTxWarp>
            <a:spAutoFit/>
          </a:bodyPr>
          <a:lstStyle/>
          <a:p>
            <a:r>
              <a:rPr lang="en-US" sz="1800" b="1"/>
              <a:t>C1               C2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1"/>
          <p:cNvSpPr>
            <a:spLocks noGrp="1"/>
          </p:cNvSpPr>
          <p:nvPr>
            <p:ph type="dt" sz="half" idx="10"/>
          </p:nvPr>
        </p:nvSpPr>
        <p:spPr/>
        <p:txBody>
          <a:bodyPr/>
          <a:lstStyle/>
          <a:p>
            <a:r>
              <a:rPr lang="en-US"/>
              <a:t>Doug Fisher</a:t>
            </a:r>
          </a:p>
        </p:txBody>
      </p:sp>
      <p:sp>
        <p:nvSpPr>
          <p:cNvPr id="16" name="Slide Number Placeholder 3"/>
          <p:cNvSpPr>
            <a:spLocks noGrp="1"/>
          </p:cNvSpPr>
          <p:nvPr>
            <p:ph type="sldNum" sz="quarter" idx="12"/>
          </p:nvPr>
        </p:nvSpPr>
        <p:spPr/>
        <p:txBody>
          <a:bodyPr/>
          <a:lstStyle/>
          <a:p>
            <a:fld id="{57EED931-3264-3F4F-9B52-F658DFF527E5}" type="slidenum">
              <a:rPr lang="en-US"/>
              <a:pPr/>
              <a:t>46</a:t>
            </a:fld>
            <a:endParaRPr lang="en-US"/>
          </a:p>
        </p:txBody>
      </p:sp>
      <p:sp>
        <p:nvSpPr>
          <p:cNvPr id="124930" name="Text Box 2"/>
          <p:cNvSpPr txBox="1">
            <a:spLocks noChangeArrowheads="1"/>
          </p:cNvSpPr>
          <p:nvPr/>
        </p:nvSpPr>
        <p:spPr bwMode="auto">
          <a:xfrm>
            <a:off x="990600" y="228600"/>
            <a:ext cx="5681663" cy="457200"/>
          </a:xfrm>
          <a:prstGeom prst="rect">
            <a:avLst/>
          </a:prstGeom>
          <a:noFill/>
          <a:ln w="9525">
            <a:noFill/>
            <a:miter lim="800000"/>
            <a:headEnd/>
            <a:tailEnd/>
          </a:ln>
          <a:effectLst/>
        </p:spPr>
        <p:txBody>
          <a:bodyPr wrap="none">
            <a:prstTxWarp prst="textNoShape">
              <a:avLst/>
            </a:prstTxWarp>
            <a:spAutoFit/>
          </a:bodyPr>
          <a:lstStyle/>
          <a:p>
            <a:r>
              <a:rPr lang="en-US" sz="2400"/>
              <a:t>Using summary representations for inference</a:t>
            </a:r>
            <a:endParaRPr lang="en-US" sz="2400">
              <a:solidFill>
                <a:schemeClr val="folHlink"/>
              </a:solidFill>
            </a:endParaRPr>
          </a:p>
        </p:txBody>
      </p:sp>
      <p:sp>
        <p:nvSpPr>
          <p:cNvPr id="124931" name="Oval 3"/>
          <p:cNvSpPr>
            <a:spLocks noChangeArrowheads="1"/>
          </p:cNvSpPr>
          <p:nvPr/>
        </p:nvSpPr>
        <p:spPr bwMode="auto">
          <a:xfrm>
            <a:off x="3444875" y="2628900"/>
            <a:ext cx="914400" cy="5334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24932" name="Oval 4"/>
          <p:cNvSpPr>
            <a:spLocks noChangeArrowheads="1"/>
          </p:cNvSpPr>
          <p:nvPr/>
        </p:nvSpPr>
        <p:spPr bwMode="auto">
          <a:xfrm>
            <a:off x="4587875" y="2628900"/>
            <a:ext cx="914400" cy="5334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24933" name="Text Box 5"/>
          <p:cNvSpPr txBox="1">
            <a:spLocks noChangeArrowheads="1"/>
          </p:cNvSpPr>
          <p:nvPr/>
        </p:nvSpPr>
        <p:spPr bwMode="auto">
          <a:xfrm>
            <a:off x="3597275" y="2705100"/>
            <a:ext cx="641350"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1,2…</a:t>
            </a:r>
          </a:p>
        </p:txBody>
      </p:sp>
      <p:sp>
        <p:nvSpPr>
          <p:cNvPr id="124934" name="Text Box 6"/>
          <p:cNvSpPr txBox="1">
            <a:spLocks noChangeArrowheads="1"/>
          </p:cNvSpPr>
          <p:nvPr/>
        </p:nvSpPr>
        <p:spPr bwMode="auto">
          <a:xfrm>
            <a:off x="4587875" y="2705100"/>
            <a:ext cx="950913"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…,N-1,N</a:t>
            </a:r>
          </a:p>
        </p:txBody>
      </p:sp>
      <p:sp>
        <p:nvSpPr>
          <p:cNvPr id="124935" name="Text Box 7"/>
          <p:cNvSpPr txBox="1">
            <a:spLocks noChangeArrowheads="1"/>
          </p:cNvSpPr>
          <p:nvPr/>
        </p:nvSpPr>
        <p:spPr bwMode="auto">
          <a:xfrm>
            <a:off x="1082675" y="3238500"/>
            <a:ext cx="6680200" cy="641350"/>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0.35  0.75  0.05  -0.05 …. –0.45                 -0.4  0.05  1.05  0.85 …. 1.1</a:t>
            </a:r>
          </a:p>
          <a:p>
            <a:r>
              <a:rPr lang="en-US" sz="1800">
                <a:solidFill>
                  <a:schemeClr val="accent2"/>
                </a:solidFill>
              </a:rPr>
              <a:t>         (centroid for C1)                                        (centroid for C2)</a:t>
            </a:r>
          </a:p>
        </p:txBody>
      </p:sp>
      <p:sp>
        <p:nvSpPr>
          <p:cNvPr id="124936" name="Text Box 8"/>
          <p:cNvSpPr txBox="1">
            <a:spLocks noChangeArrowheads="1"/>
          </p:cNvSpPr>
          <p:nvPr/>
        </p:nvSpPr>
        <p:spPr bwMode="auto">
          <a:xfrm>
            <a:off x="3657600" y="2286000"/>
            <a:ext cx="1600200" cy="366713"/>
          </a:xfrm>
          <a:prstGeom prst="rect">
            <a:avLst/>
          </a:prstGeom>
          <a:noFill/>
          <a:ln w="9525">
            <a:noFill/>
            <a:miter lim="800000"/>
            <a:headEnd/>
            <a:tailEnd/>
          </a:ln>
          <a:effectLst/>
        </p:spPr>
        <p:txBody>
          <a:bodyPr wrap="none">
            <a:prstTxWarp prst="textNoShape">
              <a:avLst/>
            </a:prstTxWarp>
            <a:spAutoFit/>
          </a:bodyPr>
          <a:lstStyle/>
          <a:p>
            <a:r>
              <a:rPr lang="en-US" sz="1800" b="1"/>
              <a:t>C1               C2</a:t>
            </a:r>
          </a:p>
        </p:txBody>
      </p:sp>
      <p:sp>
        <p:nvSpPr>
          <p:cNvPr id="124937" name="Text Box 9"/>
          <p:cNvSpPr txBox="1">
            <a:spLocks noChangeArrowheads="1"/>
          </p:cNvSpPr>
          <p:nvPr/>
        </p:nvSpPr>
        <p:spPr bwMode="auto">
          <a:xfrm>
            <a:off x="3200400" y="990600"/>
            <a:ext cx="2660650" cy="366713"/>
          </a:xfrm>
          <a:prstGeom prst="rect">
            <a:avLst/>
          </a:prstGeom>
          <a:noFill/>
          <a:ln w="9525">
            <a:noFill/>
            <a:miter lim="800000"/>
            <a:headEnd/>
            <a:tailEnd/>
          </a:ln>
          <a:effectLst/>
        </p:spPr>
        <p:txBody>
          <a:bodyPr wrap="none">
            <a:prstTxWarp prst="textNoShape">
              <a:avLst/>
            </a:prstTxWarp>
            <a:spAutoFit/>
          </a:bodyPr>
          <a:lstStyle/>
          <a:p>
            <a:r>
              <a:rPr lang="en-US" sz="1800"/>
              <a:t>0.5   </a:t>
            </a:r>
            <a:r>
              <a:rPr lang="en-US" sz="1800" b="1">
                <a:solidFill>
                  <a:schemeClr val="accent2"/>
                </a:solidFill>
              </a:rPr>
              <a:t>?</a:t>
            </a:r>
            <a:r>
              <a:rPr lang="en-US" sz="1800"/>
              <a:t>   0.01  -0.12 …. </a:t>
            </a:r>
            <a:r>
              <a:rPr lang="en-US" sz="1800" b="1">
                <a:solidFill>
                  <a:schemeClr val="accent2"/>
                </a:solidFill>
              </a:rPr>
              <a:t>?    </a:t>
            </a:r>
            <a:endParaRPr lang="en-US" sz="1800" b="1">
              <a:solidFill>
                <a:schemeClr val="folHlink"/>
              </a:solidFill>
            </a:endParaRPr>
          </a:p>
        </p:txBody>
      </p:sp>
      <p:sp>
        <p:nvSpPr>
          <p:cNvPr id="124938" name="AutoShape 10"/>
          <p:cNvSpPr>
            <a:spLocks/>
          </p:cNvSpPr>
          <p:nvPr/>
        </p:nvSpPr>
        <p:spPr bwMode="auto">
          <a:xfrm rot="5400000">
            <a:off x="4267200" y="457200"/>
            <a:ext cx="152400" cy="3352800"/>
          </a:xfrm>
          <a:prstGeom prst="leftBrace">
            <a:avLst>
              <a:gd name="adj1" fmla="val 183333"/>
              <a:gd name="adj2" fmla="val 50000"/>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24939" name="AutoShape 11"/>
          <p:cNvSpPr>
            <a:spLocks/>
          </p:cNvSpPr>
          <p:nvPr/>
        </p:nvSpPr>
        <p:spPr bwMode="auto">
          <a:xfrm rot="16187003">
            <a:off x="4343400" y="2590800"/>
            <a:ext cx="152400" cy="3352800"/>
          </a:xfrm>
          <a:prstGeom prst="leftBrace">
            <a:avLst>
              <a:gd name="adj1" fmla="val 183333"/>
              <a:gd name="adj2" fmla="val 50000"/>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24940" name="Line 12"/>
          <p:cNvSpPr>
            <a:spLocks noChangeShapeType="1"/>
          </p:cNvSpPr>
          <p:nvPr/>
        </p:nvSpPr>
        <p:spPr bwMode="auto">
          <a:xfrm>
            <a:off x="4343400" y="1371600"/>
            <a:ext cx="0" cy="533400"/>
          </a:xfrm>
          <a:prstGeom prst="line">
            <a:avLst/>
          </a:prstGeom>
          <a:noFill/>
          <a:ln w="28575">
            <a:solidFill>
              <a:schemeClr val="tx1"/>
            </a:solidFill>
            <a:round/>
            <a:headEnd/>
            <a:tailEnd type="triangle" w="med" len="med"/>
          </a:ln>
          <a:effectLst/>
        </p:spPr>
        <p:txBody>
          <a:bodyPr>
            <a:prstTxWarp prst="textNoShape">
              <a:avLst/>
            </a:prstTxWarp>
          </a:bodyPr>
          <a:lstStyle/>
          <a:p>
            <a:endParaRPr lang="en-US"/>
          </a:p>
        </p:txBody>
      </p:sp>
      <p:sp>
        <p:nvSpPr>
          <p:cNvPr id="124941" name="Line 13"/>
          <p:cNvSpPr>
            <a:spLocks noChangeShapeType="1"/>
          </p:cNvSpPr>
          <p:nvPr/>
        </p:nvSpPr>
        <p:spPr bwMode="auto">
          <a:xfrm>
            <a:off x="4419600" y="4495800"/>
            <a:ext cx="0" cy="609600"/>
          </a:xfrm>
          <a:prstGeom prst="line">
            <a:avLst/>
          </a:prstGeom>
          <a:noFill/>
          <a:ln w="28575">
            <a:solidFill>
              <a:schemeClr val="tx1"/>
            </a:solidFill>
            <a:round/>
            <a:headEnd/>
            <a:tailEnd type="triangle" w="med" len="med"/>
          </a:ln>
          <a:effectLst/>
        </p:spPr>
        <p:txBody>
          <a:bodyPr>
            <a:prstTxWarp prst="textNoShape">
              <a:avLst/>
            </a:prstTxWarp>
          </a:bodyPr>
          <a:lstStyle/>
          <a:p>
            <a:endParaRPr lang="en-US"/>
          </a:p>
        </p:txBody>
      </p:sp>
      <p:sp>
        <p:nvSpPr>
          <p:cNvPr id="124942" name="Text Box 14"/>
          <p:cNvSpPr txBox="1">
            <a:spLocks noChangeArrowheads="1"/>
          </p:cNvSpPr>
          <p:nvPr/>
        </p:nvSpPr>
        <p:spPr bwMode="auto">
          <a:xfrm>
            <a:off x="2895600" y="5257800"/>
            <a:ext cx="3270250" cy="366713"/>
          </a:xfrm>
          <a:prstGeom prst="rect">
            <a:avLst/>
          </a:prstGeom>
          <a:noFill/>
          <a:ln w="9525">
            <a:noFill/>
            <a:miter lim="800000"/>
            <a:headEnd/>
            <a:tailEnd/>
          </a:ln>
          <a:effectLst/>
        </p:spPr>
        <p:txBody>
          <a:bodyPr wrap="none">
            <a:prstTxWarp prst="textNoShape">
              <a:avLst/>
            </a:prstTxWarp>
            <a:spAutoFit/>
          </a:bodyPr>
          <a:lstStyle/>
          <a:p>
            <a:r>
              <a:rPr lang="en-US" sz="1800"/>
              <a:t>0.5   </a:t>
            </a:r>
            <a:r>
              <a:rPr lang="en-US" sz="1800" b="1">
                <a:solidFill>
                  <a:schemeClr val="accent2"/>
                </a:solidFill>
              </a:rPr>
              <a:t>0.75</a:t>
            </a:r>
            <a:r>
              <a:rPr lang="en-US" sz="1800"/>
              <a:t>   0.01 –0.12  …. </a:t>
            </a:r>
            <a:r>
              <a:rPr lang="en-US" sz="1800" b="1">
                <a:solidFill>
                  <a:schemeClr val="accent2"/>
                </a:solidFill>
              </a:rPr>
              <a:t>–0.45  </a:t>
            </a:r>
            <a:endParaRPr lang="en-US" sz="1800" b="1">
              <a:solidFill>
                <a:schemeClr val="folHlink"/>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r>
              <a:rPr lang="en-US"/>
              <a:t>Doug Fisher</a:t>
            </a:r>
          </a:p>
        </p:txBody>
      </p:sp>
      <p:sp>
        <p:nvSpPr>
          <p:cNvPr id="4" name="Slide Number Placeholder 3"/>
          <p:cNvSpPr>
            <a:spLocks noGrp="1"/>
          </p:cNvSpPr>
          <p:nvPr>
            <p:ph type="sldNum" sz="quarter" idx="12"/>
          </p:nvPr>
        </p:nvSpPr>
        <p:spPr/>
        <p:txBody>
          <a:bodyPr/>
          <a:lstStyle/>
          <a:p>
            <a:fld id="{AF491F22-8421-934A-B43F-CE8121B6E06B}" type="slidenum">
              <a:rPr lang="en-US"/>
              <a:pPr/>
              <a:t>47</a:t>
            </a:fld>
            <a:endParaRPr lang="en-US"/>
          </a:p>
        </p:txBody>
      </p:sp>
      <p:sp>
        <p:nvSpPr>
          <p:cNvPr id="125954" name="Text Box 2"/>
          <p:cNvSpPr txBox="1">
            <a:spLocks noChangeArrowheads="1"/>
          </p:cNvSpPr>
          <p:nvPr/>
        </p:nvSpPr>
        <p:spPr bwMode="auto">
          <a:xfrm>
            <a:off x="593725" y="346075"/>
            <a:ext cx="7747000" cy="5934075"/>
          </a:xfrm>
          <a:prstGeom prst="rect">
            <a:avLst/>
          </a:prstGeom>
          <a:noFill/>
          <a:ln w="9525">
            <a:noFill/>
            <a:miter lim="800000"/>
            <a:headEnd/>
            <a:tailEnd/>
          </a:ln>
          <a:effectLst/>
        </p:spPr>
        <p:txBody>
          <a:bodyPr wrap="none">
            <a:prstTxWarp prst="textNoShape">
              <a:avLst/>
            </a:prstTxWarp>
            <a:spAutoFit/>
          </a:bodyPr>
          <a:lstStyle/>
          <a:p>
            <a:r>
              <a:rPr lang="en-US" sz="2400"/>
              <a:t>K-means</a:t>
            </a:r>
          </a:p>
          <a:p>
            <a:endParaRPr lang="en-US" sz="2400"/>
          </a:p>
          <a:p>
            <a:r>
              <a:rPr lang="en-US" sz="2400"/>
              <a:t>Clustering K-Means (Data, K) {</a:t>
            </a:r>
          </a:p>
          <a:p>
            <a:r>
              <a:rPr lang="en-US" sz="2400"/>
              <a:t>     ClusterCentroids = K randomly selected vectors from Data</a:t>
            </a:r>
          </a:p>
          <a:p>
            <a:r>
              <a:rPr lang="en-US" sz="2400"/>
              <a:t>     for each d in Data</a:t>
            </a:r>
          </a:p>
          <a:p>
            <a:r>
              <a:rPr lang="en-US" sz="2400"/>
              <a:t>           assign d to cluster with closest centroid</a:t>
            </a:r>
          </a:p>
          <a:p>
            <a:r>
              <a:rPr lang="en-US" sz="2400"/>
              <a:t>     do {</a:t>
            </a:r>
          </a:p>
          <a:p>
            <a:r>
              <a:rPr lang="en-US" sz="2400"/>
              <a:t>         compute new cluster centroids</a:t>
            </a:r>
          </a:p>
          <a:p>
            <a:r>
              <a:rPr lang="en-US" sz="2400"/>
              <a:t>         for each d in Data</a:t>
            </a:r>
          </a:p>
          <a:p>
            <a:r>
              <a:rPr lang="en-US" sz="2400"/>
              <a:t>              assign d to cluster with closest centroid</a:t>
            </a:r>
          </a:p>
          <a:p>
            <a:r>
              <a:rPr lang="en-US" sz="2400"/>
              <a:t>      } while NOT termination condition</a:t>
            </a:r>
          </a:p>
          <a:p>
            <a:r>
              <a:rPr lang="en-US" sz="2400"/>
              <a:t>}</a:t>
            </a:r>
          </a:p>
          <a:p>
            <a:endParaRPr lang="en-US" sz="2400"/>
          </a:p>
          <a:p>
            <a:endParaRPr lang="en-US" sz="2400"/>
          </a:p>
          <a:p>
            <a:r>
              <a:rPr lang="en-US" sz="2400"/>
              <a:t>“closest”: Euclidean distance</a:t>
            </a:r>
          </a:p>
          <a:p>
            <a:r>
              <a:rPr lang="en-US" sz="2400"/>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6248400"/>
            <a:ext cx="1143000" cy="457200"/>
          </a:xfrm>
        </p:spPr>
        <p:txBody>
          <a:bodyPr/>
          <a:lstStyle/>
          <a:p>
            <a:r>
              <a:rPr lang="en-US" dirty="0" smtClean="0"/>
              <a:t>Doug Fisher</a:t>
            </a:r>
            <a:endParaRPr lang="en-US" dirty="0"/>
          </a:p>
        </p:txBody>
      </p:sp>
      <p:sp>
        <p:nvSpPr>
          <p:cNvPr id="3" name="Slide Number Placeholder 2"/>
          <p:cNvSpPr>
            <a:spLocks noGrp="1"/>
          </p:cNvSpPr>
          <p:nvPr>
            <p:ph type="sldNum" sz="quarter" idx="12"/>
          </p:nvPr>
        </p:nvSpPr>
        <p:spPr/>
        <p:txBody>
          <a:bodyPr/>
          <a:lstStyle/>
          <a:p>
            <a:fld id="{415EF1A9-6B87-024B-81C4-7DDD4A6B2C8E}" type="slidenum">
              <a:rPr lang="en-US" smtClean="0"/>
              <a:pPr/>
              <a:t>48</a:t>
            </a:fld>
            <a:endParaRPr lang="en-US"/>
          </a:p>
        </p:txBody>
      </p:sp>
      <p:cxnSp>
        <p:nvCxnSpPr>
          <p:cNvPr id="5" name="Straight Connector 4"/>
          <p:cNvCxnSpPr/>
          <p:nvPr/>
        </p:nvCxnSpPr>
        <p:spPr>
          <a:xfrm rot="5400000">
            <a:off x="153194" y="3047206"/>
            <a:ext cx="3962400"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10800000">
            <a:off x="2134394" y="5029200"/>
            <a:ext cx="5638006"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1" name="Freeform 10"/>
          <p:cNvSpPr/>
          <p:nvPr/>
        </p:nvSpPr>
        <p:spPr>
          <a:xfrm>
            <a:off x="2123838" y="1826610"/>
            <a:ext cx="4389996" cy="1934273"/>
          </a:xfrm>
          <a:custGeom>
            <a:avLst/>
            <a:gdLst>
              <a:gd name="connsiteX0" fmla="*/ 0 w 4389996"/>
              <a:gd name="connsiteY0" fmla="*/ 78466 h 1934273"/>
              <a:gd name="connsiteX1" fmla="*/ 1291820 w 4389996"/>
              <a:gd name="connsiteY1" fmla="*/ 100363 h 1934273"/>
              <a:gd name="connsiteX2" fmla="*/ 2353739 w 4389996"/>
              <a:gd name="connsiteY2" fmla="*/ 680645 h 1934273"/>
              <a:gd name="connsiteX3" fmla="*/ 3185758 w 4389996"/>
              <a:gd name="connsiteY3" fmla="*/ 1414209 h 1934273"/>
              <a:gd name="connsiteX4" fmla="*/ 3908301 w 4389996"/>
              <a:gd name="connsiteY4" fmla="*/ 1852158 h 1934273"/>
              <a:gd name="connsiteX5" fmla="*/ 4389996 w 4389996"/>
              <a:gd name="connsiteY5" fmla="*/ 1906901 h 1934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996" h="1934273">
                <a:moveTo>
                  <a:pt x="0" y="78466"/>
                </a:moveTo>
                <a:cubicBezTo>
                  <a:pt x="449765" y="39233"/>
                  <a:pt x="899530" y="0"/>
                  <a:pt x="1291820" y="100363"/>
                </a:cubicBezTo>
                <a:cubicBezTo>
                  <a:pt x="1684110" y="200726"/>
                  <a:pt x="2038083" y="461671"/>
                  <a:pt x="2353739" y="680645"/>
                </a:cubicBezTo>
                <a:cubicBezTo>
                  <a:pt x="2669395" y="899619"/>
                  <a:pt x="2926664" y="1218957"/>
                  <a:pt x="3185758" y="1414209"/>
                </a:cubicBezTo>
                <a:cubicBezTo>
                  <a:pt x="3444852" y="1609461"/>
                  <a:pt x="3707595" y="1770043"/>
                  <a:pt x="3908301" y="1852158"/>
                </a:cubicBezTo>
                <a:cubicBezTo>
                  <a:pt x="4109007" y="1934273"/>
                  <a:pt x="4249501" y="1920587"/>
                  <a:pt x="4389996" y="1906901"/>
                </a:cubicBezTo>
              </a:path>
            </a:pathLst>
          </a:custGeom>
          <a:ln>
            <a:solidFill>
              <a:schemeClr val="accent6">
                <a:lumMod val="60000"/>
                <a:lumOff val="4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Freeform 11"/>
          <p:cNvSpPr/>
          <p:nvPr/>
        </p:nvSpPr>
        <p:spPr>
          <a:xfrm>
            <a:off x="6502887" y="3048000"/>
            <a:ext cx="1117113" cy="674562"/>
          </a:xfrm>
          <a:custGeom>
            <a:avLst/>
            <a:gdLst>
              <a:gd name="connsiteX0" fmla="*/ 0 w 1116657"/>
              <a:gd name="connsiteY0" fmla="*/ 350358 h 350358"/>
              <a:gd name="connsiteX1" fmla="*/ 481695 w 1116657"/>
              <a:gd name="connsiteY1" fmla="*/ 229923 h 350358"/>
              <a:gd name="connsiteX2" fmla="*/ 1116657 w 1116657"/>
              <a:gd name="connsiteY2" fmla="*/ 0 h 350358"/>
            </a:gdLst>
            <a:ahLst/>
            <a:cxnLst>
              <a:cxn ang="0">
                <a:pos x="connsiteX0" y="connsiteY0"/>
              </a:cxn>
              <a:cxn ang="0">
                <a:pos x="connsiteX1" y="connsiteY1"/>
              </a:cxn>
              <a:cxn ang="0">
                <a:pos x="connsiteX2" y="connsiteY2"/>
              </a:cxn>
            </a:cxnLst>
            <a:rect l="l" t="t" r="r" b="b"/>
            <a:pathLst>
              <a:path w="1116657" h="350358">
                <a:moveTo>
                  <a:pt x="0" y="350358"/>
                </a:moveTo>
                <a:cubicBezTo>
                  <a:pt x="147793" y="319337"/>
                  <a:pt x="295586" y="288316"/>
                  <a:pt x="481695" y="229923"/>
                </a:cubicBezTo>
                <a:cubicBezTo>
                  <a:pt x="667804" y="171530"/>
                  <a:pt x="892230" y="85765"/>
                  <a:pt x="1116657" y="0"/>
                </a:cubicBezTo>
              </a:path>
            </a:pathLst>
          </a:custGeom>
          <a:ln>
            <a:solidFill>
              <a:schemeClr val="accent6">
                <a:lumMod val="60000"/>
                <a:lumOff val="40000"/>
              </a:schemeClr>
            </a:solidFill>
            <a:prstDash val="sys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Freeform 13"/>
          <p:cNvSpPr/>
          <p:nvPr/>
        </p:nvSpPr>
        <p:spPr>
          <a:xfrm>
            <a:off x="2123838" y="3465268"/>
            <a:ext cx="4335258" cy="1454353"/>
          </a:xfrm>
          <a:custGeom>
            <a:avLst/>
            <a:gdLst>
              <a:gd name="connsiteX0" fmla="*/ 0 w 4335258"/>
              <a:gd name="connsiteY0" fmla="*/ 49269 h 1454353"/>
              <a:gd name="connsiteX1" fmla="*/ 1576458 w 4335258"/>
              <a:gd name="connsiteY1" fmla="*/ 213500 h 1454353"/>
              <a:gd name="connsiteX2" fmla="*/ 3525134 w 4335258"/>
              <a:gd name="connsiteY2" fmla="*/ 1330268 h 1454353"/>
              <a:gd name="connsiteX3" fmla="*/ 4335258 w 4335258"/>
              <a:gd name="connsiteY3" fmla="*/ 958012 h 1454353"/>
            </a:gdLst>
            <a:ahLst/>
            <a:cxnLst>
              <a:cxn ang="0">
                <a:pos x="connsiteX0" y="connsiteY0"/>
              </a:cxn>
              <a:cxn ang="0">
                <a:pos x="connsiteX1" y="connsiteY1"/>
              </a:cxn>
              <a:cxn ang="0">
                <a:pos x="connsiteX2" y="connsiteY2"/>
              </a:cxn>
              <a:cxn ang="0">
                <a:pos x="connsiteX3" y="connsiteY3"/>
              </a:cxn>
            </a:cxnLst>
            <a:rect l="l" t="t" r="r" b="b"/>
            <a:pathLst>
              <a:path w="4335258" h="1454353">
                <a:moveTo>
                  <a:pt x="0" y="49269"/>
                </a:moveTo>
                <a:cubicBezTo>
                  <a:pt x="494468" y="24634"/>
                  <a:pt x="988936" y="0"/>
                  <a:pt x="1576458" y="213500"/>
                </a:cubicBezTo>
                <a:cubicBezTo>
                  <a:pt x="2163980" y="427000"/>
                  <a:pt x="3065334" y="1206183"/>
                  <a:pt x="3525134" y="1330268"/>
                </a:cubicBezTo>
                <a:cubicBezTo>
                  <a:pt x="3984934" y="1454353"/>
                  <a:pt x="4160096" y="1206182"/>
                  <a:pt x="4335258" y="95801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Freeform 15"/>
          <p:cNvSpPr/>
          <p:nvPr/>
        </p:nvSpPr>
        <p:spPr>
          <a:xfrm>
            <a:off x="6448148" y="3799203"/>
            <a:ext cx="1149501" cy="613128"/>
          </a:xfrm>
          <a:custGeom>
            <a:avLst/>
            <a:gdLst>
              <a:gd name="connsiteX0" fmla="*/ 0 w 1149501"/>
              <a:gd name="connsiteY0" fmla="*/ 613128 h 613128"/>
              <a:gd name="connsiteX1" fmla="*/ 284639 w 1149501"/>
              <a:gd name="connsiteY1" fmla="*/ 273718 h 613128"/>
              <a:gd name="connsiteX2" fmla="*/ 1149501 w 1149501"/>
              <a:gd name="connsiteY2" fmla="*/ 0 h 613128"/>
            </a:gdLst>
            <a:ahLst/>
            <a:cxnLst>
              <a:cxn ang="0">
                <a:pos x="connsiteX0" y="connsiteY0"/>
              </a:cxn>
              <a:cxn ang="0">
                <a:pos x="connsiteX1" y="connsiteY1"/>
              </a:cxn>
              <a:cxn ang="0">
                <a:pos x="connsiteX2" y="connsiteY2"/>
              </a:cxn>
            </a:cxnLst>
            <a:rect l="l" t="t" r="r" b="b"/>
            <a:pathLst>
              <a:path w="1149501" h="613128">
                <a:moveTo>
                  <a:pt x="0" y="613128"/>
                </a:moveTo>
                <a:cubicBezTo>
                  <a:pt x="46528" y="494517"/>
                  <a:pt x="93056" y="375906"/>
                  <a:pt x="284639" y="273718"/>
                </a:cubicBezTo>
                <a:cubicBezTo>
                  <a:pt x="476222" y="171530"/>
                  <a:pt x="812861" y="85765"/>
                  <a:pt x="1149501" y="0"/>
                </a:cubicBezTo>
              </a:path>
            </a:pathLst>
          </a:custGeom>
          <a:ln>
            <a:prstDash val="sys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Freeform 16"/>
          <p:cNvSpPr/>
          <p:nvPr/>
        </p:nvSpPr>
        <p:spPr>
          <a:xfrm>
            <a:off x="2134786" y="2667000"/>
            <a:ext cx="4389996" cy="1818322"/>
          </a:xfrm>
          <a:custGeom>
            <a:avLst/>
            <a:gdLst>
              <a:gd name="connsiteX0" fmla="*/ 0 w 4389996"/>
              <a:gd name="connsiteY0" fmla="*/ 2040111 h 2124050"/>
              <a:gd name="connsiteX1" fmla="*/ 952443 w 4389996"/>
              <a:gd name="connsiteY1" fmla="*/ 2007264 h 2124050"/>
              <a:gd name="connsiteX2" fmla="*/ 2496057 w 4389996"/>
              <a:gd name="connsiteY2" fmla="*/ 1339393 h 2124050"/>
              <a:gd name="connsiteX3" fmla="*/ 3623662 w 4389996"/>
              <a:gd name="connsiteY3" fmla="*/ 222624 h 2124050"/>
              <a:gd name="connsiteX4" fmla="*/ 4389996 w 4389996"/>
              <a:gd name="connsiteY4" fmla="*/ 3650 h 2124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89996" h="2124050">
                <a:moveTo>
                  <a:pt x="0" y="2040111"/>
                </a:moveTo>
                <a:cubicBezTo>
                  <a:pt x="268217" y="2082080"/>
                  <a:pt x="536434" y="2124050"/>
                  <a:pt x="952443" y="2007264"/>
                </a:cubicBezTo>
                <a:cubicBezTo>
                  <a:pt x="1368452" y="1890478"/>
                  <a:pt x="2050854" y="1636833"/>
                  <a:pt x="2496057" y="1339393"/>
                </a:cubicBezTo>
                <a:cubicBezTo>
                  <a:pt x="2941260" y="1041953"/>
                  <a:pt x="3308006" y="445248"/>
                  <a:pt x="3623662" y="222624"/>
                </a:cubicBezTo>
                <a:cubicBezTo>
                  <a:pt x="3939318" y="0"/>
                  <a:pt x="4164657" y="1825"/>
                  <a:pt x="4389996" y="3650"/>
                </a:cubicBezTo>
              </a:path>
            </a:pathLst>
          </a:custGeom>
          <a:ln>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Freeform 17"/>
          <p:cNvSpPr/>
          <p:nvPr/>
        </p:nvSpPr>
        <p:spPr>
          <a:xfrm>
            <a:off x="6553200" y="2667000"/>
            <a:ext cx="1083814" cy="43795"/>
          </a:xfrm>
          <a:custGeom>
            <a:avLst/>
            <a:gdLst>
              <a:gd name="connsiteX0" fmla="*/ 0 w 1083814"/>
              <a:gd name="connsiteY0" fmla="*/ 0 h 43795"/>
              <a:gd name="connsiteX1" fmla="*/ 1083814 w 1083814"/>
              <a:gd name="connsiteY1" fmla="*/ 43795 h 43795"/>
            </a:gdLst>
            <a:ahLst/>
            <a:cxnLst>
              <a:cxn ang="0">
                <a:pos x="connsiteX0" y="connsiteY0"/>
              </a:cxn>
              <a:cxn ang="0">
                <a:pos x="connsiteX1" y="connsiteY1"/>
              </a:cxn>
            </a:cxnLst>
            <a:rect l="l" t="t" r="r" b="b"/>
            <a:pathLst>
              <a:path w="1083814" h="43795">
                <a:moveTo>
                  <a:pt x="0" y="0"/>
                </a:moveTo>
                <a:lnTo>
                  <a:pt x="1083814" y="43795"/>
                </a:lnTo>
              </a:path>
            </a:pathLst>
          </a:custGeom>
          <a:ln>
            <a:solidFill>
              <a:srgbClr val="FF6600"/>
            </a:solidFill>
            <a:prstDash val="sys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TextBox 18"/>
          <p:cNvSpPr txBox="1"/>
          <p:nvPr/>
        </p:nvSpPr>
        <p:spPr>
          <a:xfrm>
            <a:off x="2438400" y="1524000"/>
            <a:ext cx="2236510" cy="338554"/>
          </a:xfrm>
          <a:prstGeom prst="rect">
            <a:avLst/>
          </a:prstGeom>
          <a:noFill/>
        </p:spPr>
        <p:txBody>
          <a:bodyPr wrap="none" rtlCol="0">
            <a:spAutoFit/>
          </a:bodyPr>
          <a:lstStyle/>
          <a:p>
            <a:r>
              <a:rPr lang="en-US" sz="1600" dirty="0" smtClean="0">
                <a:solidFill>
                  <a:srgbClr val="9933FF"/>
                </a:solidFill>
                <a:latin typeface="Bookman Old Style"/>
              </a:rPr>
              <a:t>Artificial Intelligence</a:t>
            </a:r>
            <a:endParaRPr lang="en-US" sz="1600" dirty="0">
              <a:solidFill>
                <a:srgbClr val="9933FF"/>
              </a:solidFill>
              <a:latin typeface="Bookman Old Style"/>
            </a:endParaRPr>
          </a:p>
        </p:txBody>
      </p:sp>
      <p:sp>
        <p:nvSpPr>
          <p:cNvPr id="20" name="TextBox 19"/>
          <p:cNvSpPr txBox="1"/>
          <p:nvPr/>
        </p:nvSpPr>
        <p:spPr>
          <a:xfrm>
            <a:off x="2209800" y="3124200"/>
            <a:ext cx="2300630" cy="338554"/>
          </a:xfrm>
          <a:prstGeom prst="rect">
            <a:avLst/>
          </a:prstGeom>
          <a:noFill/>
        </p:spPr>
        <p:txBody>
          <a:bodyPr wrap="none" rtlCol="0">
            <a:spAutoFit/>
          </a:bodyPr>
          <a:lstStyle/>
          <a:p>
            <a:r>
              <a:rPr lang="en-US" sz="1600" dirty="0" smtClean="0">
                <a:solidFill>
                  <a:srgbClr val="33CCCC"/>
                </a:solidFill>
                <a:latin typeface="Bookman Old Style"/>
              </a:rPr>
              <a:t>Cognitive Psychology</a:t>
            </a:r>
            <a:endParaRPr lang="en-US" sz="1600" dirty="0">
              <a:solidFill>
                <a:srgbClr val="33CCCC"/>
              </a:solidFill>
              <a:latin typeface="Bookman Old Style"/>
            </a:endParaRPr>
          </a:p>
        </p:txBody>
      </p:sp>
      <p:sp>
        <p:nvSpPr>
          <p:cNvPr id="21" name="TextBox 20"/>
          <p:cNvSpPr txBox="1"/>
          <p:nvPr/>
        </p:nvSpPr>
        <p:spPr>
          <a:xfrm>
            <a:off x="2667000" y="4419600"/>
            <a:ext cx="1116111" cy="338554"/>
          </a:xfrm>
          <a:prstGeom prst="rect">
            <a:avLst/>
          </a:prstGeom>
          <a:noFill/>
        </p:spPr>
        <p:txBody>
          <a:bodyPr wrap="none" rtlCol="0">
            <a:spAutoFit/>
          </a:bodyPr>
          <a:lstStyle/>
          <a:p>
            <a:r>
              <a:rPr lang="en-US" sz="1600" dirty="0" smtClean="0">
                <a:solidFill>
                  <a:srgbClr val="FF6600"/>
                </a:solidFill>
                <a:latin typeface="Bookman Old Style"/>
              </a:rPr>
              <a:t>Statistics</a:t>
            </a:r>
            <a:endParaRPr lang="en-US" sz="1600" dirty="0">
              <a:solidFill>
                <a:srgbClr val="FF6600"/>
              </a:solidFill>
              <a:latin typeface="Bookman Old Style"/>
            </a:endParaRPr>
          </a:p>
        </p:txBody>
      </p:sp>
      <p:sp>
        <p:nvSpPr>
          <p:cNvPr id="22" name="TextBox 21"/>
          <p:cNvSpPr txBox="1"/>
          <p:nvPr/>
        </p:nvSpPr>
        <p:spPr>
          <a:xfrm>
            <a:off x="4800600" y="5334000"/>
            <a:ext cx="681597" cy="338554"/>
          </a:xfrm>
          <a:prstGeom prst="rect">
            <a:avLst/>
          </a:prstGeom>
          <a:noFill/>
        </p:spPr>
        <p:txBody>
          <a:bodyPr wrap="none" rtlCol="0">
            <a:spAutoFit/>
          </a:bodyPr>
          <a:lstStyle/>
          <a:p>
            <a:r>
              <a:rPr lang="en-US" sz="1600" dirty="0" smtClean="0">
                <a:latin typeface="Bookman Old Style"/>
              </a:rPr>
              <a:t>Time</a:t>
            </a:r>
            <a:endParaRPr lang="en-US" sz="1600" dirty="0">
              <a:latin typeface="Bookman Old Style"/>
            </a:endParaRPr>
          </a:p>
        </p:txBody>
      </p:sp>
      <p:sp>
        <p:nvSpPr>
          <p:cNvPr id="23" name="TextBox 22"/>
          <p:cNvSpPr txBox="1"/>
          <p:nvPr/>
        </p:nvSpPr>
        <p:spPr>
          <a:xfrm>
            <a:off x="6316784" y="4648200"/>
            <a:ext cx="2827216" cy="307777"/>
          </a:xfrm>
          <a:prstGeom prst="rect">
            <a:avLst/>
          </a:prstGeom>
          <a:noFill/>
        </p:spPr>
        <p:txBody>
          <a:bodyPr wrap="none" rtlCol="0">
            <a:spAutoFit/>
          </a:bodyPr>
          <a:lstStyle/>
          <a:p>
            <a:r>
              <a:rPr lang="en-US" sz="1400" dirty="0" smtClean="0">
                <a:solidFill>
                  <a:srgbClr val="0099FF"/>
                </a:solidFill>
                <a:latin typeface="Bookman Old Style"/>
              </a:rPr>
              <a:t>Other: Database, Automata,…</a:t>
            </a:r>
            <a:endParaRPr lang="en-US" sz="1400" dirty="0">
              <a:solidFill>
                <a:srgbClr val="0099FF"/>
              </a:solidFill>
              <a:latin typeface="Bookman Old Style"/>
            </a:endParaRPr>
          </a:p>
        </p:txBody>
      </p:sp>
      <p:sp>
        <p:nvSpPr>
          <p:cNvPr id="24" name="TextBox 23"/>
          <p:cNvSpPr txBox="1"/>
          <p:nvPr/>
        </p:nvSpPr>
        <p:spPr>
          <a:xfrm>
            <a:off x="685800" y="2895600"/>
            <a:ext cx="1276211" cy="338554"/>
          </a:xfrm>
          <a:prstGeom prst="rect">
            <a:avLst/>
          </a:prstGeom>
          <a:noFill/>
        </p:spPr>
        <p:txBody>
          <a:bodyPr wrap="none" rtlCol="0">
            <a:spAutoFit/>
          </a:bodyPr>
          <a:lstStyle/>
          <a:p>
            <a:r>
              <a:rPr lang="en-US" sz="1600" dirty="0" smtClean="0">
                <a:latin typeface="Bookman Old Style"/>
              </a:rPr>
              <a:t>“Influence”</a:t>
            </a:r>
            <a:endParaRPr lang="en-US" sz="1600" dirty="0">
              <a:latin typeface="Bookman Old Style"/>
            </a:endParaRPr>
          </a:p>
        </p:txBody>
      </p:sp>
      <p:sp>
        <p:nvSpPr>
          <p:cNvPr id="25" name="TextBox 24"/>
          <p:cNvSpPr txBox="1"/>
          <p:nvPr/>
        </p:nvSpPr>
        <p:spPr>
          <a:xfrm>
            <a:off x="1828800" y="6096000"/>
            <a:ext cx="5656917" cy="584776"/>
          </a:xfrm>
          <a:prstGeom prst="rect">
            <a:avLst/>
          </a:prstGeom>
          <a:noFill/>
        </p:spPr>
        <p:txBody>
          <a:bodyPr wrap="none" rtlCol="0">
            <a:spAutoFit/>
          </a:bodyPr>
          <a:lstStyle/>
          <a:p>
            <a:r>
              <a:rPr lang="en-US" sz="1600" dirty="0" smtClean="0">
                <a:solidFill>
                  <a:srgbClr val="006699"/>
                </a:solidFill>
                <a:latin typeface="Bookman Old Style"/>
              </a:rPr>
              <a:t>Total “mass” of outside influences decreasing, because</a:t>
            </a:r>
          </a:p>
          <a:p>
            <a:r>
              <a:rPr lang="en-US" sz="1600" dirty="0" smtClean="0">
                <a:solidFill>
                  <a:srgbClr val="006699"/>
                </a:solidFill>
                <a:latin typeface="Bookman Old Style"/>
              </a:rPr>
              <a:t>Machine Learning has become a community of its own</a:t>
            </a:r>
            <a:endParaRPr lang="en-US" sz="1600" dirty="0">
              <a:solidFill>
                <a:srgbClr val="006699"/>
              </a:solidFill>
              <a:latin typeface="Bookman Old Style"/>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543800" y="6400800"/>
            <a:ext cx="1143000" cy="457200"/>
          </a:xfrm>
        </p:spPr>
        <p:txBody>
          <a:bodyPr/>
          <a:lstStyle/>
          <a:p>
            <a:r>
              <a:rPr lang="en-US" dirty="0" smtClean="0"/>
              <a:t>Doug Fisher</a:t>
            </a:r>
            <a:endParaRPr lang="en-US" dirty="0"/>
          </a:p>
        </p:txBody>
      </p:sp>
      <p:sp>
        <p:nvSpPr>
          <p:cNvPr id="3" name="Slide Number Placeholder 2"/>
          <p:cNvSpPr>
            <a:spLocks noGrp="1"/>
          </p:cNvSpPr>
          <p:nvPr>
            <p:ph type="sldNum" sz="quarter" idx="12"/>
          </p:nvPr>
        </p:nvSpPr>
        <p:spPr>
          <a:xfrm>
            <a:off x="8534400" y="6172200"/>
            <a:ext cx="304800" cy="457200"/>
          </a:xfrm>
        </p:spPr>
        <p:txBody>
          <a:bodyPr/>
          <a:lstStyle/>
          <a:p>
            <a:fld id="{415EF1A9-6B87-024B-81C4-7DDD4A6B2C8E}" type="slidenum">
              <a:rPr lang="en-US" smtClean="0"/>
              <a:pPr/>
              <a:t>49</a:t>
            </a:fld>
            <a:endParaRPr lang="en-US" dirty="0"/>
          </a:p>
        </p:txBody>
      </p:sp>
      <p:cxnSp>
        <p:nvCxnSpPr>
          <p:cNvPr id="5" name="Straight Connector 4"/>
          <p:cNvCxnSpPr>
            <a:cxnSpLocks noChangeAspect="1"/>
          </p:cNvCxnSpPr>
          <p:nvPr/>
        </p:nvCxnSpPr>
        <p:spPr>
          <a:xfrm rot="5400000">
            <a:off x="43114" y="1099982"/>
            <a:ext cx="1743456" cy="69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a:cxnSpLocks noChangeAspect="1"/>
          </p:cNvCxnSpPr>
          <p:nvPr/>
        </p:nvCxnSpPr>
        <p:spPr>
          <a:xfrm rot="10800000">
            <a:off x="914400" y="1981200"/>
            <a:ext cx="2285999" cy="63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1" name="Freeform 10"/>
          <p:cNvSpPr>
            <a:spLocks noChangeAspect="1"/>
          </p:cNvSpPr>
          <p:nvPr/>
        </p:nvSpPr>
        <p:spPr>
          <a:xfrm>
            <a:off x="914400" y="304800"/>
            <a:ext cx="2194996" cy="967128"/>
          </a:xfrm>
          <a:custGeom>
            <a:avLst/>
            <a:gdLst>
              <a:gd name="connsiteX0" fmla="*/ 0 w 4389996"/>
              <a:gd name="connsiteY0" fmla="*/ 78466 h 1934273"/>
              <a:gd name="connsiteX1" fmla="*/ 1291820 w 4389996"/>
              <a:gd name="connsiteY1" fmla="*/ 100363 h 1934273"/>
              <a:gd name="connsiteX2" fmla="*/ 2353739 w 4389996"/>
              <a:gd name="connsiteY2" fmla="*/ 680645 h 1934273"/>
              <a:gd name="connsiteX3" fmla="*/ 3185758 w 4389996"/>
              <a:gd name="connsiteY3" fmla="*/ 1414209 h 1934273"/>
              <a:gd name="connsiteX4" fmla="*/ 3908301 w 4389996"/>
              <a:gd name="connsiteY4" fmla="*/ 1852158 h 1934273"/>
              <a:gd name="connsiteX5" fmla="*/ 4389996 w 4389996"/>
              <a:gd name="connsiteY5" fmla="*/ 1906901 h 1934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996" h="1934273">
                <a:moveTo>
                  <a:pt x="0" y="78466"/>
                </a:moveTo>
                <a:cubicBezTo>
                  <a:pt x="449765" y="39233"/>
                  <a:pt x="899530" y="0"/>
                  <a:pt x="1291820" y="100363"/>
                </a:cubicBezTo>
                <a:cubicBezTo>
                  <a:pt x="1684110" y="200726"/>
                  <a:pt x="2038083" y="461671"/>
                  <a:pt x="2353739" y="680645"/>
                </a:cubicBezTo>
                <a:cubicBezTo>
                  <a:pt x="2669395" y="899619"/>
                  <a:pt x="2926664" y="1218957"/>
                  <a:pt x="3185758" y="1414209"/>
                </a:cubicBezTo>
                <a:cubicBezTo>
                  <a:pt x="3444852" y="1609461"/>
                  <a:pt x="3707595" y="1770043"/>
                  <a:pt x="3908301" y="1852158"/>
                </a:cubicBezTo>
                <a:cubicBezTo>
                  <a:pt x="4109007" y="1934273"/>
                  <a:pt x="4249501" y="1920587"/>
                  <a:pt x="4389996" y="1906901"/>
                </a:cubicBezTo>
              </a:path>
            </a:pathLst>
          </a:custGeom>
          <a:ln>
            <a:solidFill>
              <a:schemeClr val="accent6">
                <a:lumMod val="60000"/>
                <a:lumOff val="4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Freeform 13"/>
          <p:cNvSpPr>
            <a:spLocks noChangeAspect="1"/>
          </p:cNvSpPr>
          <p:nvPr/>
        </p:nvSpPr>
        <p:spPr>
          <a:xfrm>
            <a:off x="914400" y="1143000"/>
            <a:ext cx="2167628" cy="727175"/>
          </a:xfrm>
          <a:custGeom>
            <a:avLst/>
            <a:gdLst>
              <a:gd name="connsiteX0" fmla="*/ 0 w 4335258"/>
              <a:gd name="connsiteY0" fmla="*/ 49269 h 1454353"/>
              <a:gd name="connsiteX1" fmla="*/ 1576458 w 4335258"/>
              <a:gd name="connsiteY1" fmla="*/ 213500 h 1454353"/>
              <a:gd name="connsiteX2" fmla="*/ 3525134 w 4335258"/>
              <a:gd name="connsiteY2" fmla="*/ 1330268 h 1454353"/>
              <a:gd name="connsiteX3" fmla="*/ 4335258 w 4335258"/>
              <a:gd name="connsiteY3" fmla="*/ 958012 h 1454353"/>
            </a:gdLst>
            <a:ahLst/>
            <a:cxnLst>
              <a:cxn ang="0">
                <a:pos x="connsiteX0" y="connsiteY0"/>
              </a:cxn>
              <a:cxn ang="0">
                <a:pos x="connsiteX1" y="connsiteY1"/>
              </a:cxn>
              <a:cxn ang="0">
                <a:pos x="connsiteX2" y="connsiteY2"/>
              </a:cxn>
              <a:cxn ang="0">
                <a:pos x="connsiteX3" y="connsiteY3"/>
              </a:cxn>
            </a:cxnLst>
            <a:rect l="l" t="t" r="r" b="b"/>
            <a:pathLst>
              <a:path w="4335258" h="1454353">
                <a:moveTo>
                  <a:pt x="0" y="49269"/>
                </a:moveTo>
                <a:cubicBezTo>
                  <a:pt x="494468" y="24634"/>
                  <a:pt x="988936" y="0"/>
                  <a:pt x="1576458" y="213500"/>
                </a:cubicBezTo>
                <a:cubicBezTo>
                  <a:pt x="2163980" y="427000"/>
                  <a:pt x="3065334" y="1206183"/>
                  <a:pt x="3525134" y="1330268"/>
                </a:cubicBezTo>
                <a:cubicBezTo>
                  <a:pt x="3984934" y="1454353"/>
                  <a:pt x="4160096" y="1206182"/>
                  <a:pt x="4335258" y="95801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Freeform 16"/>
          <p:cNvSpPr>
            <a:spLocks noChangeAspect="1"/>
          </p:cNvSpPr>
          <p:nvPr/>
        </p:nvSpPr>
        <p:spPr>
          <a:xfrm>
            <a:off x="915586" y="609625"/>
            <a:ext cx="2194996" cy="909171"/>
          </a:xfrm>
          <a:custGeom>
            <a:avLst/>
            <a:gdLst>
              <a:gd name="connsiteX0" fmla="*/ 0 w 4389996"/>
              <a:gd name="connsiteY0" fmla="*/ 2040111 h 2124050"/>
              <a:gd name="connsiteX1" fmla="*/ 952443 w 4389996"/>
              <a:gd name="connsiteY1" fmla="*/ 2007264 h 2124050"/>
              <a:gd name="connsiteX2" fmla="*/ 2496057 w 4389996"/>
              <a:gd name="connsiteY2" fmla="*/ 1339393 h 2124050"/>
              <a:gd name="connsiteX3" fmla="*/ 3623662 w 4389996"/>
              <a:gd name="connsiteY3" fmla="*/ 222624 h 2124050"/>
              <a:gd name="connsiteX4" fmla="*/ 4389996 w 4389996"/>
              <a:gd name="connsiteY4" fmla="*/ 3650 h 2124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89996" h="2124050">
                <a:moveTo>
                  <a:pt x="0" y="2040111"/>
                </a:moveTo>
                <a:cubicBezTo>
                  <a:pt x="268217" y="2082080"/>
                  <a:pt x="536434" y="2124050"/>
                  <a:pt x="952443" y="2007264"/>
                </a:cubicBezTo>
                <a:cubicBezTo>
                  <a:pt x="1368452" y="1890478"/>
                  <a:pt x="2050854" y="1636833"/>
                  <a:pt x="2496057" y="1339393"/>
                </a:cubicBezTo>
                <a:cubicBezTo>
                  <a:pt x="2941260" y="1041953"/>
                  <a:pt x="3308006" y="445248"/>
                  <a:pt x="3623662" y="222624"/>
                </a:cubicBezTo>
                <a:cubicBezTo>
                  <a:pt x="3939318" y="0"/>
                  <a:pt x="4164657" y="1825"/>
                  <a:pt x="4389996" y="3650"/>
                </a:cubicBezTo>
              </a:path>
            </a:pathLst>
          </a:custGeom>
          <a:ln>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7" name="Straight Connector 36"/>
          <p:cNvCxnSpPr>
            <a:cxnSpLocks noChangeAspect="1"/>
          </p:cNvCxnSpPr>
          <p:nvPr/>
        </p:nvCxnSpPr>
        <p:spPr>
          <a:xfrm rot="5400000">
            <a:off x="3167218" y="1099982"/>
            <a:ext cx="1743456" cy="69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8" name="Straight Connector 37"/>
          <p:cNvCxnSpPr>
            <a:cxnSpLocks noChangeAspect="1"/>
          </p:cNvCxnSpPr>
          <p:nvPr/>
        </p:nvCxnSpPr>
        <p:spPr>
          <a:xfrm rot="10800000">
            <a:off x="4038504" y="1981200"/>
            <a:ext cx="2285999" cy="63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9" name="Freeform 38"/>
          <p:cNvSpPr>
            <a:spLocks noChangeAspect="1"/>
          </p:cNvSpPr>
          <p:nvPr/>
        </p:nvSpPr>
        <p:spPr>
          <a:xfrm flipV="1">
            <a:off x="4038504" y="1271928"/>
            <a:ext cx="2194996" cy="252072"/>
          </a:xfrm>
          <a:custGeom>
            <a:avLst/>
            <a:gdLst>
              <a:gd name="connsiteX0" fmla="*/ 0 w 4389996"/>
              <a:gd name="connsiteY0" fmla="*/ 78466 h 1934273"/>
              <a:gd name="connsiteX1" fmla="*/ 1291820 w 4389996"/>
              <a:gd name="connsiteY1" fmla="*/ 100363 h 1934273"/>
              <a:gd name="connsiteX2" fmla="*/ 2353739 w 4389996"/>
              <a:gd name="connsiteY2" fmla="*/ 680645 h 1934273"/>
              <a:gd name="connsiteX3" fmla="*/ 3185758 w 4389996"/>
              <a:gd name="connsiteY3" fmla="*/ 1414209 h 1934273"/>
              <a:gd name="connsiteX4" fmla="*/ 3908301 w 4389996"/>
              <a:gd name="connsiteY4" fmla="*/ 1852158 h 1934273"/>
              <a:gd name="connsiteX5" fmla="*/ 4389996 w 4389996"/>
              <a:gd name="connsiteY5" fmla="*/ 1906901 h 1934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996" h="1934273">
                <a:moveTo>
                  <a:pt x="0" y="78466"/>
                </a:moveTo>
                <a:cubicBezTo>
                  <a:pt x="449765" y="39233"/>
                  <a:pt x="899530" y="0"/>
                  <a:pt x="1291820" y="100363"/>
                </a:cubicBezTo>
                <a:cubicBezTo>
                  <a:pt x="1684110" y="200726"/>
                  <a:pt x="2038083" y="461671"/>
                  <a:pt x="2353739" y="680645"/>
                </a:cubicBezTo>
                <a:cubicBezTo>
                  <a:pt x="2669395" y="899619"/>
                  <a:pt x="2926664" y="1218957"/>
                  <a:pt x="3185758" y="1414209"/>
                </a:cubicBezTo>
                <a:cubicBezTo>
                  <a:pt x="3444852" y="1609461"/>
                  <a:pt x="3707595" y="1770043"/>
                  <a:pt x="3908301" y="1852158"/>
                </a:cubicBezTo>
                <a:cubicBezTo>
                  <a:pt x="4109007" y="1934273"/>
                  <a:pt x="4249501" y="1920587"/>
                  <a:pt x="4389996" y="1906901"/>
                </a:cubicBezTo>
              </a:path>
            </a:pathLst>
          </a:custGeom>
          <a:ln>
            <a:solidFill>
              <a:schemeClr val="accent6">
                <a:lumMod val="60000"/>
                <a:lumOff val="4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Freeform 39"/>
          <p:cNvSpPr>
            <a:spLocks noChangeAspect="1"/>
          </p:cNvSpPr>
          <p:nvPr/>
        </p:nvSpPr>
        <p:spPr>
          <a:xfrm>
            <a:off x="4038504" y="1752600"/>
            <a:ext cx="2167628" cy="117575"/>
          </a:xfrm>
          <a:custGeom>
            <a:avLst/>
            <a:gdLst>
              <a:gd name="connsiteX0" fmla="*/ 0 w 4335258"/>
              <a:gd name="connsiteY0" fmla="*/ 49269 h 1454353"/>
              <a:gd name="connsiteX1" fmla="*/ 1576458 w 4335258"/>
              <a:gd name="connsiteY1" fmla="*/ 213500 h 1454353"/>
              <a:gd name="connsiteX2" fmla="*/ 3525134 w 4335258"/>
              <a:gd name="connsiteY2" fmla="*/ 1330268 h 1454353"/>
              <a:gd name="connsiteX3" fmla="*/ 4335258 w 4335258"/>
              <a:gd name="connsiteY3" fmla="*/ 958012 h 1454353"/>
            </a:gdLst>
            <a:ahLst/>
            <a:cxnLst>
              <a:cxn ang="0">
                <a:pos x="connsiteX0" y="connsiteY0"/>
              </a:cxn>
              <a:cxn ang="0">
                <a:pos x="connsiteX1" y="connsiteY1"/>
              </a:cxn>
              <a:cxn ang="0">
                <a:pos x="connsiteX2" y="connsiteY2"/>
              </a:cxn>
              <a:cxn ang="0">
                <a:pos x="connsiteX3" y="connsiteY3"/>
              </a:cxn>
            </a:cxnLst>
            <a:rect l="l" t="t" r="r" b="b"/>
            <a:pathLst>
              <a:path w="4335258" h="1454353">
                <a:moveTo>
                  <a:pt x="0" y="49269"/>
                </a:moveTo>
                <a:cubicBezTo>
                  <a:pt x="494468" y="24634"/>
                  <a:pt x="988936" y="0"/>
                  <a:pt x="1576458" y="213500"/>
                </a:cubicBezTo>
                <a:cubicBezTo>
                  <a:pt x="2163980" y="427000"/>
                  <a:pt x="3065334" y="1206183"/>
                  <a:pt x="3525134" y="1330268"/>
                </a:cubicBezTo>
                <a:cubicBezTo>
                  <a:pt x="3984934" y="1454353"/>
                  <a:pt x="4160096" y="1206182"/>
                  <a:pt x="4335258" y="95801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1" name="Freeform 40"/>
          <p:cNvSpPr>
            <a:spLocks noChangeAspect="1"/>
          </p:cNvSpPr>
          <p:nvPr/>
        </p:nvSpPr>
        <p:spPr>
          <a:xfrm>
            <a:off x="4038504" y="609625"/>
            <a:ext cx="2196182" cy="380975"/>
          </a:xfrm>
          <a:custGeom>
            <a:avLst/>
            <a:gdLst>
              <a:gd name="connsiteX0" fmla="*/ 0 w 4389996"/>
              <a:gd name="connsiteY0" fmla="*/ 2040111 h 2124050"/>
              <a:gd name="connsiteX1" fmla="*/ 952443 w 4389996"/>
              <a:gd name="connsiteY1" fmla="*/ 2007264 h 2124050"/>
              <a:gd name="connsiteX2" fmla="*/ 2496057 w 4389996"/>
              <a:gd name="connsiteY2" fmla="*/ 1339393 h 2124050"/>
              <a:gd name="connsiteX3" fmla="*/ 3623662 w 4389996"/>
              <a:gd name="connsiteY3" fmla="*/ 222624 h 2124050"/>
              <a:gd name="connsiteX4" fmla="*/ 4389996 w 4389996"/>
              <a:gd name="connsiteY4" fmla="*/ 3650 h 2124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89996" h="2124050">
                <a:moveTo>
                  <a:pt x="0" y="2040111"/>
                </a:moveTo>
                <a:cubicBezTo>
                  <a:pt x="268217" y="2082080"/>
                  <a:pt x="536434" y="2124050"/>
                  <a:pt x="952443" y="2007264"/>
                </a:cubicBezTo>
                <a:cubicBezTo>
                  <a:pt x="1368452" y="1890478"/>
                  <a:pt x="2050854" y="1636833"/>
                  <a:pt x="2496057" y="1339393"/>
                </a:cubicBezTo>
                <a:cubicBezTo>
                  <a:pt x="2941260" y="1041953"/>
                  <a:pt x="3308006" y="445248"/>
                  <a:pt x="3623662" y="222624"/>
                </a:cubicBezTo>
                <a:cubicBezTo>
                  <a:pt x="3939318" y="0"/>
                  <a:pt x="4164657" y="1825"/>
                  <a:pt x="4389996" y="3650"/>
                </a:cubicBezTo>
              </a:path>
            </a:pathLst>
          </a:custGeom>
          <a:ln>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2" name="Straight Connector 41"/>
          <p:cNvCxnSpPr>
            <a:cxnSpLocks noChangeAspect="1"/>
          </p:cNvCxnSpPr>
          <p:nvPr/>
        </p:nvCxnSpPr>
        <p:spPr>
          <a:xfrm rot="5400000">
            <a:off x="1719514" y="3233582"/>
            <a:ext cx="1743456" cy="69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 name="Straight Connector 42"/>
          <p:cNvCxnSpPr>
            <a:cxnSpLocks noChangeAspect="1"/>
          </p:cNvCxnSpPr>
          <p:nvPr/>
        </p:nvCxnSpPr>
        <p:spPr>
          <a:xfrm rot="10800000">
            <a:off x="2590800" y="4114800"/>
            <a:ext cx="2285999" cy="63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44" name="Freeform 43"/>
          <p:cNvSpPr>
            <a:spLocks noChangeAspect="1"/>
          </p:cNvSpPr>
          <p:nvPr/>
        </p:nvSpPr>
        <p:spPr>
          <a:xfrm flipV="1">
            <a:off x="3276600" y="3352800"/>
            <a:ext cx="1524000" cy="304800"/>
          </a:xfrm>
          <a:custGeom>
            <a:avLst/>
            <a:gdLst>
              <a:gd name="connsiteX0" fmla="*/ 0 w 4389996"/>
              <a:gd name="connsiteY0" fmla="*/ 78466 h 1934273"/>
              <a:gd name="connsiteX1" fmla="*/ 1291820 w 4389996"/>
              <a:gd name="connsiteY1" fmla="*/ 100363 h 1934273"/>
              <a:gd name="connsiteX2" fmla="*/ 2353739 w 4389996"/>
              <a:gd name="connsiteY2" fmla="*/ 680645 h 1934273"/>
              <a:gd name="connsiteX3" fmla="*/ 3185758 w 4389996"/>
              <a:gd name="connsiteY3" fmla="*/ 1414209 h 1934273"/>
              <a:gd name="connsiteX4" fmla="*/ 3908301 w 4389996"/>
              <a:gd name="connsiteY4" fmla="*/ 1852158 h 1934273"/>
              <a:gd name="connsiteX5" fmla="*/ 4389996 w 4389996"/>
              <a:gd name="connsiteY5" fmla="*/ 1906901 h 1934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996" h="1934273">
                <a:moveTo>
                  <a:pt x="0" y="78466"/>
                </a:moveTo>
                <a:cubicBezTo>
                  <a:pt x="449765" y="39233"/>
                  <a:pt x="899530" y="0"/>
                  <a:pt x="1291820" y="100363"/>
                </a:cubicBezTo>
                <a:cubicBezTo>
                  <a:pt x="1684110" y="200726"/>
                  <a:pt x="2038083" y="461671"/>
                  <a:pt x="2353739" y="680645"/>
                </a:cubicBezTo>
                <a:cubicBezTo>
                  <a:pt x="2669395" y="899619"/>
                  <a:pt x="2926664" y="1218957"/>
                  <a:pt x="3185758" y="1414209"/>
                </a:cubicBezTo>
                <a:cubicBezTo>
                  <a:pt x="3444852" y="1609461"/>
                  <a:pt x="3707595" y="1770043"/>
                  <a:pt x="3908301" y="1852158"/>
                </a:cubicBezTo>
                <a:cubicBezTo>
                  <a:pt x="4109007" y="1934273"/>
                  <a:pt x="4249501" y="1920587"/>
                  <a:pt x="4389996" y="1906901"/>
                </a:cubicBezTo>
              </a:path>
            </a:pathLst>
          </a:custGeom>
          <a:ln>
            <a:solidFill>
              <a:schemeClr val="accent6">
                <a:lumMod val="60000"/>
                <a:lumOff val="4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Freeform 45"/>
          <p:cNvSpPr>
            <a:spLocks noChangeAspect="1"/>
          </p:cNvSpPr>
          <p:nvPr/>
        </p:nvSpPr>
        <p:spPr>
          <a:xfrm>
            <a:off x="2743200" y="2545080"/>
            <a:ext cx="2043782" cy="426720"/>
          </a:xfrm>
          <a:custGeom>
            <a:avLst/>
            <a:gdLst>
              <a:gd name="connsiteX0" fmla="*/ 0 w 4389996"/>
              <a:gd name="connsiteY0" fmla="*/ 2040111 h 2124050"/>
              <a:gd name="connsiteX1" fmla="*/ 952443 w 4389996"/>
              <a:gd name="connsiteY1" fmla="*/ 2007264 h 2124050"/>
              <a:gd name="connsiteX2" fmla="*/ 2496057 w 4389996"/>
              <a:gd name="connsiteY2" fmla="*/ 1339393 h 2124050"/>
              <a:gd name="connsiteX3" fmla="*/ 3623662 w 4389996"/>
              <a:gd name="connsiteY3" fmla="*/ 222624 h 2124050"/>
              <a:gd name="connsiteX4" fmla="*/ 4389996 w 4389996"/>
              <a:gd name="connsiteY4" fmla="*/ 3650 h 2124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89996" h="2124050">
                <a:moveTo>
                  <a:pt x="0" y="2040111"/>
                </a:moveTo>
                <a:cubicBezTo>
                  <a:pt x="268217" y="2082080"/>
                  <a:pt x="536434" y="2124050"/>
                  <a:pt x="952443" y="2007264"/>
                </a:cubicBezTo>
                <a:cubicBezTo>
                  <a:pt x="1368452" y="1890478"/>
                  <a:pt x="2050854" y="1636833"/>
                  <a:pt x="2496057" y="1339393"/>
                </a:cubicBezTo>
                <a:cubicBezTo>
                  <a:pt x="2941260" y="1041953"/>
                  <a:pt x="3308006" y="445248"/>
                  <a:pt x="3623662" y="222624"/>
                </a:cubicBezTo>
                <a:cubicBezTo>
                  <a:pt x="3939318" y="0"/>
                  <a:pt x="4164657" y="1825"/>
                  <a:pt x="4389996" y="3650"/>
                </a:cubicBezTo>
              </a:path>
            </a:pathLst>
          </a:custGeom>
          <a:ln>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a:spLocks noChangeAspect="1"/>
          </p:cNvSpPr>
          <p:nvPr/>
        </p:nvSpPr>
        <p:spPr>
          <a:xfrm flipV="1">
            <a:off x="3886200" y="3505201"/>
            <a:ext cx="872228" cy="381000"/>
          </a:xfrm>
          <a:custGeom>
            <a:avLst/>
            <a:gdLst>
              <a:gd name="connsiteX0" fmla="*/ 0 w 4335258"/>
              <a:gd name="connsiteY0" fmla="*/ 49269 h 1454353"/>
              <a:gd name="connsiteX1" fmla="*/ 1576458 w 4335258"/>
              <a:gd name="connsiteY1" fmla="*/ 213500 h 1454353"/>
              <a:gd name="connsiteX2" fmla="*/ 3525134 w 4335258"/>
              <a:gd name="connsiteY2" fmla="*/ 1330268 h 1454353"/>
              <a:gd name="connsiteX3" fmla="*/ 4335258 w 4335258"/>
              <a:gd name="connsiteY3" fmla="*/ 958012 h 1454353"/>
            </a:gdLst>
            <a:ahLst/>
            <a:cxnLst>
              <a:cxn ang="0">
                <a:pos x="connsiteX0" y="connsiteY0"/>
              </a:cxn>
              <a:cxn ang="0">
                <a:pos x="connsiteX1" y="connsiteY1"/>
              </a:cxn>
              <a:cxn ang="0">
                <a:pos x="connsiteX2" y="connsiteY2"/>
              </a:cxn>
              <a:cxn ang="0">
                <a:pos x="connsiteX3" y="connsiteY3"/>
              </a:cxn>
            </a:cxnLst>
            <a:rect l="l" t="t" r="r" b="b"/>
            <a:pathLst>
              <a:path w="4335258" h="1454353">
                <a:moveTo>
                  <a:pt x="0" y="49269"/>
                </a:moveTo>
                <a:cubicBezTo>
                  <a:pt x="494468" y="24634"/>
                  <a:pt x="988936" y="0"/>
                  <a:pt x="1576458" y="213500"/>
                </a:cubicBezTo>
                <a:cubicBezTo>
                  <a:pt x="2163980" y="427000"/>
                  <a:pt x="3065334" y="1206183"/>
                  <a:pt x="3525134" y="1330268"/>
                </a:cubicBezTo>
                <a:cubicBezTo>
                  <a:pt x="3984934" y="1454353"/>
                  <a:pt x="4160096" y="1206182"/>
                  <a:pt x="4335258" y="95801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a:cxnSpLocks noChangeAspect="1"/>
          </p:cNvCxnSpPr>
          <p:nvPr/>
        </p:nvCxnSpPr>
        <p:spPr>
          <a:xfrm rot="5400000">
            <a:off x="4843714" y="3233582"/>
            <a:ext cx="1743456" cy="69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9" name="Straight Connector 48"/>
          <p:cNvCxnSpPr>
            <a:cxnSpLocks noChangeAspect="1"/>
          </p:cNvCxnSpPr>
          <p:nvPr/>
        </p:nvCxnSpPr>
        <p:spPr>
          <a:xfrm rot="10800000">
            <a:off x="5715000" y="4114800"/>
            <a:ext cx="2285999" cy="63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0" name="Freeform 49"/>
          <p:cNvSpPr>
            <a:spLocks noChangeAspect="1"/>
          </p:cNvSpPr>
          <p:nvPr/>
        </p:nvSpPr>
        <p:spPr>
          <a:xfrm>
            <a:off x="5715000" y="2438400"/>
            <a:ext cx="2194996" cy="609600"/>
          </a:xfrm>
          <a:custGeom>
            <a:avLst/>
            <a:gdLst>
              <a:gd name="connsiteX0" fmla="*/ 0 w 4389996"/>
              <a:gd name="connsiteY0" fmla="*/ 78466 h 1934273"/>
              <a:gd name="connsiteX1" fmla="*/ 1291820 w 4389996"/>
              <a:gd name="connsiteY1" fmla="*/ 100363 h 1934273"/>
              <a:gd name="connsiteX2" fmla="*/ 2353739 w 4389996"/>
              <a:gd name="connsiteY2" fmla="*/ 680645 h 1934273"/>
              <a:gd name="connsiteX3" fmla="*/ 3185758 w 4389996"/>
              <a:gd name="connsiteY3" fmla="*/ 1414209 h 1934273"/>
              <a:gd name="connsiteX4" fmla="*/ 3908301 w 4389996"/>
              <a:gd name="connsiteY4" fmla="*/ 1852158 h 1934273"/>
              <a:gd name="connsiteX5" fmla="*/ 4389996 w 4389996"/>
              <a:gd name="connsiteY5" fmla="*/ 1906901 h 1934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996" h="1934273">
                <a:moveTo>
                  <a:pt x="0" y="78466"/>
                </a:moveTo>
                <a:cubicBezTo>
                  <a:pt x="449765" y="39233"/>
                  <a:pt x="899530" y="0"/>
                  <a:pt x="1291820" y="100363"/>
                </a:cubicBezTo>
                <a:cubicBezTo>
                  <a:pt x="1684110" y="200726"/>
                  <a:pt x="2038083" y="461671"/>
                  <a:pt x="2353739" y="680645"/>
                </a:cubicBezTo>
                <a:cubicBezTo>
                  <a:pt x="2669395" y="899619"/>
                  <a:pt x="2926664" y="1218957"/>
                  <a:pt x="3185758" y="1414209"/>
                </a:cubicBezTo>
                <a:cubicBezTo>
                  <a:pt x="3444852" y="1609461"/>
                  <a:pt x="3707595" y="1770043"/>
                  <a:pt x="3908301" y="1852158"/>
                </a:cubicBezTo>
                <a:cubicBezTo>
                  <a:pt x="4109007" y="1934273"/>
                  <a:pt x="4249501" y="1920587"/>
                  <a:pt x="4389996" y="1906901"/>
                </a:cubicBezTo>
              </a:path>
            </a:pathLst>
          </a:custGeom>
          <a:ln>
            <a:solidFill>
              <a:schemeClr val="accent6">
                <a:lumMod val="60000"/>
                <a:lumOff val="4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1" name="Freeform 50"/>
          <p:cNvSpPr>
            <a:spLocks noChangeAspect="1"/>
          </p:cNvSpPr>
          <p:nvPr/>
        </p:nvSpPr>
        <p:spPr>
          <a:xfrm>
            <a:off x="5715000" y="3276600"/>
            <a:ext cx="2167628" cy="727175"/>
          </a:xfrm>
          <a:custGeom>
            <a:avLst/>
            <a:gdLst>
              <a:gd name="connsiteX0" fmla="*/ 0 w 4335258"/>
              <a:gd name="connsiteY0" fmla="*/ 49269 h 1454353"/>
              <a:gd name="connsiteX1" fmla="*/ 1576458 w 4335258"/>
              <a:gd name="connsiteY1" fmla="*/ 213500 h 1454353"/>
              <a:gd name="connsiteX2" fmla="*/ 3525134 w 4335258"/>
              <a:gd name="connsiteY2" fmla="*/ 1330268 h 1454353"/>
              <a:gd name="connsiteX3" fmla="*/ 4335258 w 4335258"/>
              <a:gd name="connsiteY3" fmla="*/ 958012 h 1454353"/>
            </a:gdLst>
            <a:ahLst/>
            <a:cxnLst>
              <a:cxn ang="0">
                <a:pos x="connsiteX0" y="connsiteY0"/>
              </a:cxn>
              <a:cxn ang="0">
                <a:pos x="connsiteX1" y="connsiteY1"/>
              </a:cxn>
              <a:cxn ang="0">
                <a:pos x="connsiteX2" y="connsiteY2"/>
              </a:cxn>
              <a:cxn ang="0">
                <a:pos x="connsiteX3" y="connsiteY3"/>
              </a:cxn>
            </a:cxnLst>
            <a:rect l="l" t="t" r="r" b="b"/>
            <a:pathLst>
              <a:path w="4335258" h="1454353">
                <a:moveTo>
                  <a:pt x="0" y="49269"/>
                </a:moveTo>
                <a:cubicBezTo>
                  <a:pt x="494468" y="24634"/>
                  <a:pt x="988936" y="0"/>
                  <a:pt x="1576458" y="213500"/>
                </a:cubicBezTo>
                <a:cubicBezTo>
                  <a:pt x="2163980" y="427000"/>
                  <a:pt x="3065334" y="1206183"/>
                  <a:pt x="3525134" y="1330268"/>
                </a:cubicBezTo>
                <a:cubicBezTo>
                  <a:pt x="3984934" y="1454353"/>
                  <a:pt x="4160096" y="1206182"/>
                  <a:pt x="4335258" y="95801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Freeform 51"/>
          <p:cNvSpPr>
            <a:spLocks noChangeAspect="1"/>
          </p:cNvSpPr>
          <p:nvPr/>
        </p:nvSpPr>
        <p:spPr>
          <a:xfrm>
            <a:off x="5716186" y="3276600"/>
            <a:ext cx="2194996" cy="375796"/>
          </a:xfrm>
          <a:custGeom>
            <a:avLst/>
            <a:gdLst>
              <a:gd name="connsiteX0" fmla="*/ 0 w 4389996"/>
              <a:gd name="connsiteY0" fmla="*/ 2040111 h 2124050"/>
              <a:gd name="connsiteX1" fmla="*/ 952443 w 4389996"/>
              <a:gd name="connsiteY1" fmla="*/ 2007264 h 2124050"/>
              <a:gd name="connsiteX2" fmla="*/ 2496057 w 4389996"/>
              <a:gd name="connsiteY2" fmla="*/ 1339393 h 2124050"/>
              <a:gd name="connsiteX3" fmla="*/ 3623662 w 4389996"/>
              <a:gd name="connsiteY3" fmla="*/ 222624 h 2124050"/>
              <a:gd name="connsiteX4" fmla="*/ 4389996 w 4389996"/>
              <a:gd name="connsiteY4" fmla="*/ 3650 h 2124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89996" h="2124050">
                <a:moveTo>
                  <a:pt x="0" y="2040111"/>
                </a:moveTo>
                <a:cubicBezTo>
                  <a:pt x="268217" y="2082080"/>
                  <a:pt x="536434" y="2124050"/>
                  <a:pt x="952443" y="2007264"/>
                </a:cubicBezTo>
                <a:cubicBezTo>
                  <a:pt x="1368452" y="1890478"/>
                  <a:pt x="2050854" y="1636833"/>
                  <a:pt x="2496057" y="1339393"/>
                </a:cubicBezTo>
                <a:cubicBezTo>
                  <a:pt x="2941260" y="1041953"/>
                  <a:pt x="3308006" y="445248"/>
                  <a:pt x="3623662" y="222624"/>
                </a:cubicBezTo>
                <a:cubicBezTo>
                  <a:pt x="3939318" y="0"/>
                  <a:pt x="4164657" y="1825"/>
                  <a:pt x="4389996" y="3650"/>
                </a:cubicBezTo>
              </a:path>
            </a:pathLst>
          </a:custGeom>
          <a:ln>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3" name="Straight Connector 52"/>
          <p:cNvCxnSpPr>
            <a:cxnSpLocks noChangeAspect="1"/>
          </p:cNvCxnSpPr>
          <p:nvPr/>
        </p:nvCxnSpPr>
        <p:spPr>
          <a:xfrm rot="5400000">
            <a:off x="119314" y="5443382"/>
            <a:ext cx="1743456" cy="69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4" name="Straight Connector 53"/>
          <p:cNvCxnSpPr>
            <a:cxnSpLocks noChangeAspect="1"/>
          </p:cNvCxnSpPr>
          <p:nvPr/>
        </p:nvCxnSpPr>
        <p:spPr>
          <a:xfrm rot="10800000">
            <a:off x="990600" y="6324600"/>
            <a:ext cx="2285999" cy="63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6" name="Freeform 55"/>
          <p:cNvSpPr>
            <a:spLocks noChangeAspect="1"/>
          </p:cNvSpPr>
          <p:nvPr/>
        </p:nvSpPr>
        <p:spPr>
          <a:xfrm>
            <a:off x="1143000" y="5181600"/>
            <a:ext cx="2043782" cy="76200"/>
          </a:xfrm>
          <a:custGeom>
            <a:avLst/>
            <a:gdLst>
              <a:gd name="connsiteX0" fmla="*/ 0 w 4389996"/>
              <a:gd name="connsiteY0" fmla="*/ 2040111 h 2124050"/>
              <a:gd name="connsiteX1" fmla="*/ 952443 w 4389996"/>
              <a:gd name="connsiteY1" fmla="*/ 2007264 h 2124050"/>
              <a:gd name="connsiteX2" fmla="*/ 2496057 w 4389996"/>
              <a:gd name="connsiteY2" fmla="*/ 1339393 h 2124050"/>
              <a:gd name="connsiteX3" fmla="*/ 3623662 w 4389996"/>
              <a:gd name="connsiteY3" fmla="*/ 222624 h 2124050"/>
              <a:gd name="connsiteX4" fmla="*/ 4389996 w 4389996"/>
              <a:gd name="connsiteY4" fmla="*/ 3650 h 2124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89996" h="2124050">
                <a:moveTo>
                  <a:pt x="0" y="2040111"/>
                </a:moveTo>
                <a:cubicBezTo>
                  <a:pt x="268217" y="2082080"/>
                  <a:pt x="536434" y="2124050"/>
                  <a:pt x="952443" y="2007264"/>
                </a:cubicBezTo>
                <a:cubicBezTo>
                  <a:pt x="1368452" y="1890478"/>
                  <a:pt x="2050854" y="1636833"/>
                  <a:pt x="2496057" y="1339393"/>
                </a:cubicBezTo>
                <a:cubicBezTo>
                  <a:pt x="2941260" y="1041953"/>
                  <a:pt x="3308006" y="445248"/>
                  <a:pt x="3623662" y="222624"/>
                </a:cubicBezTo>
                <a:cubicBezTo>
                  <a:pt x="3939318" y="0"/>
                  <a:pt x="4164657" y="1825"/>
                  <a:pt x="4389996" y="3650"/>
                </a:cubicBezTo>
              </a:path>
            </a:pathLst>
          </a:custGeom>
          <a:ln>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8" name="Straight Connector 57"/>
          <p:cNvCxnSpPr>
            <a:cxnSpLocks noChangeAspect="1"/>
          </p:cNvCxnSpPr>
          <p:nvPr/>
        </p:nvCxnSpPr>
        <p:spPr>
          <a:xfrm rot="5400000">
            <a:off x="3243514" y="5443382"/>
            <a:ext cx="1743456" cy="69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9" name="Straight Connector 58"/>
          <p:cNvCxnSpPr>
            <a:cxnSpLocks noChangeAspect="1"/>
          </p:cNvCxnSpPr>
          <p:nvPr/>
        </p:nvCxnSpPr>
        <p:spPr>
          <a:xfrm rot="10800000">
            <a:off x="4114800" y="6324600"/>
            <a:ext cx="2285999" cy="63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0" name="Freeform 59"/>
          <p:cNvSpPr>
            <a:spLocks noChangeAspect="1"/>
          </p:cNvSpPr>
          <p:nvPr/>
        </p:nvSpPr>
        <p:spPr>
          <a:xfrm>
            <a:off x="4114800" y="5181600"/>
            <a:ext cx="2194996" cy="76200"/>
          </a:xfrm>
          <a:custGeom>
            <a:avLst/>
            <a:gdLst>
              <a:gd name="connsiteX0" fmla="*/ 0 w 4389996"/>
              <a:gd name="connsiteY0" fmla="*/ 78466 h 1934273"/>
              <a:gd name="connsiteX1" fmla="*/ 1291820 w 4389996"/>
              <a:gd name="connsiteY1" fmla="*/ 100363 h 1934273"/>
              <a:gd name="connsiteX2" fmla="*/ 2353739 w 4389996"/>
              <a:gd name="connsiteY2" fmla="*/ 680645 h 1934273"/>
              <a:gd name="connsiteX3" fmla="*/ 3185758 w 4389996"/>
              <a:gd name="connsiteY3" fmla="*/ 1414209 h 1934273"/>
              <a:gd name="connsiteX4" fmla="*/ 3908301 w 4389996"/>
              <a:gd name="connsiteY4" fmla="*/ 1852158 h 1934273"/>
              <a:gd name="connsiteX5" fmla="*/ 4389996 w 4389996"/>
              <a:gd name="connsiteY5" fmla="*/ 1906901 h 1934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996" h="1934273">
                <a:moveTo>
                  <a:pt x="0" y="78466"/>
                </a:moveTo>
                <a:cubicBezTo>
                  <a:pt x="449765" y="39233"/>
                  <a:pt x="899530" y="0"/>
                  <a:pt x="1291820" y="100363"/>
                </a:cubicBezTo>
                <a:cubicBezTo>
                  <a:pt x="1684110" y="200726"/>
                  <a:pt x="2038083" y="461671"/>
                  <a:pt x="2353739" y="680645"/>
                </a:cubicBezTo>
                <a:cubicBezTo>
                  <a:pt x="2669395" y="899619"/>
                  <a:pt x="2926664" y="1218957"/>
                  <a:pt x="3185758" y="1414209"/>
                </a:cubicBezTo>
                <a:cubicBezTo>
                  <a:pt x="3444852" y="1609461"/>
                  <a:pt x="3707595" y="1770043"/>
                  <a:pt x="3908301" y="1852158"/>
                </a:cubicBezTo>
                <a:cubicBezTo>
                  <a:pt x="4109007" y="1934273"/>
                  <a:pt x="4249501" y="1920587"/>
                  <a:pt x="4389996" y="1906901"/>
                </a:cubicBezTo>
              </a:path>
            </a:pathLst>
          </a:custGeom>
          <a:ln>
            <a:solidFill>
              <a:schemeClr val="accent6">
                <a:lumMod val="60000"/>
                <a:lumOff val="4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3" name="TextBox 62"/>
          <p:cNvSpPr txBox="1"/>
          <p:nvPr/>
        </p:nvSpPr>
        <p:spPr>
          <a:xfrm>
            <a:off x="1981200" y="304800"/>
            <a:ext cx="1223412" cy="307777"/>
          </a:xfrm>
          <a:prstGeom prst="rect">
            <a:avLst/>
          </a:prstGeom>
          <a:noFill/>
        </p:spPr>
        <p:txBody>
          <a:bodyPr wrap="none" rtlCol="0">
            <a:spAutoFit/>
          </a:bodyPr>
          <a:lstStyle/>
          <a:p>
            <a:r>
              <a:rPr lang="en-US" sz="1400" dirty="0" smtClean="0">
                <a:latin typeface="Bookman Old Style"/>
              </a:rPr>
              <a:t>Doug’s view</a:t>
            </a:r>
            <a:endParaRPr lang="en-US" sz="1400" dirty="0">
              <a:latin typeface="Bookman Old Style"/>
            </a:endParaRPr>
          </a:p>
        </p:txBody>
      </p:sp>
      <p:sp>
        <p:nvSpPr>
          <p:cNvPr id="64" name="TextBox 63"/>
          <p:cNvSpPr txBox="1"/>
          <p:nvPr/>
        </p:nvSpPr>
        <p:spPr>
          <a:xfrm>
            <a:off x="4267200" y="381000"/>
            <a:ext cx="1200782" cy="307777"/>
          </a:xfrm>
          <a:prstGeom prst="rect">
            <a:avLst/>
          </a:prstGeom>
          <a:noFill/>
        </p:spPr>
        <p:txBody>
          <a:bodyPr wrap="none" rtlCol="0">
            <a:spAutoFit/>
          </a:bodyPr>
          <a:lstStyle/>
          <a:p>
            <a:r>
              <a:rPr lang="en-US" sz="1400" dirty="0" smtClean="0">
                <a:latin typeface="Bookman Old Style"/>
              </a:rPr>
              <a:t>Mary’s view</a:t>
            </a:r>
            <a:endParaRPr lang="en-US" sz="1400" dirty="0">
              <a:latin typeface="Bookman Old Style"/>
            </a:endParaRPr>
          </a:p>
        </p:txBody>
      </p:sp>
      <p:sp>
        <p:nvSpPr>
          <p:cNvPr id="65" name="TextBox 64"/>
          <p:cNvSpPr txBox="1"/>
          <p:nvPr/>
        </p:nvSpPr>
        <p:spPr>
          <a:xfrm>
            <a:off x="3048000" y="3048000"/>
            <a:ext cx="1125391" cy="307777"/>
          </a:xfrm>
          <a:prstGeom prst="rect">
            <a:avLst/>
          </a:prstGeom>
          <a:noFill/>
        </p:spPr>
        <p:txBody>
          <a:bodyPr wrap="none" rtlCol="0">
            <a:spAutoFit/>
          </a:bodyPr>
          <a:lstStyle/>
          <a:p>
            <a:r>
              <a:rPr lang="en-US" sz="1400" dirty="0" err="1" smtClean="0">
                <a:latin typeface="Bookman Old Style"/>
              </a:rPr>
              <a:t>Hua’s</a:t>
            </a:r>
            <a:r>
              <a:rPr lang="en-US" sz="1400" dirty="0" smtClean="0">
                <a:latin typeface="Bookman Old Style"/>
              </a:rPr>
              <a:t> view</a:t>
            </a:r>
            <a:endParaRPr lang="en-US" sz="1400" dirty="0">
              <a:latin typeface="Bookman Old Style"/>
            </a:endParaRPr>
          </a:p>
        </p:txBody>
      </p:sp>
      <p:sp>
        <p:nvSpPr>
          <p:cNvPr id="66" name="TextBox 65"/>
          <p:cNvSpPr txBox="1"/>
          <p:nvPr/>
        </p:nvSpPr>
        <p:spPr>
          <a:xfrm>
            <a:off x="6019800" y="2895600"/>
            <a:ext cx="1484463" cy="307777"/>
          </a:xfrm>
          <a:prstGeom prst="rect">
            <a:avLst/>
          </a:prstGeom>
          <a:noFill/>
        </p:spPr>
        <p:txBody>
          <a:bodyPr wrap="none" rtlCol="0">
            <a:spAutoFit/>
          </a:bodyPr>
          <a:lstStyle/>
          <a:p>
            <a:r>
              <a:rPr lang="en-US" sz="1400" dirty="0" err="1" smtClean="0">
                <a:latin typeface="Bookman Old Style"/>
              </a:rPr>
              <a:t>Moorthy’s</a:t>
            </a:r>
            <a:r>
              <a:rPr lang="en-US" sz="1400" dirty="0" smtClean="0">
                <a:latin typeface="Bookman Old Style"/>
              </a:rPr>
              <a:t> view</a:t>
            </a:r>
            <a:endParaRPr lang="en-US" sz="1400" dirty="0">
              <a:latin typeface="Bookman Old Style"/>
            </a:endParaRPr>
          </a:p>
        </p:txBody>
      </p:sp>
      <p:sp>
        <p:nvSpPr>
          <p:cNvPr id="67" name="TextBox 66"/>
          <p:cNvSpPr txBox="1"/>
          <p:nvPr/>
        </p:nvSpPr>
        <p:spPr>
          <a:xfrm>
            <a:off x="1524000" y="5562600"/>
            <a:ext cx="1133644" cy="307777"/>
          </a:xfrm>
          <a:prstGeom prst="rect">
            <a:avLst/>
          </a:prstGeom>
          <a:noFill/>
        </p:spPr>
        <p:txBody>
          <a:bodyPr wrap="none" rtlCol="0">
            <a:spAutoFit/>
          </a:bodyPr>
          <a:lstStyle/>
          <a:p>
            <a:r>
              <a:rPr lang="en-US" sz="1400" dirty="0" err="1" smtClean="0">
                <a:latin typeface="Bookman Old Style"/>
              </a:rPr>
              <a:t>Jing’s</a:t>
            </a:r>
            <a:r>
              <a:rPr lang="en-US" sz="1400" dirty="0" smtClean="0">
                <a:latin typeface="Bookman Old Style"/>
              </a:rPr>
              <a:t> view</a:t>
            </a:r>
            <a:endParaRPr lang="en-US" sz="1400" dirty="0">
              <a:latin typeface="Bookman Old Style"/>
            </a:endParaRPr>
          </a:p>
        </p:txBody>
      </p:sp>
      <p:sp>
        <p:nvSpPr>
          <p:cNvPr id="68" name="TextBox 67"/>
          <p:cNvSpPr txBox="1"/>
          <p:nvPr/>
        </p:nvSpPr>
        <p:spPr>
          <a:xfrm>
            <a:off x="4572000" y="5638800"/>
            <a:ext cx="1261884" cy="307777"/>
          </a:xfrm>
          <a:prstGeom prst="rect">
            <a:avLst/>
          </a:prstGeom>
          <a:noFill/>
        </p:spPr>
        <p:txBody>
          <a:bodyPr wrap="none" rtlCol="0">
            <a:spAutoFit/>
          </a:bodyPr>
          <a:lstStyle/>
          <a:p>
            <a:r>
              <a:rPr lang="en-US" sz="1400" dirty="0" smtClean="0">
                <a:latin typeface="Bookman Old Style"/>
              </a:rPr>
              <a:t>Emily’s view</a:t>
            </a:r>
            <a:endParaRPr lang="en-US" sz="1400" dirty="0">
              <a:latin typeface="Bookman Old Style"/>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Date Placeholder 1"/>
          <p:cNvSpPr>
            <a:spLocks noGrp="1"/>
          </p:cNvSpPr>
          <p:nvPr>
            <p:ph type="dt" sz="half" idx="10"/>
          </p:nvPr>
        </p:nvSpPr>
        <p:spPr/>
        <p:txBody>
          <a:bodyPr/>
          <a:lstStyle/>
          <a:p>
            <a:r>
              <a:rPr lang="en-US"/>
              <a:t>Doug Fisher</a:t>
            </a:r>
          </a:p>
        </p:txBody>
      </p:sp>
      <p:sp>
        <p:nvSpPr>
          <p:cNvPr id="50" name="Slide Number Placeholder 3"/>
          <p:cNvSpPr>
            <a:spLocks noGrp="1"/>
          </p:cNvSpPr>
          <p:nvPr>
            <p:ph type="sldNum" sz="quarter" idx="12"/>
          </p:nvPr>
        </p:nvSpPr>
        <p:spPr/>
        <p:txBody>
          <a:bodyPr/>
          <a:lstStyle/>
          <a:p>
            <a:fld id="{F3A8B30B-4572-CB4A-AE10-A2F7AE0C33E3}" type="slidenum">
              <a:rPr lang="en-US"/>
              <a:pPr/>
              <a:t>5</a:t>
            </a:fld>
            <a:endParaRPr lang="en-US"/>
          </a:p>
        </p:txBody>
      </p:sp>
      <p:sp>
        <p:nvSpPr>
          <p:cNvPr id="61442" name="Text Box 2"/>
          <p:cNvSpPr txBox="1">
            <a:spLocks noChangeArrowheads="1"/>
          </p:cNvSpPr>
          <p:nvPr/>
        </p:nvSpPr>
        <p:spPr bwMode="auto">
          <a:xfrm>
            <a:off x="381000" y="384175"/>
            <a:ext cx="8162962" cy="461665"/>
          </a:xfrm>
          <a:prstGeom prst="rect">
            <a:avLst/>
          </a:prstGeom>
          <a:noFill/>
          <a:ln w="9525">
            <a:noFill/>
            <a:miter lim="800000"/>
            <a:headEnd/>
            <a:tailEnd/>
          </a:ln>
          <a:effectLst/>
        </p:spPr>
        <p:txBody>
          <a:bodyPr wrap="none">
            <a:prstTxWarp prst="textNoShape">
              <a:avLst/>
            </a:prstTxWarp>
            <a:spAutoFit/>
          </a:bodyPr>
          <a:lstStyle/>
          <a:p>
            <a:r>
              <a:rPr lang="en-US" sz="2400" i="1" dirty="0">
                <a:solidFill>
                  <a:srgbClr val="008000"/>
                </a:solidFill>
              </a:rPr>
              <a:t>Example: Decision tree </a:t>
            </a:r>
            <a:r>
              <a:rPr lang="en-US" sz="2400" i="1" dirty="0" smtClean="0">
                <a:solidFill>
                  <a:srgbClr val="008000"/>
                </a:solidFill>
              </a:rPr>
              <a:t>classifiers (e.g., Recommender systems)</a:t>
            </a:r>
            <a:endParaRPr lang="en-US" sz="2400" i="1" dirty="0">
              <a:solidFill>
                <a:srgbClr val="008000"/>
              </a:solidFill>
            </a:endParaRPr>
          </a:p>
        </p:txBody>
      </p:sp>
      <p:sp>
        <p:nvSpPr>
          <p:cNvPr id="61443" name="Text Box 3"/>
          <p:cNvSpPr txBox="1">
            <a:spLocks noChangeArrowheads="1"/>
          </p:cNvSpPr>
          <p:nvPr/>
        </p:nvSpPr>
        <p:spPr bwMode="auto">
          <a:xfrm>
            <a:off x="3717925" y="1641475"/>
            <a:ext cx="842963" cy="457200"/>
          </a:xfrm>
          <a:prstGeom prst="rect">
            <a:avLst/>
          </a:prstGeom>
          <a:noFill/>
          <a:ln w="9525">
            <a:noFill/>
            <a:miter lim="800000"/>
            <a:headEnd/>
            <a:tailEnd/>
          </a:ln>
          <a:effectLst/>
        </p:spPr>
        <p:txBody>
          <a:bodyPr wrap="none">
            <a:prstTxWarp prst="textNoShape">
              <a:avLst/>
            </a:prstTxWarp>
            <a:spAutoFit/>
          </a:bodyPr>
          <a:lstStyle/>
          <a:p>
            <a:r>
              <a:rPr lang="en-US" sz="2400"/>
              <a:t>Ebert</a:t>
            </a:r>
          </a:p>
        </p:txBody>
      </p:sp>
      <p:sp>
        <p:nvSpPr>
          <p:cNvPr id="61444" name="Text Box 4"/>
          <p:cNvSpPr txBox="1">
            <a:spLocks noChangeArrowheads="1"/>
          </p:cNvSpPr>
          <p:nvPr/>
        </p:nvSpPr>
        <p:spPr bwMode="auto">
          <a:xfrm>
            <a:off x="5715000" y="2514600"/>
            <a:ext cx="928688" cy="457200"/>
          </a:xfrm>
          <a:prstGeom prst="rect">
            <a:avLst/>
          </a:prstGeom>
          <a:noFill/>
          <a:ln w="9525">
            <a:noFill/>
            <a:miter lim="800000"/>
            <a:headEnd/>
            <a:tailEnd/>
          </a:ln>
          <a:effectLst/>
        </p:spPr>
        <p:txBody>
          <a:bodyPr wrap="none">
            <a:prstTxWarp prst="textNoShape">
              <a:avLst/>
            </a:prstTxWarp>
            <a:spAutoFit/>
          </a:bodyPr>
          <a:lstStyle/>
          <a:p>
            <a:r>
              <a:rPr lang="en-US" sz="2400"/>
              <a:t>Siskel</a:t>
            </a:r>
          </a:p>
        </p:txBody>
      </p:sp>
      <p:sp>
        <p:nvSpPr>
          <p:cNvPr id="61445" name="Text Box 5"/>
          <p:cNvSpPr txBox="1">
            <a:spLocks noChangeArrowheads="1"/>
          </p:cNvSpPr>
          <p:nvPr/>
        </p:nvSpPr>
        <p:spPr bwMode="auto">
          <a:xfrm>
            <a:off x="7086600" y="3733800"/>
            <a:ext cx="1333500" cy="457200"/>
          </a:xfrm>
          <a:prstGeom prst="rect">
            <a:avLst/>
          </a:prstGeom>
          <a:noFill/>
          <a:ln w="9525">
            <a:noFill/>
            <a:miter lim="800000"/>
            <a:headEnd/>
            <a:tailEnd/>
          </a:ln>
          <a:effectLst/>
        </p:spPr>
        <p:txBody>
          <a:bodyPr wrap="none">
            <a:prstTxWarp prst="textNoShape">
              <a:avLst/>
            </a:prstTxWarp>
            <a:spAutoFit/>
          </a:bodyPr>
          <a:lstStyle/>
          <a:p>
            <a:r>
              <a:rPr lang="en-US" sz="2400"/>
              <a:t>Romance</a:t>
            </a:r>
          </a:p>
        </p:txBody>
      </p:sp>
      <p:sp>
        <p:nvSpPr>
          <p:cNvPr id="61446" name="Text Box 6"/>
          <p:cNvSpPr txBox="1">
            <a:spLocks noChangeArrowheads="1"/>
          </p:cNvSpPr>
          <p:nvPr/>
        </p:nvSpPr>
        <p:spPr bwMode="auto">
          <a:xfrm>
            <a:off x="4724400" y="3733800"/>
            <a:ext cx="1114425" cy="457200"/>
          </a:xfrm>
          <a:prstGeom prst="rect">
            <a:avLst/>
          </a:prstGeom>
          <a:noFill/>
          <a:ln w="9525">
            <a:noFill/>
            <a:miter lim="800000"/>
            <a:headEnd/>
            <a:tailEnd/>
          </a:ln>
          <a:effectLst/>
        </p:spPr>
        <p:txBody>
          <a:bodyPr wrap="none">
            <a:prstTxWarp prst="textNoShape">
              <a:avLst/>
            </a:prstTxWarp>
            <a:spAutoFit/>
          </a:bodyPr>
          <a:lstStyle/>
          <a:p>
            <a:r>
              <a:rPr lang="en-US" sz="2400"/>
              <a:t>  Terror</a:t>
            </a:r>
          </a:p>
        </p:txBody>
      </p:sp>
      <p:sp>
        <p:nvSpPr>
          <p:cNvPr id="61447" name="Text Box 7"/>
          <p:cNvSpPr txBox="1">
            <a:spLocks noChangeArrowheads="1"/>
          </p:cNvSpPr>
          <p:nvPr/>
        </p:nvSpPr>
        <p:spPr bwMode="auto">
          <a:xfrm>
            <a:off x="6629400" y="4648200"/>
            <a:ext cx="1028700" cy="457200"/>
          </a:xfrm>
          <a:prstGeom prst="rect">
            <a:avLst/>
          </a:prstGeom>
          <a:noFill/>
          <a:ln w="9525">
            <a:noFill/>
            <a:miter lim="800000"/>
            <a:headEnd/>
            <a:tailEnd/>
          </a:ln>
          <a:effectLst/>
        </p:spPr>
        <p:txBody>
          <a:bodyPr wrap="none">
            <a:prstTxWarp prst="textNoShape">
              <a:avLst/>
            </a:prstTxWarp>
            <a:spAutoFit/>
          </a:bodyPr>
          <a:lstStyle/>
          <a:p>
            <a:r>
              <a:rPr lang="en-US" sz="2400"/>
              <a:t>Rent-it</a:t>
            </a:r>
          </a:p>
        </p:txBody>
      </p:sp>
      <p:sp>
        <p:nvSpPr>
          <p:cNvPr id="61448" name="Text Box 8"/>
          <p:cNvSpPr txBox="1">
            <a:spLocks noChangeArrowheads="1"/>
          </p:cNvSpPr>
          <p:nvPr/>
        </p:nvSpPr>
        <p:spPr bwMode="auto">
          <a:xfrm>
            <a:off x="6781800" y="5943600"/>
            <a:ext cx="1193800" cy="457200"/>
          </a:xfrm>
          <a:prstGeom prst="rect">
            <a:avLst/>
          </a:prstGeom>
          <a:noFill/>
          <a:ln w="9525">
            <a:noFill/>
            <a:miter lim="800000"/>
            <a:headEnd/>
            <a:tailEnd/>
          </a:ln>
          <a:effectLst/>
        </p:spPr>
        <p:txBody>
          <a:bodyPr wrap="none">
            <a:prstTxWarp prst="textNoShape">
              <a:avLst/>
            </a:prstTxWarp>
            <a:spAutoFit/>
          </a:bodyPr>
          <a:lstStyle/>
          <a:p>
            <a:r>
              <a:rPr lang="en-US" sz="2400"/>
              <a:t>~Rent-it</a:t>
            </a:r>
          </a:p>
        </p:txBody>
      </p:sp>
      <p:sp>
        <p:nvSpPr>
          <p:cNvPr id="61449" name="Text Box 9"/>
          <p:cNvSpPr txBox="1">
            <a:spLocks noChangeArrowheads="1"/>
          </p:cNvSpPr>
          <p:nvPr/>
        </p:nvSpPr>
        <p:spPr bwMode="auto">
          <a:xfrm>
            <a:off x="1295400" y="2590800"/>
            <a:ext cx="827088" cy="457200"/>
          </a:xfrm>
          <a:prstGeom prst="rect">
            <a:avLst/>
          </a:prstGeom>
          <a:noFill/>
          <a:ln w="9525">
            <a:noFill/>
            <a:miter lim="800000"/>
            <a:headEnd/>
            <a:tailEnd/>
          </a:ln>
          <a:effectLst/>
        </p:spPr>
        <p:txBody>
          <a:bodyPr wrap="none">
            <a:prstTxWarp prst="textNoShape">
              <a:avLst/>
            </a:prstTxWarp>
            <a:spAutoFit/>
          </a:bodyPr>
          <a:lstStyle/>
          <a:p>
            <a:r>
              <a:rPr lang="en-US" sz="2400"/>
              <a:t>SciFi</a:t>
            </a:r>
          </a:p>
        </p:txBody>
      </p:sp>
      <p:sp>
        <p:nvSpPr>
          <p:cNvPr id="61450" name="Text Box 10"/>
          <p:cNvSpPr txBox="1">
            <a:spLocks noChangeArrowheads="1"/>
          </p:cNvSpPr>
          <p:nvPr/>
        </p:nvSpPr>
        <p:spPr bwMode="auto">
          <a:xfrm>
            <a:off x="8001000" y="4572000"/>
            <a:ext cx="1065213" cy="457200"/>
          </a:xfrm>
          <a:prstGeom prst="rect">
            <a:avLst/>
          </a:prstGeom>
          <a:noFill/>
          <a:ln w="9525">
            <a:noFill/>
            <a:miter lim="800000"/>
            <a:headEnd/>
            <a:tailEnd/>
          </a:ln>
          <a:effectLst/>
        </p:spPr>
        <p:txBody>
          <a:bodyPr wrap="none">
            <a:prstTxWarp prst="textNoShape">
              <a:avLst/>
            </a:prstTxWarp>
            <a:spAutoFit/>
          </a:bodyPr>
          <a:lstStyle/>
          <a:p>
            <a:r>
              <a:rPr lang="en-US" sz="2400"/>
              <a:t>Spouse</a:t>
            </a:r>
          </a:p>
        </p:txBody>
      </p:sp>
      <p:sp>
        <p:nvSpPr>
          <p:cNvPr id="61451" name="Text Box 11"/>
          <p:cNvSpPr txBox="1">
            <a:spLocks noChangeArrowheads="1"/>
          </p:cNvSpPr>
          <p:nvPr/>
        </p:nvSpPr>
        <p:spPr bwMode="auto">
          <a:xfrm>
            <a:off x="8115300" y="5943600"/>
            <a:ext cx="1028700" cy="457200"/>
          </a:xfrm>
          <a:prstGeom prst="rect">
            <a:avLst/>
          </a:prstGeom>
          <a:noFill/>
          <a:ln w="9525">
            <a:noFill/>
            <a:miter lim="800000"/>
            <a:headEnd/>
            <a:tailEnd/>
          </a:ln>
          <a:effectLst/>
        </p:spPr>
        <p:txBody>
          <a:bodyPr wrap="none">
            <a:prstTxWarp prst="textNoShape">
              <a:avLst/>
            </a:prstTxWarp>
            <a:spAutoFit/>
          </a:bodyPr>
          <a:lstStyle/>
          <a:p>
            <a:r>
              <a:rPr lang="en-US" sz="2400"/>
              <a:t>Rent-it</a:t>
            </a:r>
          </a:p>
        </p:txBody>
      </p:sp>
      <p:sp>
        <p:nvSpPr>
          <p:cNvPr id="61452" name="Text Box 12"/>
          <p:cNvSpPr txBox="1">
            <a:spLocks noChangeArrowheads="1"/>
          </p:cNvSpPr>
          <p:nvPr/>
        </p:nvSpPr>
        <p:spPr bwMode="auto">
          <a:xfrm>
            <a:off x="2193925" y="3698875"/>
            <a:ext cx="1114425" cy="457200"/>
          </a:xfrm>
          <a:prstGeom prst="rect">
            <a:avLst/>
          </a:prstGeom>
          <a:noFill/>
          <a:ln w="9525">
            <a:noFill/>
            <a:miter lim="800000"/>
            <a:headEnd/>
            <a:tailEnd/>
          </a:ln>
          <a:effectLst/>
        </p:spPr>
        <p:txBody>
          <a:bodyPr wrap="none">
            <a:prstTxWarp prst="textNoShape">
              <a:avLst/>
            </a:prstTxWarp>
            <a:spAutoFit/>
          </a:bodyPr>
          <a:lstStyle/>
          <a:p>
            <a:r>
              <a:rPr lang="en-US" sz="2400"/>
              <a:t>BigStar</a:t>
            </a:r>
          </a:p>
        </p:txBody>
      </p:sp>
      <p:sp>
        <p:nvSpPr>
          <p:cNvPr id="61453" name="Text Box 13"/>
          <p:cNvSpPr txBox="1">
            <a:spLocks noChangeArrowheads="1"/>
          </p:cNvSpPr>
          <p:nvPr/>
        </p:nvSpPr>
        <p:spPr bwMode="auto">
          <a:xfrm>
            <a:off x="2971800" y="4648200"/>
            <a:ext cx="1028700" cy="457200"/>
          </a:xfrm>
          <a:prstGeom prst="rect">
            <a:avLst/>
          </a:prstGeom>
          <a:noFill/>
          <a:ln w="9525">
            <a:noFill/>
            <a:miter lim="800000"/>
            <a:headEnd/>
            <a:tailEnd/>
          </a:ln>
          <a:effectLst/>
        </p:spPr>
        <p:txBody>
          <a:bodyPr wrap="none">
            <a:prstTxWarp prst="textNoShape">
              <a:avLst/>
            </a:prstTxWarp>
            <a:spAutoFit/>
          </a:bodyPr>
          <a:lstStyle/>
          <a:p>
            <a:r>
              <a:rPr lang="en-US" sz="2400"/>
              <a:t>Rent-it</a:t>
            </a:r>
          </a:p>
        </p:txBody>
      </p:sp>
      <p:sp>
        <p:nvSpPr>
          <p:cNvPr id="61454" name="Text Box 14"/>
          <p:cNvSpPr txBox="1">
            <a:spLocks noChangeArrowheads="1"/>
          </p:cNvSpPr>
          <p:nvPr/>
        </p:nvSpPr>
        <p:spPr bwMode="auto">
          <a:xfrm>
            <a:off x="1295400" y="4648200"/>
            <a:ext cx="1193800" cy="457200"/>
          </a:xfrm>
          <a:prstGeom prst="rect">
            <a:avLst/>
          </a:prstGeom>
          <a:noFill/>
          <a:ln w="9525">
            <a:noFill/>
            <a:miter lim="800000"/>
            <a:headEnd/>
            <a:tailEnd/>
          </a:ln>
          <a:effectLst/>
        </p:spPr>
        <p:txBody>
          <a:bodyPr wrap="none">
            <a:prstTxWarp prst="textNoShape">
              <a:avLst/>
            </a:prstTxWarp>
            <a:spAutoFit/>
          </a:bodyPr>
          <a:lstStyle/>
          <a:p>
            <a:r>
              <a:rPr lang="en-US" sz="2400"/>
              <a:t>~Rent-it</a:t>
            </a:r>
          </a:p>
        </p:txBody>
      </p:sp>
      <p:sp>
        <p:nvSpPr>
          <p:cNvPr id="61455" name="Text Box 15"/>
          <p:cNvSpPr txBox="1">
            <a:spLocks noChangeArrowheads="1"/>
          </p:cNvSpPr>
          <p:nvPr/>
        </p:nvSpPr>
        <p:spPr bwMode="auto">
          <a:xfrm>
            <a:off x="212725" y="3775075"/>
            <a:ext cx="1193800" cy="457200"/>
          </a:xfrm>
          <a:prstGeom prst="rect">
            <a:avLst/>
          </a:prstGeom>
          <a:noFill/>
          <a:ln w="9525">
            <a:noFill/>
            <a:miter lim="800000"/>
            <a:headEnd/>
            <a:tailEnd/>
          </a:ln>
          <a:effectLst/>
        </p:spPr>
        <p:txBody>
          <a:bodyPr wrap="none">
            <a:prstTxWarp prst="textNoShape">
              <a:avLst/>
            </a:prstTxWarp>
            <a:spAutoFit/>
          </a:bodyPr>
          <a:lstStyle/>
          <a:p>
            <a:r>
              <a:rPr lang="en-US" sz="2400"/>
              <a:t>~Rent-it</a:t>
            </a:r>
          </a:p>
        </p:txBody>
      </p:sp>
      <p:sp>
        <p:nvSpPr>
          <p:cNvPr id="61456" name="Line 16"/>
          <p:cNvSpPr>
            <a:spLocks noChangeShapeType="1"/>
          </p:cNvSpPr>
          <p:nvPr/>
        </p:nvSpPr>
        <p:spPr bwMode="auto">
          <a:xfrm flipH="1">
            <a:off x="2057400" y="2057400"/>
            <a:ext cx="1981200" cy="609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57" name="Line 17"/>
          <p:cNvSpPr>
            <a:spLocks noChangeShapeType="1"/>
          </p:cNvSpPr>
          <p:nvPr/>
        </p:nvSpPr>
        <p:spPr bwMode="auto">
          <a:xfrm>
            <a:off x="4191000" y="2057400"/>
            <a:ext cx="1600200" cy="533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58" name="Line 18"/>
          <p:cNvSpPr>
            <a:spLocks noChangeShapeType="1"/>
          </p:cNvSpPr>
          <p:nvPr/>
        </p:nvSpPr>
        <p:spPr bwMode="auto">
          <a:xfrm flipH="1">
            <a:off x="5410200" y="2971800"/>
            <a:ext cx="609600" cy="838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59" name="Line 19"/>
          <p:cNvSpPr>
            <a:spLocks noChangeShapeType="1"/>
          </p:cNvSpPr>
          <p:nvPr/>
        </p:nvSpPr>
        <p:spPr bwMode="auto">
          <a:xfrm>
            <a:off x="6248400" y="2971800"/>
            <a:ext cx="914400" cy="762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60" name="Line 20"/>
          <p:cNvSpPr>
            <a:spLocks noChangeShapeType="1"/>
          </p:cNvSpPr>
          <p:nvPr/>
        </p:nvSpPr>
        <p:spPr bwMode="auto">
          <a:xfrm flipH="1">
            <a:off x="4648200" y="4114800"/>
            <a:ext cx="685800" cy="6858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61" name="Line 21"/>
          <p:cNvSpPr>
            <a:spLocks noChangeShapeType="1"/>
          </p:cNvSpPr>
          <p:nvPr/>
        </p:nvSpPr>
        <p:spPr bwMode="auto">
          <a:xfrm>
            <a:off x="5486400" y="4114800"/>
            <a:ext cx="609600" cy="609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62" name="Line 22"/>
          <p:cNvSpPr>
            <a:spLocks noChangeShapeType="1"/>
          </p:cNvSpPr>
          <p:nvPr/>
        </p:nvSpPr>
        <p:spPr bwMode="auto">
          <a:xfrm>
            <a:off x="8458200" y="5029200"/>
            <a:ext cx="152400" cy="990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63" name="Line 23"/>
          <p:cNvSpPr>
            <a:spLocks noChangeShapeType="1"/>
          </p:cNvSpPr>
          <p:nvPr/>
        </p:nvSpPr>
        <p:spPr bwMode="auto">
          <a:xfrm flipH="1">
            <a:off x="914400" y="3048000"/>
            <a:ext cx="762000" cy="762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64" name="Line 24"/>
          <p:cNvSpPr>
            <a:spLocks noChangeShapeType="1"/>
          </p:cNvSpPr>
          <p:nvPr/>
        </p:nvSpPr>
        <p:spPr bwMode="auto">
          <a:xfrm>
            <a:off x="1752600" y="3048000"/>
            <a:ext cx="762000" cy="6858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65" name="Line 25"/>
          <p:cNvSpPr>
            <a:spLocks noChangeShapeType="1"/>
          </p:cNvSpPr>
          <p:nvPr/>
        </p:nvSpPr>
        <p:spPr bwMode="auto">
          <a:xfrm flipH="1">
            <a:off x="1905000" y="4114800"/>
            <a:ext cx="685800" cy="6858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66" name="Line 26"/>
          <p:cNvSpPr>
            <a:spLocks noChangeShapeType="1"/>
          </p:cNvSpPr>
          <p:nvPr/>
        </p:nvSpPr>
        <p:spPr bwMode="auto">
          <a:xfrm>
            <a:off x="2743200" y="4114800"/>
            <a:ext cx="533400" cy="6096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67" name="Text Box 27"/>
          <p:cNvSpPr txBox="1">
            <a:spLocks noChangeArrowheads="1"/>
          </p:cNvSpPr>
          <p:nvPr/>
        </p:nvSpPr>
        <p:spPr bwMode="auto">
          <a:xfrm>
            <a:off x="2803525" y="1946275"/>
            <a:ext cx="4381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61468" name="Text Box 28"/>
          <p:cNvSpPr txBox="1">
            <a:spLocks noChangeArrowheads="1"/>
          </p:cNvSpPr>
          <p:nvPr/>
        </p:nvSpPr>
        <p:spPr bwMode="auto">
          <a:xfrm>
            <a:off x="4860925" y="19462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61469" name="Text Box 29"/>
          <p:cNvSpPr txBox="1">
            <a:spLocks noChangeArrowheads="1"/>
          </p:cNvSpPr>
          <p:nvPr/>
        </p:nvSpPr>
        <p:spPr bwMode="auto">
          <a:xfrm>
            <a:off x="914400" y="3048000"/>
            <a:ext cx="438150" cy="457200"/>
          </a:xfrm>
          <a:prstGeom prst="rect">
            <a:avLst/>
          </a:prstGeom>
          <a:noFill/>
          <a:ln w="9525">
            <a:noFill/>
            <a:miter lim="800000"/>
            <a:headEnd/>
            <a:tailEnd/>
          </a:ln>
          <a:effectLst/>
        </p:spPr>
        <p:txBody>
          <a:bodyPr wrap="none">
            <a:prstTxWarp prst="textNoShape">
              <a:avLst/>
            </a:prstTxWarp>
            <a:spAutoFit/>
          </a:bodyPr>
          <a:lstStyle/>
          <a:p>
            <a:pPr algn="ctr"/>
            <a:r>
              <a:rPr lang="en-US" sz="2400"/>
              <a:t>-1</a:t>
            </a:r>
          </a:p>
        </p:txBody>
      </p:sp>
      <p:sp>
        <p:nvSpPr>
          <p:cNvPr id="61470" name="Text Box 30"/>
          <p:cNvSpPr txBox="1">
            <a:spLocks noChangeArrowheads="1"/>
          </p:cNvSpPr>
          <p:nvPr/>
        </p:nvSpPr>
        <p:spPr bwMode="auto">
          <a:xfrm>
            <a:off x="2133600" y="3048000"/>
            <a:ext cx="336550" cy="457200"/>
          </a:xfrm>
          <a:prstGeom prst="rect">
            <a:avLst/>
          </a:prstGeom>
          <a:noFill/>
          <a:ln w="9525">
            <a:noFill/>
            <a:miter lim="800000"/>
            <a:headEnd/>
            <a:tailEnd/>
          </a:ln>
          <a:effectLst/>
        </p:spPr>
        <p:txBody>
          <a:bodyPr wrap="none">
            <a:prstTxWarp prst="textNoShape">
              <a:avLst/>
            </a:prstTxWarp>
            <a:spAutoFit/>
          </a:bodyPr>
          <a:lstStyle/>
          <a:p>
            <a:pPr algn="ctr"/>
            <a:r>
              <a:rPr lang="en-US" sz="2400" dirty="0"/>
              <a:t>1</a:t>
            </a:r>
          </a:p>
        </p:txBody>
      </p:sp>
      <p:sp>
        <p:nvSpPr>
          <p:cNvPr id="61471" name="Text Box 31"/>
          <p:cNvSpPr txBox="1">
            <a:spLocks noChangeArrowheads="1"/>
          </p:cNvSpPr>
          <p:nvPr/>
        </p:nvSpPr>
        <p:spPr bwMode="auto">
          <a:xfrm>
            <a:off x="1905000" y="4114800"/>
            <a:ext cx="438150" cy="457200"/>
          </a:xfrm>
          <a:prstGeom prst="rect">
            <a:avLst/>
          </a:prstGeom>
          <a:noFill/>
          <a:ln w="9525">
            <a:noFill/>
            <a:miter lim="800000"/>
            <a:headEnd/>
            <a:tailEnd/>
          </a:ln>
          <a:effectLst/>
        </p:spPr>
        <p:txBody>
          <a:bodyPr wrap="none">
            <a:prstTxWarp prst="textNoShape">
              <a:avLst/>
            </a:prstTxWarp>
            <a:spAutoFit/>
          </a:bodyPr>
          <a:lstStyle/>
          <a:p>
            <a:r>
              <a:rPr lang="en-US" sz="2400" dirty="0"/>
              <a:t>-1</a:t>
            </a:r>
          </a:p>
        </p:txBody>
      </p:sp>
      <p:sp>
        <p:nvSpPr>
          <p:cNvPr id="61472" name="Text Box 32"/>
          <p:cNvSpPr txBox="1">
            <a:spLocks noChangeArrowheads="1"/>
          </p:cNvSpPr>
          <p:nvPr/>
        </p:nvSpPr>
        <p:spPr bwMode="auto">
          <a:xfrm>
            <a:off x="2971800" y="4114800"/>
            <a:ext cx="336550" cy="457200"/>
          </a:xfrm>
          <a:prstGeom prst="rect">
            <a:avLst/>
          </a:prstGeom>
          <a:noFill/>
          <a:ln w="9525">
            <a:noFill/>
            <a:miter lim="800000"/>
            <a:headEnd/>
            <a:tailEnd/>
          </a:ln>
          <a:effectLst/>
        </p:spPr>
        <p:txBody>
          <a:bodyPr wrap="none">
            <a:prstTxWarp prst="textNoShape">
              <a:avLst/>
            </a:prstTxWarp>
            <a:spAutoFit/>
          </a:bodyPr>
          <a:lstStyle/>
          <a:p>
            <a:r>
              <a:rPr lang="en-US" sz="2400" dirty="0"/>
              <a:t>1</a:t>
            </a:r>
          </a:p>
        </p:txBody>
      </p:sp>
      <p:sp>
        <p:nvSpPr>
          <p:cNvPr id="61473" name="Text Box 33"/>
          <p:cNvSpPr txBox="1">
            <a:spLocks noChangeArrowheads="1"/>
          </p:cNvSpPr>
          <p:nvPr/>
        </p:nvSpPr>
        <p:spPr bwMode="auto">
          <a:xfrm>
            <a:off x="5334000" y="3048000"/>
            <a:ext cx="438150" cy="457200"/>
          </a:xfrm>
          <a:prstGeom prst="rect">
            <a:avLst/>
          </a:prstGeom>
          <a:noFill/>
          <a:ln w="9525">
            <a:noFill/>
            <a:miter lim="800000"/>
            <a:headEnd/>
            <a:tailEnd/>
          </a:ln>
          <a:effectLst/>
        </p:spPr>
        <p:txBody>
          <a:bodyPr wrap="none">
            <a:prstTxWarp prst="textNoShape">
              <a:avLst/>
            </a:prstTxWarp>
            <a:spAutoFit/>
          </a:bodyPr>
          <a:lstStyle/>
          <a:p>
            <a:pPr algn="ctr"/>
            <a:r>
              <a:rPr lang="en-US" sz="2400" dirty="0"/>
              <a:t>-1</a:t>
            </a:r>
          </a:p>
        </p:txBody>
      </p:sp>
      <p:sp>
        <p:nvSpPr>
          <p:cNvPr id="61474" name="Line 34"/>
          <p:cNvSpPr>
            <a:spLocks noChangeShapeType="1"/>
          </p:cNvSpPr>
          <p:nvPr/>
        </p:nvSpPr>
        <p:spPr bwMode="auto">
          <a:xfrm flipH="1">
            <a:off x="7543800" y="5029200"/>
            <a:ext cx="838200" cy="914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75" name="Line 35"/>
          <p:cNvSpPr>
            <a:spLocks noChangeShapeType="1"/>
          </p:cNvSpPr>
          <p:nvPr/>
        </p:nvSpPr>
        <p:spPr bwMode="auto">
          <a:xfrm>
            <a:off x="7696200" y="4114800"/>
            <a:ext cx="685800" cy="533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76" name="Line 36"/>
          <p:cNvSpPr>
            <a:spLocks noChangeShapeType="1"/>
          </p:cNvSpPr>
          <p:nvPr/>
        </p:nvSpPr>
        <p:spPr bwMode="auto">
          <a:xfrm flipH="1">
            <a:off x="7010400" y="4114800"/>
            <a:ext cx="609600" cy="5334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1477" name="Text Box 37"/>
          <p:cNvSpPr txBox="1">
            <a:spLocks noChangeArrowheads="1"/>
          </p:cNvSpPr>
          <p:nvPr/>
        </p:nvSpPr>
        <p:spPr bwMode="auto">
          <a:xfrm>
            <a:off x="5562600" y="4648200"/>
            <a:ext cx="1028700" cy="457200"/>
          </a:xfrm>
          <a:prstGeom prst="rect">
            <a:avLst/>
          </a:prstGeom>
          <a:noFill/>
          <a:ln w="9525">
            <a:noFill/>
            <a:miter lim="800000"/>
            <a:headEnd/>
            <a:tailEnd/>
          </a:ln>
          <a:effectLst/>
        </p:spPr>
        <p:txBody>
          <a:bodyPr wrap="none">
            <a:prstTxWarp prst="textNoShape">
              <a:avLst/>
            </a:prstTxWarp>
            <a:spAutoFit/>
          </a:bodyPr>
          <a:lstStyle/>
          <a:p>
            <a:r>
              <a:rPr lang="en-US" sz="2400"/>
              <a:t>Rent-it</a:t>
            </a:r>
          </a:p>
        </p:txBody>
      </p:sp>
      <p:sp>
        <p:nvSpPr>
          <p:cNvPr id="61478" name="Text Box 38"/>
          <p:cNvSpPr txBox="1">
            <a:spLocks noChangeArrowheads="1"/>
          </p:cNvSpPr>
          <p:nvPr/>
        </p:nvSpPr>
        <p:spPr bwMode="auto">
          <a:xfrm>
            <a:off x="4114800" y="4648200"/>
            <a:ext cx="1193800" cy="457200"/>
          </a:xfrm>
          <a:prstGeom prst="rect">
            <a:avLst/>
          </a:prstGeom>
          <a:noFill/>
          <a:ln w="9525">
            <a:noFill/>
            <a:miter lim="800000"/>
            <a:headEnd/>
            <a:tailEnd/>
          </a:ln>
          <a:effectLst/>
        </p:spPr>
        <p:txBody>
          <a:bodyPr wrap="none">
            <a:prstTxWarp prst="textNoShape">
              <a:avLst/>
            </a:prstTxWarp>
            <a:spAutoFit/>
          </a:bodyPr>
          <a:lstStyle/>
          <a:p>
            <a:r>
              <a:rPr lang="en-US" sz="2400"/>
              <a:t>~Rent-it</a:t>
            </a:r>
          </a:p>
        </p:txBody>
      </p:sp>
      <p:sp>
        <p:nvSpPr>
          <p:cNvPr id="61479" name="Text Box 39"/>
          <p:cNvSpPr txBox="1">
            <a:spLocks noChangeArrowheads="1"/>
          </p:cNvSpPr>
          <p:nvPr/>
        </p:nvSpPr>
        <p:spPr bwMode="auto">
          <a:xfrm>
            <a:off x="6781800" y="3048000"/>
            <a:ext cx="336550" cy="457200"/>
          </a:xfrm>
          <a:prstGeom prst="rect">
            <a:avLst/>
          </a:prstGeom>
          <a:noFill/>
          <a:ln w="9525">
            <a:noFill/>
            <a:miter lim="800000"/>
            <a:headEnd/>
            <a:tailEnd/>
          </a:ln>
          <a:effectLst/>
        </p:spPr>
        <p:txBody>
          <a:bodyPr wrap="none">
            <a:prstTxWarp prst="textNoShape">
              <a:avLst/>
            </a:prstTxWarp>
            <a:spAutoFit/>
          </a:bodyPr>
          <a:lstStyle/>
          <a:p>
            <a:pPr algn="ctr"/>
            <a:r>
              <a:rPr lang="en-US" sz="2400" dirty="0"/>
              <a:t>1</a:t>
            </a:r>
          </a:p>
        </p:txBody>
      </p:sp>
      <p:sp>
        <p:nvSpPr>
          <p:cNvPr id="61480" name="Text Box 40"/>
          <p:cNvSpPr txBox="1">
            <a:spLocks noChangeArrowheads="1"/>
          </p:cNvSpPr>
          <p:nvPr/>
        </p:nvSpPr>
        <p:spPr bwMode="auto">
          <a:xfrm>
            <a:off x="4648200" y="4114800"/>
            <a:ext cx="438150" cy="457200"/>
          </a:xfrm>
          <a:prstGeom prst="rect">
            <a:avLst/>
          </a:prstGeom>
          <a:noFill/>
          <a:ln w="9525">
            <a:noFill/>
            <a:miter lim="800000"/>
            <a:headEnd/>
            <a:tailEnd/>
          </a:ln>
          <a:effectLst/>
        </p:spPr>
        <p:txBody>
          <a:bodyPr wrap="none">
            <a:prstTxWarp prst="textNoShape">
              <a:avLst/>
            </a:prstTxWarp>
            <a:spAutoFit/>
          </a:bodyPr>
          <a:lstStyle/>
          <a:p>
            <a:r>
              <a:rPr lang="en-US" sz="2400" dirty="0"/>
              <a:t>-1</a:t>
            </a:r>
          </a:p>
        </p:txBody>
      </p:sp>
      <p:sp>
        <p:nvSpPr>
          <p:cNvPr id="61481" name="Text Box 41"/>
          <p:cNvSpPr txBox="1">
            <a:spLocks noChangeArrowheads="1"/>
          </p:cNvSpPr>
          <p:nvPr/>
        </p:nvSpPr>
        <p:spPr bwMode="auto">
          <a:xfrm>
            <a:off x="5791200" y="4114800"/>
            <a:ext cx="336550" cy="457200"/>
          </a:xfrm>
          <a:prstGeom prst="rect">
            <a:avLst/>
          </a:prstGeom>
          <a:noFill/>
          <a:ln w="9525">
            <a:noFill/>
            <a:miter lim="800000"/>
            <a:headEnd/>
            <a:tailEnd/>
          </a:ln>
          <a:effectLst/>
        </p:spPr>
        <p:txBody>
          <a:bodyPr wrap="none">
            <a:prstTxWarp prst="textNoShape">
              <a:avLst/>
            </a:prstTxWarp>
            <a:spAutoFit/>
          </a:bodyPr>
          <a:lstStyle/>
          <a:p>
            <a:r>
              <a:rPr lang="en-US" sz="2400" dirty="0"/>
              <a:t>1</a:t>
            </a:r>
          </a:p>
        </p:txBody>
      </p:sp>
      <p:sp>
        <p:nvSpPr>
          <p:cNvPr id="61482" name="Text Box 42"/>
          <p:cNvSpPr txBox="1">
            <a:spLocks noChangeArrowheads="1"/>
          </p:cNvSpPr>
          <p:nvPr/>
        </p:nvSpPr>
        <p:spPr bwMode="auto">
          <a:xfrm>
            <a:off x="6858000" y="4114800"/>
            <a:ext cx="438150" cy="457200"/>
          </a:xfrm>
          <a:prstGeom prst="rect">
            <a:avLst/>
          </a:prstGeom>
          <a:noFill/>
          <a:ln w="9525">
            <a:noFill/>
            <a:miter lim="800000"/>
            <a:headEnd/>
            <a:tailEnd/>
          </a:ln>
          <a:effectLst/>
        </p:spPr>
        <p:txBody>
          <a:bodyPr wrap="none">
            <a:prstTxWarp prst="textNoShape">
              <a:avLst/>
            </a:prstTxWarp>
            <a:spAutoFit/>
          </a:bodyPr>
          <a:lstStyle/>
          <a:p>
            <a:r>
              <a:rPr lang="en-US" sz="2400" dirty="0"/>
              <a:t>-1</a:t>
            </a:r>
          </a:p>
        </p:txBody>
      </p:sp>
      <p:sp>
        <p:nvSpPr>
          <p:cNvPr id="61483" name="Text Box 43"/>
          <p:cNvSpPr txBox="1">
            <a:spLocks noChangeArrowheads="1"/>
          </p:cNvSpPr>
          <p:nvPr/>
        </p:nvSpPr>
        <p:spPr bwMode="auto">
          <a:xfrm>
            <a:off x="8153400" y="4114800"/>
            <a:ext cx="336550" cy="457200"/>
          </a:xfrm>
          <a:prstGeom prst="rect">
            <a:avLst/>
          </a:prstGeom>
          <a:noFill/>
          <a:ln w="9525">
            <a:noFill/>
            <a:miter lim="800000"/>
            <a:headEnd/>
            <a:tailEnd/>
          </a:ln>
          <a:effectLst/>
        </p:spPr>
        <p:txBody>
          <a:bodyPr wrap="none">
            <a:prstTxWarp prst="textNoShape">
              <a:avLst/>
            </a:prstTxWarp>
            <a:spAutoFit/>
          </a:bodyPr>
          <a:lstStyle/>
          <a:p>
            <a:r>
              <a:rPr lang="en-US" sz="2400" dirty="0"/>
              <a:t>1</a:t>
            </a:r>
          </a:p>
        </p:txBody>
      </p:sp>
      <p:sp>
        <p:nvSpPr>
          <p:cNvPr id="61484" name="Text Box 44"/>
          <p:cNvSpPr txBox="1">
            <a:spLocks noChangeArrowheads="1"/>
          </p:cNvSpPr>
          <p:nvPr/>
        </p:nvSpPr>
        <p:spPr bwMode="auto">
          <a:xfrm>
            <a:off x="7620000" y="5181600"/>
            <a:ext cx="438150" cy="457200"/>
          </a:xfrm>
          <a:prstGeom prst="rect">
            <a:avLst/>
          </a:prstGeom>
          <a:noFill/>
          <a:ln w="9525">
            <a:noFill/>
            <a:miter lim="800000"/>
            <a:headEnd/>
            <a:tailEnd/>
          </a:ln>
          <a:effectLst/>
        </p:spPr>
        <p:txBody>
          <a:bodyPr wrap="none">
            <a:prstTxWarp prst="textNoShape">
              <a:avLst/>
            </a:prstTxWarp>
            <a:spAutoFit/>
          </a:bodyPr>
          <a:lstStyle/>
          <a:p>
            <a:r>
              <a:rPr lang="en-US" sz="2400" dirty="0"/>
              <a:t>-1</a:t>
            </a:r>
          </a:p>
        </p:txBody>
      </p:sp>
      <p:sp>
        <p:nvSpPr>
          <p:cNvPr id="61485" name="Text Box 45"/>
          <p:cNvSpPr txBox="1">
            <a:spLocks noChangeArrowheads="1"/>
          </p:cNvSpPr>
          <p:nvPr/>
        </p:nvSpPr>
        <p:spPr bwMode="auto">
          <a:xfrm>
            <a:off x="8458200" y="5181600"/>
            <a:ext cx="336550" cy="457200"/>
          </a:xfrm>
          <a:prstGeom prst="rect">
            <a:avLst/>
          </a:prstGeom>
          <a:noFill/>
          <a:ln w="9525">
            <a:noFill/>
            <a:miter lim="800000"/>
            <a:headEnd/>
            <a:tailEnd/>
          </a:ln>
          <a:effectLst/>
        </p:spPr>
        <p:txBody>
          <a:bodyPr wrap="none">
            <a:prstTxWarp prst="textNoShape">
              <a:avLst/>
            </a:prstTxWarp>
            <a:spAutoFit/>
          </a:bodyPr>
          <a:lstStyle/>
          <a:p>
            <a:r>
              <a:rPr lang="en-US" sz="2400" dirty="0"/>
              <a:t>1</a:t>
            </a:r>
          </a:p>
        </p:txBody>
      </p:sp>
      <p:sp>
        <p:nvSpPr>
          <p:cNvPr id="61486" name="Text Box 46"/>
          <p:cNvSpPr txBox="1">
            <a:spLocks noChangeArrowheads="1"/>
          </p:cNvSpPr>
          <p:nvPr/>
        </p:nvSpPr>
        <p:spPr bwMode="auto">
          <a:xfrm>
            <a:off x="838200" y="1143000"/>
            <a:ext cx="8088313" cy="457200"/>
          </a:xfrm>
          <a:prstGeom prst="rect">
            <a:avLst/>
          </a:prstGeom>
          <a:noFill/>
          <a:ln w="9525">
            <a:noFill/>
            <a:miter lim="800000"/>
            <a:headEnd/>
            <a:tailEnd/>
          </a:ln>
          <a:effectLst/>
        </p:spPr>
        <p:txBody>
          <a:bodyPr wrap="none">
            <a:prstTxWarp prst="textNoShape">
              <a:avLst/>
            </a:prstTxWarp>
            <a:spAutoFit/>
          </a:bodyPr>
          <a:lstStyle/>
          <a:p>
            <a:r>
              <a:rPr lang="en-US" sz="2400"/>
              <a:t>[ SciFi = -1, Terror = 1, Romance = -1, Ebert = 1, Siskel = 1,….]</a:t>
            </a:r>
          </a:p>
        </p:txBody>
      </p:sp>
      <p:sp>
        <p:nvSpPr>
          <p:cNvPr id="61487" name="Text Box 47"/>
          <p:cNvSpPr txBox="1">
            <a:spLocks noChangeArrowheads="1"/>
          </p:cNvSpPr>
          <p:nvPr/>
        </p:nvSpPr>
        <p:spPr bwMode="auto">
          <a:xfrm>
            <a:off x="441325" y="4079875"/>
            <a:ext cx="641350" cy="457200"/>
          </a:xfrm>
          <a:prstGeom prst="rect">
            <a:avLst/>
          </a:prstGeom>
          <a:noFill/>
          <a:ln w="9525">
            <a:noFill/>
            <a:miter lim="800000"/>
            <a:headEnd/>
            <a:tailEnd/>
          </a:ln>
          <a:effectLst/>
        </p:spPr>
        <p:txBody>
          <a:bodyPr wrap="none">
            <a:prstTxWarp prst="textNoShape">
              <a:avLst/>
            </a:prstTxWarp>
            <a:spAutoFit/>
          </a:bodyPr>
          <a:lstStyle/>
          <a:p>
            <a:r>
              <a:rPr lang="en-US" sz="2400"/>
              <a:t>(-1)</a:t>
            </a:r>
          </a:p>
        </p:txBody>
      </p:sp>
      <p:sp>
        <p:nvSpPr>
          <p:cNvPr id="61488" name="Text Box 48"/>
          <p:cNvSpPr txBox="1">
            <a:spLocks noChangeArrowheads="1"/>
          </p:cNvSpPr>
          <p:nvPr/>
        </p:nvSpPr>
        <p:spPr bwMode="auto">
          <a:xfrm>
            <a:off x="3200400" y="4953000"/>
            <a:ext cx="539750" cy="457200"/>
          </a:xfrm>
          <a:prstGeom prst="rect">
            <a:avLst/>
          </a:prstGeom>
          <a:noFill/>
          <a:ln w="9525">
            <a:noFill/>
            <a:miter lim="800000"/>
            <a:headEnd/>
            <a:tailEnd/>
          </a:ln>
          <a:effectLst/>
        </p:spPr>
        <p:txBody>
          <a:bodyPr wrap="none">
            <a:prstTxWarp prst="textNoShape">
              <a:avLst/>
            </a:prstTxWarp>
            <a:spAutoFit/>
          </a:bodyPr>
          <a:lstStyle/>
          <a:p>
            <a:r>
              <a:rPr lang="en-US" sz="2400" dirty="0"/>
              <a:t>(1)</a:t>
            </a:r>
          </a:p>
        </p:txBody>
      </p:sp>
      <p:sp>
        <p:nvSpPr>
          <p:cNvPr id="51" name="TextBox 50"/>
          <p:cNvSpPr txBox="1"/>
          <p:nvPr/>
        </p:nvSpPr>
        <p:spPr>
          <a:xfrm>
            <a:off x="304800" y="5715000"/>
            <a:ext cx="6372959" cy="338554"/>
          </a:xfrm>
          <a:prstGeom prst="rect">
            <a:avLst/>
          </a:prstGeom>
          <a:noFill/>
        </p:spPr>
        <p:txBody>
          <a:bodyPr wrap="none" rtlCol="0">
            <a:spAutoFit/>
          </a:bodyPr>
          <a:lstStyle/>
          <a:p>
            <a:r>
              <a:rPr lang="en-US" sz="1600" dirty="0" smtClean="0">
                <a:solidFill>
                  <a:srgbClr val="3366FF"/>
                </a:solidFill>
                <a:latin typeface="Bookman Old Style"/>
              </a:rPr>
              <a:t>Social and/or content attributes; thumbs up/down or ratings</a:t>
            </a:r>
            <a:endParaRPr lang="en-US" sz="1600" dirty="0">
              <a:solidFill>
                <a:srgbClr val="3366FF"/>
              </a:solidFill>
              <a:latin typeface="Bookman Old Style"/>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r>
              <a:rPr lang="en-US"/>
              <a:t>Doug Fisher</a:t>
            </a:r>
          </a:p>
        </p:txBody>
      </p:sp>
      <p:sp>
        <p:nvSpPr>
          <p:cNvPr id="4" name="Slide Number Placeholder 3"/>
          <p:cNvSpPr>
            <a:spLocks noGrp="1"/>
          </p:cNvSpPr>
          <p:nvPr>
            <p:ph type="sldNum" sz="quarter" idx="12"/>
          </p:nvPr>
        </p:nvSpPr>
        <p:spPr/>
        <p:txBody>
          <a:bodyPr/>
          <a:lstStyle/>
          <a:p>
            <a:fld id="{E91864D3-DB4F-5448-88BB-3B262EB98807}" type="slidenum">
              <a:rPr lang="en-US"/>
              <a:pPr/>
              <a:t>50</a:t>
            </a:fld>
            <a:endParaRPr lang="en-US"/>
          </a:p>
        </p:txBody>
      </p:sp>
      <p:sp>
        <p:nvSpPr>
          <p:cNvPr id="131076" name="Text Box 4"/>
          <p:cNvSpPr txBox="1">
            <a:spLocks noChangeArrowheads="1"/>
          </p:cNvSpPr>
          <p:nvPr/>
        </p:nvSpPr>
        <p:spPr bwMode="auto">
          <a:xfrm>
            <a:off x="1524000" y="838200"/>
            <a:ext cx="6289675" cy="4845050"/>
          </a:xfrm>
          <a:prstGeom prst="rect">
            <a:avLst/>
          </a:prstGeom>
          <a:noFill/>
          <a:ln w="9525">
            <a:noFill/>
            <a:miter lim="800000"/>
            <a:headEnd/>
            <a:tailEnd/>
          </a:ln>
          <a:effectLst/>
        </p:spPr>
        <p:txBody>
          <a:bodyPr wrap="none">
            <a:prstTxWarp prst="textNoShape">
              <a:avLst/>
            </a:prstTxWarp>
            <a:spAutoFit/>
          </a:bodyPr>
          <a:lstStyle/>
          <a:p>
            <a:r>
              <a:rPr lang="en-US" sz="2800">
                <a:solidFill>
                  <a:schemeClr val="hlink"/>
                </a:solidFill>
              </a:rPr>
              <a:t>Empirical, Supervised Learning</a:t>
            </a:r>
          </a:p>
          <a:p>
            <a:r>
              <a:rPr lang="en-US" sz="2400">
                <a:solidFill>
                  <a:schemeClr val="hlink"/>
                </a:solidFill>
              </a:rPr>
              <a:t>      Example: Naïve Bayesian Classifiers</a:t>
            </a:r>
          </a:p>
          <a:p>
            <a:r>
              <a:rPr lang="en-US" sz="2400">
                <a:solidFill>
                  <a:schemeClr val="hlink"/>
                </a:solidFill>
              </a:rPr>
              <a:t>      Subclass: Supervised Rule Induction</a:t>
            </a:r>
          </a:p>
          <a:p>
            <a:r>
              <a:rPr lang="en-US" sz="2400">
                <a:solidFill>
                  <a:schemeClr val="hlink"/>
                </a:solidFill>
              </a:rPr>
              <a:t>               </a:t>
            </a:r>
            <a:r>
              <a:rPr lang="en-US">
                <a:solidFill>
                  <a:schemeClr val="hlink"/>
                </a:solidFill>
              </a:rPr>
              <a:t>Example:</a:t>
            </a:r>
            <a:r>
              <a:rPr lang="en-US" sz="2400">
                <a:solidFill>
                  <a:schemeClr val="hlink"/>
                </a:solidFill>
              </a:rPr>
              <a:t> </a:t>
            </a:r>
            <a:r>
              <a:rPr lang="en-US">
                <a:solidFill>
                  <a:schemeClr val="hlink"/>
                </a:solidFill>
              </a:rPr>
              <a:t>Decision tree induction</a:t>
            </a:r>
          </a:p>
          <a:p>
            <a:r>
              <a:rPr lang="en-US">
                <a:solidFill>
                  <a:schemeClr val="hlink"/>
                </a:solidFill>
              </a:rPr>
              <a:t>                  Example: Brute-force induction of decision rules</a:t>
            </a:r>
          </a:p>
          <a:p>
            <a:r>
              <a:rPr lang="en-US" sz="2800">
                <a:solidFill>
                  <a:schemeClr val="hlink"/>
                </a:solidFill>
              </a:rPr>
              <a:t>Empirical, Unsupervised Learning</a:t>
            </a:r>
          </a:p>
          <a:p>
            <a:r>
              <a:rPr lang="en-US">
                <a:solidFill>
                  <a:schemeClr val="hlink"/>
                </a:solidFill>
              </a:rPr>
              <a:t>       Unsupervised Rule Induction</a:t>
            </a:r>
          </a:p>
          <a:p>
            <a:r>
              <a:rPr lang="en-US">
                <a:solidFill>
                  <a:schemeClr val="hlink"/>
                </a:solidFill>
              </a:rPr>
              <a:t>              Association Rule Learning</a:t>
            </a:r>
          </a:p>
          <a:p>
            <a:r>
              <a:rPr lang="en-US" sz="2400">
                <a:solidFill>
                  <a:schemeClr val="hlink"/>
                </a:solidFill>
              </a:rPr>
              <a:t>      </a:t>
            </a:r>
            <a:r>
              <a:rPr lang="en-US">
                <a:solidFill>
                  <a:schemeClr val="hlink"/>
                </a:solidFill>
              </a:rPr>
              <a:t>Bayesian Network Learning</a:t>
            </a:r>
          </a:p>
          <a:p>
            <a:r>
              <a:rPr lang="en-US">
                <a:solidFill>
                  <a:schemeClr val="hlink"/>
                </a:solidFill>
              </a:rPr>
              <a:t>       Clustering</a:t>
            </a:r>
          </a:p>
          <a:p>
            <a:r>
              <a:rPr lang="en-US" sz="2800"/>
              <a:t>Analytical Learning</a:t>
            </a:r>
          </a:p>
          <a:p>
            <a:r>
              <a:rPr lang="en-US"/>
              <a:t>        </a:t>
            </a:r>
            <a:r>
              <a:rPr lang="en-US" sz="2400"/>
              <a:t>Explanation-Based Learning</a:t>
            </a:r>
          </a:p>
          <a:p>
            <a:r>
              <a:rPr lang="en-US" sz="2800">
                <a:solidFill>
                  <a:srgbClr val="FFCCFF"/>
                </a:solidFill>
              </a:rPr>
              <a:t>Empirical/Analytic Hybrids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Date Placeholder 1"/>
          <p:cNvSpPr>
            <a:spLocks noGrp="1"/>
          </p:cNvSpPr>
          <p:nvPr>
            <p:ph type="dt" sz="half" idx="10"/>
          </p:nvPr>
        </p:nvSpPr>
        <p:spPr/>
        <p:txBody>
          <a:bodyPr/>
          <a:lstStyle/>
          <a:p>
            <a:r>
              <a:rPr lang="en-US"/>
              <a:t>Doug Fisher</a:t>
            </a:r>
          </a:p>
        </p:txBody>
      </p:sp>
      <p:sp>
        <p:nvSpPr>
          <p:cNvPr id="26" name="Slide Number Placeholder 3"/>
          <p:cNvSpPr>
            <a:spLocks noGrp="1"/>
          </p:cNvSpPr>
          <p:nvPr>
            <p:ph type="sldNum" sz="quarter" idx="12"/>
          </p:nvPr>
        </p:nvSpPr>
        <p:spPr/>
        <p:txBody>
          <a:bodyPr/>
          <a:lstStyle/>
          <a:p>
            <a:fld id="{3BB6DE45-918D-034D-8E33-E35073A6646D}" type="slidenum">
              <a:rPr lang="en-US"/>
              <a:pPr/>
              <a:t>51</a:t>
            </a:fld>
            <a:endParaRPr lang="en-US"/>
          </a:p>
        </p:txBody>
      </p:sp>
      <p:sp>
        <p:nvSpPr>
          <p:cNvPr id="150530" name="Rectangle 2"/>
          <p:cNvSpPr>
            <a:spLocks noChangeArrowheads="1"/>
          </p:cNvSpPr>
          <p:nvPr/>
        </p:nvSpPr>
        <p:spPr bwMode="auto">
          <a:xfrm>
            <a:off x="2286000" y="441325"/>
            <a:ext cx="4572000" cy="5973763"/>
          </a:xfrm>
          <a:prstGeom prst="rect">
            <a:avLst/>
          </a:prstGeom>
          <a:noFill/>
          <a:ln w="9525">
            <a:noFill/>
            <a:miter lim="800000"/>
            <a:headEnd/>
            <a:tailEnd/>
          </a:ln>
          <a:effectLst/>
        </p:spPr>
        <p:txBody>
          <a:bodyPr>
            <a:prstTxWarp prst="textNoShape">
              <a:avLst/>
            </a:prstTxWarp>
            <a:spAutoFit/>
          </a:bodyPr>
          <a:lstStyle/>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endParaRPr lang="en-US">
              <a:solidFill>
                <a:schemeClr val="tx2"/>
              </a:solidFill>
            </a:endParaRPr>
          </a:p>
          <a:p>
            <a:pPr>
              <a:spcBef>
                <a:spcPct val="50000"/>
              </a:spcBef>
            </a:pPr>
            <a:endParaRPr lang="en-US" sz="4400">
              <a:solidFill>
                <a:schemeClr val="tx2"/>
              </a:solidFill>
            </a:endParaRPr>
          </a:p>
        </p:txBody>
      </p:sp>
      <p:sp>
        <p:nvSpPr>
          <p:cNvPr id="150531" name="Oval 3"/>
          <p:cNvSpPr>
            <a:spLocks noChangeArrowheads="1"/>
          </p:cNvSpPr>
          <p:nvPr/>
        </p:nvSpPr>
        <p:spPr bwMode="auto">
          <a:xfrm>
            <a:off x="228600" y="254000"/>
            <a:ext cx="1676400" cy="10668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50532" name="Rectangle 4"/>
          <p:cNvSpPr>
            <a:spLocks noChangeArrowheads="1"/>
          </p:cNvSpPr>
          <p:nvPr/>
        </p:nvSpPr>
        <p:spPr bwMode="auto">
          <a:xfrm>
            <a:off x="2209800" y="1778000"/>
            <a:ext cx="1676400" cy="10668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50533" name="Text Box 5"/>
          <p:cNvSpPr txBox="1">
            <a:spLocks noChangeArrowheads="1"/>
          </p:cNvSpPr>
          <p:nvPr/>
        </p:nvSpPr>
        <p:spPr bwMode="auto">
          <a:xfrm>
            <a:off x="304800" y="558800"/>
            <a:ext cx="1508125" cy="396875"/>
          </a:xfrm>
          <a:prstGeom prst="rect">
            <a:avLst/>
          </a:prstGeom>
          <a:noFill/>
          <a:ln w="9525">
            <a:noFill/>
            <a:miter lim="800000"/>
            <a:headEnd/>
            <a:tailEnd/>
          </a:ln>
          <a:effectLst/>
        </p:spPr>
        <p:txBody>
          <a:bodyPr wrap="none">
            <a:prstTxWarp prst="textNoShape">
              <a:avLst/>
            </a:prstTxWarp>
            <a:spAutoFit/>
          </a:bodyPr>
          <a:lstStyle/>
          <a:p>
            <a:r>
              <a:rPr lang="en-US"/>
              <a:t>Environment</a:t>
            </a:r>
          </a:p>
        </p:txBody>
      </p:sp>
      <p:sp>
        <p:nvSpPr>
          <p:cNvPr id="150534" name="Rectangle 6"/>
          <p:cNvSpPr>
            <a:spLocks noChangeArrowheads="1"/>
          </p:cNvSpPr>
          <p:nvPr/>
        </p:nvSpPr>
        <p:spPr bwMode="auto">
          <a:xfrm>
            <a:off x="6400800" y="4445000"/>
            <a:ext cx="1676400" cy="10668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50535" name="Oval 7"/>
          <p:cNvSpPr>
            <a:spLocks noChangeArrowheads="1"/>
          </p:cNvSpPr>
          <p:nvPr/>
        </p:nvSpPr>
        <p:spPr bwMode="auto">
          <a:xfrm>
            <a:off x="4419600" y="2921000"/>
            <a:ext cx="1676400" cy="1066800"/>
          </a:xfrm>
          <a:prstGeom prst="ellipse">
            <a:avLst/>
          </a:prstGeom>
          <a:noFill/>
          <a:ln w="28575">
            <a:solidFill>
              <a:schemeClr val="tx1"/>
            </a:solidFill>
            <a:round/>
            <a:headEnd/>
            <a:tailEnd/>
          </a:ln>
          <a:effectLst/>
        </p:spPr>
        <p:txBody>
          <a:bodyPr wrap="none" anchor="ctr">
            <a:prstTxWarp prst="textNoShape">
              <a:avLst/>
            </a:prstTxWarp>
          </a:bodyPr>
          <a:lstStyle/>
          <a:p>
            <a:endParaRPr lang="en-US"/>
          </a:p>
        </p:txBody>
      </p:sp>
      <p:sp>
        <p:nvSpPr>
          <p:cNvPr id="150536" name="Text Box 8"/>
          <p:cNvSpPr txBox="1">
            <a:spLocks noChangeArrowheads="1"/>
          </p:cNvSpPr>
          <p:nvPr/>
        </p:nvSpPr>
        <p:spPr bwMode="auto">
          <a:xfrm>
            <a:off x="2362200" y="1930400"/>
            <a:ext cx="1368425" cy="701675"/>
          </a:xfrm>
          <a:prstGeom prst="rect">
            <a:avLst/>
          </a:prstGeom>
          <a:noFill/>
          <a:ln w="9525">
            <a:noFill/>
            <a:miter lim="800000"/>
            <a:headEnd/>
            <a:tailEnd/>
          </a:ln>
          <a:effectLst/>
        </p:spPr>
        <p:txBody>
          <a:bodyPr wrap="none">
            <a:prstTxWarp prst="textNoShape">
              <a:avLst/>
            </a:prstTxWarp>
            <a:spAutoFit/>
          </a:bodyPr>
          <a:lstStyle/>
          <a:p>
            <a:r>
              <a:rPr lang="en-US"/>
              <a:t>Learning</a:t>
            </a:r>
          </a:p>
          <a:p>
            <a:r>
              <a:rPr lang="en-US"/>
              <a:t>Component</a:t>
            </a:r>
          </a:p>
        </p:txBody>
      </p:sp>
      <p:sp>
        <p:nvSpPr>
          <p:cNvPr id="150537" name="Text Box 9"/>
          <p:cNvSpPr txBox="1">
            <a:spLocks noChangeArrowheads="1"/>
          </p:cNvSpPr>
          <p:nvPr/>
        </p:nvSpPr>
        <p:spPr bwMode="auto">
          <a:xfrm>
            <a:off x="6477000" y="4597400"/>
            <a:ext cx="1479550" cy="701675"/>
          </a:xfrm>
          <a:prstGeom prst="rect">
            <a:avLst/>
          </a:prstGeom>
          <a:noFill/>
          <a:ln w="9525">
            <a:noFill/>
            <a:miter lim="800000"/>
            <a:headEnd/>
            <a:tailEnd/>
          </a:ln>
          <a:effectLst/>
        </p:spPr>
        <p:txBody>
          <a:bodyPr wrap="none">
            <a:prstTxWarp prst="textNoShape">
              <a:avLst/>
            </a:prstTxWarp>
            <a:spAutoFit/>
          </a:bodyPr>
          <a:lstStyle/>
          <a:p>
            <a:r>
              <a:rPr lang="en-US"/>
              <a:t>Performance</a:t>
            </a:r>
          </a:p>
          <a:p>
            <a:r>
              <a:rPr lang="en-US"/>
              <a:t>Component</a:t>
            </a:r>
          </a:p>
        </p:txBody>
      </p:sp>
      <p:sp>
        <p:nvSpPr>
          <p:cNvPr id="150538" name="Line 10"/>
          <p:cNvSpPr>
            <a:spLocks noChangeShapeType="1"/>
          </p:cNvSpPr>
          <p:nvPr/>
        </p:nvSpPr>
        <p:spPr bwMode="auto">
          <a:xfrm>
            <a:off x="1752600" y="1092200"/>
            <a:ext cx="685800" cy="685800"/>
          </a:xfrm>
          <a:prstGeom prst="line">
            <a:avLst/>
          </a:prstGeom>
          <a:noFill/>
          <a:ln w="28575">
            <a:solidFill>
              <a:srgbClr val="B2B2B2"/>
            </a:solidFill>
            <a:round/>
            <a:headEnd/>
            <a:tailEnd type="triangle" w="lg" len="lg"/>
          </a:ln>
          <a:effectLst/>
        </p:spPr>
        <p:txBody>
          <a:bodyPr>
            <a:prstTxWarp prst="textNoShape">
              <a:avLst/>
            </a:prstTxWarp>
          </a:bodyPr>
          <a:lstStyle/>
          <a:p>
            <a:endParaRPr lang="en-US"/>
          </a:p>
        </p:txBody>
      </p:sp>
      <p:sp>
        <p:nvSpPr>
          <p:cNvPr id="150539" name="Line 11"/>
          <p:cNvSpPr>
            <a:spLocks noChangeShapeType="1"/>
          </p:cNvSpPr>
          <p:nvPr/>
        </p:nvSpPr>
        <p:spPr bwMode="auto">
          <a:xfrm>
            <a:off x="3886200" y="2463800"/>
            <a:ext cx="685800" cy="685800"/>
          </a:xfrm>
          <a:prstGeom prst="line">
            <a:avLst/>
          </a:prstGeom>
          <a:noFill/>
          <a:ln w="28575">
            <a:solidFill>
              <a:schemeClr val="tx1"/>
            </a:solidFill>
            <a:round/>
            <a:headEnd type="triangle" w="lg" len="lg"/>
            <a:tailEnd type="triangle" w="lg" len="lg"/>
          </a:ln>
          <a:effectLst/>
        </p:spPr>
        <p:txBody>
          <a:bodyPr>
            <a:prstTxWarp prst="textNoShape">
              <a:avLst/>
            </a:prstTxWarp>
          </a:bodyPr>
          <a:lstStyle/>
          <a:p>
            <a:endParaRPr lang="en-US"/>
          </a:p>
        </p:txBody>
      </p:sp>
      <p:sp>
        <p:nvSpPr>
          <p:cNvPr id="150540" name="Line 12"/>
          <p:cNvSpPr>
            <a:spLocks noChangeShapeType="1"/>
          </p:cNvSpPr>
          <p:nvPr/>
        </p:nvSpPr>
        <p:spPr bwMode="auto">
          <a:xfrm>
            <a:off x="5943600" y="3759200"/>
            <a:ext cx="685800" cy="685800"/>
          </a:xfrm>
          <a:prstGeom prst="line">
            <a:avLst/>
          </a:prstGeom>
          <a:noFill/>
          <a:ln w="28575">
            <a:solidFill>
              <a:schemeClr val="tx1"/>
            </a:solidFill>
            <a:round/>
            <a:headEnd type="triangle" w="lg" len="lg"/>
            <a:tailEnd type="triangle" w="lg" len="lg"/>
          </a:ln>
          <a:effectLst/>
        </p:spPr>
        <p:txBody>
          <a:bodyPr>
            <a:prstTxWarp prst="textNoShape">
              <a:avLst/>
            </a:prstTxWarp>
          </a:bodyPr>
          <a:lstStyle/>
          <a:p>
            <a:endParaRPr lang="en-US"/>
          </a:p>
        </p:txBody>
      </p:sp>
      <p:sp>
        <p:nvSpPr>
          <p:cNvPr id="150541" name="Freeform 13"/>
          <p:cNvSpPr>
            <a:spLocks/>
          </p:cNvSpPr>
          <p:nvPr/>
        </p:nvSpPr>
        <p:spPr bwMode="auto">
          <a:xfrm>
            <a:off x="1828800" y="304800"/>
            <a:ext cx="5486400" cy="4140200"/>
          </a:xfrm>
          <a:custGeom>
            <a:avLst/>
            <a:gdLst/>
            <a:ahLst/>
            <a:cxnLst>
              <a:cxn ang="0">
                <a:pos x="3456" y="2608"/>
              </a:cxn>
              <a:cxn ang="0">
                <a:pos x="3072" y="1408"/>
              </a:cxn>
              <a:cxn ang="0">
                <a:pos x="1680" y="208"/>
              </a:cxn>
              <a:cxn ang="0">
                <a:pos x="0" y="160"/>
              </a:cxn>
            </a:cxnLst>
            <a:rect l="0" t="0" r="r" b="b"/>
            <a:pathLst>
              <a:path w="3456" h="2608">
                <a:moveTo>
                  <a:pt x="3456" y="2608"/>
                </a:moveTo>
                <a:cubicBezTo>
                  <a:pt x="3412" y="2208"/>
                  <a:pt x="3368" y="1808"/>
                  <a:pt x="3072" y="1408"/>
                </a:cubicBezTo>
                <a:cubicBezTo>
                  <a:pt x="2776" y="1008"/>
                  <a:pt x="2192" y="416"/>
                  <a:pt x="1680" y="208"/>
                </a:cubicBezTo>
                <a:cubicBezTo>
                  <a:pt x="1168" y="0"/>
                  <a:pt x="584" y="80"/>
                  <a:pt x="0" y="160"/>
                </a:cubicBezTo>
              </a:path>
            </a:pathLst>
          </a:custGeom>
          <a:noFill/>
          <a:ln w="28575" cmpd="sng">
            <a:solidFill>
              <a:srgbClr val="B2B2B2"/>
            </a:solidFill>
            <a:round/>
            <a:headEnd type="none" w="med" len="med"/>
            <a:tailEnd type="triangle" w="lg" len="lg"/>
          </a:ln>
          <a:effectLst/>
        </p:spPr>
        <p:txBody>
          <a:bodyPr>
            <a:prstTxWarp prst="textNoShape">
              <a:avLst/>
            </a:prstTxWarp>
          </a:bodyPr>
          <a:lstStyle/>
          <a:p>
            <a:endParaRPr lang="en-US"/>
          </a:p>
        </p:txBody>
      </p:sp>
      <p:sp>
        <p:nvSpPr>
          <p:cNvPr id="150542" name="Text Box 14"/>
          <p:cNvSpPr txBox="1">
            <a:spLocks noChangeArrowheads="1"/>
          </p:cNvSpPr>
          <p:nvPr/>
        </p:nvSpPr>
        <p:spPr bwMode="auto">
          <a:xfrm>
            <a:off x="2057400" y="1092200"/>
            <a:ext cx="606425" cy="396875"/>
          </a:xfrm>
          <a:prstGeom prst="rect">
            <a:avLst/>
          </a:prstGeom>
          <a:noFill/>
          <a:ln w="9525">
            <a:noFill/>
            <a:miter lim="800000"/>
            <a:headEnd/>
            <a:tailEnd/>
          </a:ln>
          <a:effectLst/>
        </p:spPr>
        <p:txBody>
          <a:bodyPr wrap="none">
            <a:prstTxWarp prst="textNoShape">
              <a:avLst/>
            </a:prstTxWarp>
            <a:spAutoFit/>
          </a:bodyPr>
          <a:lstStyle/>
          <a:p>
            <a:r>
              <a:rPr lang="en-US">
                <a:solidFill>
                  <a:srgbClr val="B2B2B2"/>
                </a:solidFill>
              </a:rPr>
              <a:t>data</a:t>
            </a:r>
          </a:p>
        </p:txBody>
      </p:sp>
      <p:sp>
        <p:nvSpPr>
          <p:cNvPr id="150543" name="Freeform 15"/>
          <p:cNvSpPr>
            <a:spLocks/>
          </p:cNvSpPr>
          <p:nvPr/>
        </p:nvSpPr>
        <p:spPr bwMode="auto">
          <a:xfrm>
            <a:off x="1054100" y="1320800"/>
            <a:ext cx="5346700" cy="3581400"/>
          </a:xfrm>
          <a:custGeom>
            <a:avLst/>
            <a:gdLst/>
            <a:ahLst/>
            <a:cxnLst>
              <a:cxn ang="0">
                <a:pos x="8" y="0"/>
              </a:cxn>
              <a:cxn ang="0">
                <a:pos x="248" y="912"/>
              </a:cxn>
              <a:cxn ang="0">
                <a:pos x="1496" y="1824"/>
              </a:cxn>
              <a:cxn ang="0">
                <a:pos x="3368" y="2256"/>
              </a:cxn>
            </a:cxnLst>
            <a:rect l="0" t="0" r="r" b="b"/>
            <a:pathLst>
              <a:path w="3368" h="2256">
                <a:moveTo>
                  <a:pt x="8" y="0"/>
                </a:moveTo>
                <a:cubicBezTo>
                  <a:pt x="4" y="304"/>
                  <a:pt x="0" y="608"/>
                  <a:pt x="248" y="912"/>
                </a:cubicBezTo>
                <a:cubicBezTo>
                  <a:pt x="496" y="1216"/>
                  <a:pt x="976" y="1600"/>
                  <a:pt x="1496" y="1824"/>
                </a:cubicBezTo>
                <a:cubicBezTo>
                  <a:pt x="2016" y="2048"/>
                  <a:pt x="2692" y="2152"/>
                  <a:pt x="3368" y="2256"/>
                </a:cubicBezTo>
              </a:path>
            </a:pathLst>
          </a:custGeom>
          <a:noFill/>
          <a:ln w="28575" cmpd="sng">
            <a:solidFill>
              <a:schemeClr val="tx1"/>
            </a:solidFill>
            <a:round/>
            <a:headEnd type="none" w="med" len="med"/>
            <a:tailEnd type="triangle" w="lg" len="lg"/>
          </a:ln>
          <a:effectLst/>
        </p:spPr>
        <p:txBody>
          <a:bodyPr>
            <a:prstTxWarp prst="textNoShape">
              <a:avLst/>
            </a:prstTxWarp>
          </a:bodyPr>
          <a:lstStyle/>
          <a:p>
            <a:endParaRPr lang="en-US"/>
          </a:p>
        </p:txBody>
      </p:sp>
      <p:sp>
        <p:nvSpPr>
          <p:cNvPr id="150544" name="Text Box 16"/>
          <p:cNvSpPr txBox="1">
            <a:spLocks noChangeArrowheads="1"/>
          </p:cNvSpPr>
          <p:nvPr/>
        </p:nvSpPr>
        <p:spPr bwMode="auto">
          <a:xfrm>
            <a:off x="4572000" y="3124200"/>
            <a:ext cx="1355725" cy="701675"/>
          </a:xfrm>
          <a:prstGeom prst="rect">
            <a:avLst/>
          </a:prstGeom>
          <a:noFill/>
          <a:ln w="9525">
            <a:noFill/>
            <a:miter lim="800000"/>
            <a:headEnd/>
            <a:tailEnd/>
          </a:ln>
          <a:effectLst/>
        </p:spPr>
        <p:txBody>
          <a:bodyPr wrap="none">
            <a:prstTxWarp prst="textNoShape">
              <a:avLst/>
            </a:prstTxWarp>
            <a:spAutoFit/>
          </a:bodyPr>
          <a:lstStyle/>
          <a:p>
            <a:r>
              <a:rPr lang="en-US"/>
              <a:t>Knowledge</a:t>
            </a:r>
          </a:p>
          <a:p>
            <a:r>
              <a:rPr lang="en-US"/>
              <a:t>     Base </a:t>
            </a:r>
          </a:p>
        </p:txBody>
      </p:sp>
      <p:sp>
        <p:nvSpPr>
          <p:cNvPr id="150545" name="Text Box 17"/>
          <p:cNvSpPr txBox="1">
            <a:spLocks noChangeArrowheads="1"/>
          </p:cNvSpPr>
          <p:nvPr/>
        </p:nvSpPr>
        <p:spPr bwMode="auto">
          <a:xfrm>
            <a:off x="1219200" y="3581400"/>
            <a:ext cx="1373188" cy="396875"/>
          </a:xfrm>
          <a:prstGeom prst="rect">
            <a:avLst/>
          </a:prstGeom>
          <a:noFill/>
          <a:ln w="9525">
            <a:noFill/>
            <a:miter lim="800000"/>
            <a:headEnd/>
            <a:tailEnd/>
          </a:ln>
          <a:effectLst/>
        </p:spPr>
        <p:txBody>
          <a:bodyPr wrap="none">
            <a:prstTxWarp prst="textNoShape">
              <a:avLst/>
            </a:prstTxWarp>
            <a:spAutoFit/>
          </a:bodyPr>
          <a:lstStyle/>
          <a:p>
            <a:r>
              <a:rPr lang="en-US"/>
              <a:t>Problem(s) </a:t>
            </a:r>
          </a:p>
        </p:txBody>
      </p:sp>
      <p:sp>
        <p:nvSpPr>
          <p:cNvPr id="150546" name="Text Box 18"/>
          <p:cNvSpPr txBox="1">
            <a:spLocks noChangeArrowheads="1"/>
          </p:cNvSpPr>
          <p:nvPr/>
        </p:nvSpPr>
        <p:spPr bwMode="auto">
          <a:xfrm>
            <a:off x="4191000" y="1524000"/>
            <a:ext cx="2078038" cy="396875"/>
          </a:xfrm>
          <a:prstGeom prst="rect">
            <a:avLst/>
          </a:prstGeom>
          <a:noFill/>
          <a:ln w="9525">
            <a:noFill/>
            <a:miter lim="800000"/>
            <a:headEnd/>
            <a:tailEnd/>
          </a:ln>
          <a:effectLst/>
        </p:spPr>
        <p:txBody>
          <a:bodyPr wrap="none">
            <a:prstTxWarp prst="textNoShape">
              <a:avLst/>
            </a:prstTxWarp>
            <a:spAutoFit/>
          </a:bodyPr>
          <a:lstStyle/>
          <a:p>
            <a:r>
              <a:rPr lang="en-US"/>
              <a:t>Solved Problem(s)</a:t>
            </a:r>
          </a:p>
        </p:txBody>
      </p:sp>
      <p:sp>
        <p:nvSpPr>
          <p:cNvPr id="150547" name="Line 19"/>
          <p:cNvSpPr>
            <a:spLocks noChangeShapeType="1"/>
          </p:cNvSpPr>
          <p:nvPr/>
        </p:nvSpPr>
        <p:spPr bwMode="auto">
          <a:xfrm>
            <a:off x="3581400" y="4495800"/>
            <a:ext cx="0" cy="1981200"/>
          </a:xfrm>
          <a:prstGeom prst="line">
            <a:avLst/>
          </a:prstGeom>
          <a:noFill/>
          <a:ln w="28575">
            <a:solidFill>
              <a:srgbClr val="FF0000"/>
            </a:solidFill>
            <a:round/>
            <a:headEnd/>
            <a:tailEnd/>
          </a:ln>
          <a:effectLst/>
        </p:spPr>
        <p:txBody>
          <a:bodyPr>
            <a:prstTxWarp prst="textNoShape">
              <a:avLst/>
            </a:prstTxWarp>
          </a:bodyPr>
          <a:lstStyle/>
          <a:p>
            <a:endParaRPr lang="en-US"/>
          </a:p>
        </p:txBody>
      </p:sp>
      <p:sp>
        <p:nvSpPr>
          <p:cNvPr id="150548" name="Line 20"/>
          <p:cNvSpPr>
            <a:spLocks noChangeShapeType="1"/>
          </p:cNvSpPr>
          <p:nvPr/>
        </p:nvSpPr>
        <p:spPr bwMode="auto">
          <a:xfrm>
            <a:off x="3581400" y="6477000"/>
            <a:ext cx="2057400" cy="0"/>
          </a:xfrm>
          <a:prstGeom prst="line">
            <a:avLst/>
          </a:prstGeom>
          <a:noFill/>
          <a:ln w="28575">
            <a:solidFill>
              <a:srgbClr val="FF0000"/>
            </a:solidFill>
            <a:round/>
            <a:headEnd/>
            <a:tailEnd/>
          </a:ln>
          <a:effectLst/>
        </p:spPr>
        <p:txBody>
          <a:bodyPr>
            <a:prstTxWarp prst="textNoShape">
              <a:avLst/>
            </a:prstTxWarp>
          </a:bodyPr>
          <a:lstStyle/>
          <a:p>
            <a:endParaRPr lang="en-US"/>
          </a:p>
        </p:txBody>
      </p:sp>
      <p:sp>
        <p:nvSpPr>
          <p:cNvPr id="150549" name="Text Box 21"/>
          <p:cNvSpPr txBox="1">
            <a:spLocks noChangeArrowheads="1"/>
          </p:cNvSpPr>
          <p:nvPr/>
        </p:nvSpPr>
        <p:spPr bwMode="auto">
          <a:xfrm>
            <a:off x="2971800" y="6400800"/>
            <a:ext cx="4144963" cy="336550"/>
          </a:xfrm>
          <a:prstGeom prst="rect">
            <a:avLst/>
          </a:prstGeom>
          <a:noFill/>
          <a:ln w="9525">
            <a:noFill/>
            <a:miter lim="800000"/>
            <a:headEnd/>
            <a:tailEnd/>
          </a:ln>
          <a:effectLst/>
        </p:spPr>
        <p:txBody>
          <a:bodyPr wrap="none">
            <a:prstTxWarp prst="textNoShape">
              <a:avLst/>
            </a:prstTxWarp>
            <a:spAutoFit/>
          </a:bodyPr>
          <a:lstStyle/>
          <a:p>
            <a:r>
              <a:rPr lang="en-US" sz="1600">
                <a:solidFill>
                  <a:srgbClr val="FF0000"/>
                </a:solidFill>
              </a:rPr>
              <a:t>Amount of training (Number of problem solved)</a:t>
            </a:r>
          </a:p>
        </p:txBody>
      </p:sp>
      <p:sp>
        <p:nvSpPr>
          <p:cNvPr id="150550" name="Text Box 22"/>
          <p:cNvSpPr txBox="1">
            <a:spLocks noChangeArrowheads="1"/>
          </p:cNvSpPr>
          <p:nvPr/>
        </p:nvSpPr>
        <p:spPr bwMode="auto">
          <a:xfrm>
            <a:off x="2667000" y="4876800"/>
            <a:ext cx="874713" cy="1314450"/>
          </a:xfrm>
          <a:prstGeom prst="rect">
            <a:avLst/>
          </a:prstGeom>
          <a:noFill/>
          <a:ln w="9525">
            <a:noFill/>
            <a:miter lim="800000"/>
            <a:headEnd/>
            <a:tailEnd/>
          </a:ln>
          <a:effectLst/>
        </p:spPr>
        <p:txBody>
          <a:bodyPr wrap="none">
            <a:prstTxWarp prst="textNoShape">
              <a:avLst/>
            </a:prstTxWarp>
            <a:spAutoFit/>
          </a:bodyPr>
          <a:lstStyle/>
          <a:p>
            <a:r>
              <a:rPr lang="en-US" sz="1600">
                <a:solidFill>
                  <a:srgbClr val="FF0000"/>
                </a:solidFill>
              </a:rPr>
              <a:t>Problem</a:t>
            </a:r>
          </a:p>
          <a:p>
            <a:r>
              <a:rPr lang="en-US" sz="1600">
                <a:solidFill>
                  <a:srgbClr val="FF0000"/>
                </a:solidFill>
              </a:rPr>
              <a:t>Solving</a:t>
            </a:r>
          </a:p>
          <a:p>
            <a:r>
              <a:rPr lang="en-US" sz="1600">
                <a:solidFill>
                  <a:srgbClr val="FF0000"/>
                </a:solidFill>
              </a:rPr>
              <a:t>Quality</a:t>
            </a:r>
          </a:p>
          <a:p>
            <a:r>
              <a:rPr lang="en-US" sz="1600">
                <a:solidFill>
                  <a:srgbClr val="FF0000"/>
                </a:solidFill>
              </a:rPr>
              <a:t>or speed</a:t>
            </a:r>
          </a:p>
          <a:p>
            <a:r>
              <a:rPr lang="en-US" sz="1600">
                <a:solidFill>
                  <a:srgbClr val="FF0000"/>
                </a:solidFill>
              </a:rPr>
              <a:t>or …</a:t>
            </a:r>
          </a:p>
        </p:txBody>
      </p:sp>
      <p:sp>
        <p:nvSpPr>
          <p:cNvPr id="150551" name="Freeform 23"/>
          <p:cNvSpPr>
            <a:spLocks/>
          </p:cNvSpPr>
          <p:nvPr/>
        </p:nvSpPr>
        <p:spPr bwMode="auto">
          <a:xfrm>
            <a:off x="3657600" y="5105400"/>
            <a:ext cx="1752600" cy="1219200"/>
          </a:xfrm>
          <a:custGeom>
            <a:avLst/>
            <a:gdLst/>
            <a:ahLst/>
            <a:cxnLst>
              <a:cxn ang="0">
                <a:pos x="0" y="768"/>
              </a:cxn>
              <a:cxn ang="0">
                <a:pos x="96" y="336"/>
              </a:cxn>
              <a:cxn ang="0">
                <a:pos x="432" y="96"/>
              </a:cxn>
              <a:cxn ang="0">
                <a:pos x="1104" y="0"/>
              </a:cxn>
            </a:cxnLst>
            <a:rect l="0" t="0" r="r" b="b"/>
            <a:pathLst>
              <a:path w="1104" h="768">
                <a:moveTo>
                  <a:pt x="0" y="768"/>
                </a:moveTo>
                <a:cubicBezTo>
                  <a:pt x="12" y="608"/>
                  <a:pt x="24" y="448"/>
                  <a:pt x="96" y="336"/>
                </a:cubicBezTo>
                <a:cubicBezTo>
                  <a:pt x="168" y="224"/>
                  <a:pt x="264" y="152"/>
                  <a:pt x="432" y="96"/>
                </a:cubicBezTo>
                <a:cubicBezTo>
                  <a:pt x="600" y="40"/>
                  <a:pt x="852" y="20"/>
                  <a:pt x="1104" y="0"/>
                </a:cubicBezTo>
              </a:path>
            </a:pathLst>
          </a:custGeom>
          <a:noFill/>
          <a:ln w="28575" cmpd="sng">
            <a:solidFill>
              <a:srgbClr val="008000"/>
            </a:solidFill>
            <a:round/>
            <a:headEnd/>
            <a:tailEnd/>
          </a:ln>
          <a:effectLst/>
        </p:spPr>
        <p:txBody>
          <a:bodyPr>
            <a:prstTxWarp prst="textNoShape">
              <a:avLst/>
            </a:prstTxWarp>
          </a:bodyPr>
          <a:lstStyle/>
          <a:p>
            <a:endParaRPr lang="en-US"/>
          </a:p>
        </p:txBody>
      </p:sp>
      <p:sp>
        <p:nvSpPr>
          <p:cNvPr id="150552" name="Freeform 24"/>
          <p:cNvSpPr>
            <a:spLocks/>
          </p:cNvSpPr>
          <p:nvPr/>
        </p:nvSpPr>
        <p:spPr bwMode="auto">
          <a:xfrm>
            <a:off x="3886200" y="1905000"/>
            <a:ext cx="3352800" cy="2514600"/>
          </a:xfrm>
          <a:custGeom>
            <a:avLst/>
            <a:gdLst/>
            <a:ahLst/>
            <a:cxnLst>
              <a:cxn ang="0">
                <a:pos x="2112" y="1584"/>
              </a:cxn>
              <a:cxn ang="0">
                <a:pos x="1776" y="672"/>
              </a:cxn>
              <a:cxn ang="0">
                <a:pos x="912" y="144"/>
              </a:cxn>
              <a:cxn ang="0">
                <a:pos x="0" y="0"/>
              </a:cxn>
            </a:cxnLst>
            <a:rect l="0" t="0" r="r" b="b"/>
            <a:pathLst>
              <a:path w="2112" h="1584">
                <a:moveTo>
                  <a:pt x="2112" y="1584"/>
                </a:moveTo>
                <a:cubicBezTo>
                  <a:pt x="2044" y="1248"/>
                  <a:pt x="1976" y="912"/>
                  <a:pt x="1776" y="672"/>
                </a:cubicBezTo>
                <a:cubicBezTo>
                  <a:pt x="1576" y="432"/>
                  <a:pt x="1208" y="256"/>
                  <a:pt x="912" y="144"/>
                </a:cubicBezTo>
                <a:cubicBezTo>
                  <a:pt x="616" y="32"/>
                  <a:pt x="308" y="16"/>
                  <a:pt x="0" y="0"/>
                </a:cubicBezTo>
              </a:path>
            </a:pathLst>
          </a:custGeom>
          <a:noFill/>
          <a:ln w="28575" cmpd="sng">
            <a:solidFill>
              <a:schemeClr val="tx1"/>
            </a:solidFill>
            <a:round/>
            <a:headEnd type="none" w="med" len="med"/>
            <a:tailEnd type="triangle" w="lg" len="lg"/>
          </a:ln>
          <a:effectLst/>
        </p:spPr>
        <p:txBody>
          <a:bodyPr>
            <a:prstTxWarp prst="textNoShape">
              <a:avLst/>
            </a:prstTxWarp>
          </a:bodyPr>
          <a:lstStyle/>
          <a:p>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Date Placeholder 1"/>
          <p:cNvSpPr>
            <a:spLocks noGrp="1"/>
          </p:cNvSpPr>
          <p:nvPr>
            <p:ph type="dt" sz="half" idx="10"/>
          </p:nvPr>
        </p:nvSpPr>
        <p:spPr/>
        <p:txBody>
          <a:bodyPr/>
          <a:lstStyle/>
          <a:p>
            <a:r>
              <a:rPr lang="en-US"/>
              <a:t>Doug Fisher</a:t>
            </a:r>
          </a:p>
        </p:txBody>
      </p:sp>
      <p:sp>
        <p:nvSpPr>
          <p:cNvPr id="22" name="Slide Number Placeholder 3"/>
          <p:cNvSpPr>
            <a:spLocks noGrp="1"/>
          </p:cNvSpPr>
          <p:nvPr>
            <p:ph type="sldNum" sz="quarter" idx="12"/>
          </p:nvPr>
        </p:nvSpPr>
        <p:spPr/>
        <p:txBody>
          <a:bodyPr/>
          <a:lstStyle/>
          <a:p>
            <a:fld id="{F0153588-546A-164D-ABD9-554E4AA2B8B7}" type="slidenum">
              <a:rPr lang="en-US"/>
              <a:pPr/>
              <a:t>52</a:t>
            </a:fld>
            <a:endParaRPr lang="en-US"/>
          </a:p>
        </p:txBody>
      </p:sp>
      <p:sp>
        <p:nvSpPr>
          <p:cNvPr id="151554" name="Text Box 2"/>
          <p:cNvSpPr txBox="1">
            <a:spLocks noChangeArrowheads="1"/>
          </p:cNvSpPr>
          <p:nvPr/>
        </p:nvSpPr>
        <p:spPr bwMode="auto">
          <a:xfrm>
            <a:off x="685800" y="152400"/>
            <a:ext cx="7639050" cy="1190625"/>
          </a:xfrm>
          <a:prstGeom prst="rect">
            <a:avLst/>
          </a:prstGeom>
          <a:noFill/>
          <a:ln w="9525">
            <a:noFill/>
            <a:miter lim="800000"/>
            <a:headEnd/>
            <a:tailEnd/>
          </a:ln>
          <a:effectLst/>
        </p:spPr>
        <p:txBody>
          <a:bodyPr wrap="none">
            <a:prstTxWarp prst="textNoShape">
              <a:avLst/>
            </a:prstTxWarp>
            <a:spAutoFit/>
          </a:bodyPr>
          <a:lstStyle/>
          <a:p>
            <a:r>
              <a:rPr lang="en-US" sz="1800"/>
              <a:t>Learning macros: Given a plan, generalize the plan so that the generalized plan</a:t>
            </a:r>
          </a:p>
          <a:p>
            <a:r>
              <a:rPr lang="en-US" sz="1800"/>
              <a:t>                             can be applied in a greater number of situations</a:t>
            </a:r>
          </a:p>
          <a:p>
            <a:r>
              <a:rPr lang="en-US" sz="1800"/>
              <a:t>Objective: reusing previously-developed generalized plans (aka macro-operators)</a:t>
            </a:r>
          </a:p>
          <a:p>
            <a:r>
              <a:rPr lang="en-US" sz="1800"/>
              <a:t>                  will reduce the cost (improve the “speed”) of subsequent planning</a:t>
            </a:r>
          </a:p>
        </p:txBody>
      </p:sp>
      <p:sp>
        <p:nvSpPr>
          <p:cNvPr id="151555" name="Rectangle 3"/>
          <p:cNvSpPr>
            <a:spLocks noChangeArrowheads="1"/>
          </p:cNvSpPr>
          <p:nvPr/>
        </p:nvSpPr>
        <p:spPr bwMode="auto">
          <a:xfrm>
            <a:off x="1997075" y="26289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1556" name="Rectangle 4"/>
          <p:cNvSpPr>
            <a:spLocks noChangeArrowheads="1"/>
          </p:cNvSpPr>
          <p:nvPr/>
        </p:nvSpPr>
        <p:spPr bwMode="auto">
          <a:xfrm>
            <a:off x="1997075" y="21717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1557" name="Rectangle 5"/>
          <p:cNvSpPr>
            <a:spLocks noChangeArrowheads="1"/>
          </p:cNvSpPr>
          <p:nvPr/>
        </p:nvSpPr>
        <p:spPr bwMode="auto">
          <a:xfrm>
            <a:off x="1997075" y="3086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1558" name="Line 6"/>
          <p:cNvSpPr>
            <a:spLocks noChangeShapeType="1"/>
          </p:cNvSpPr>
          <p:nvPr/>
        </p:nvSpPr>
        <p:spPr bwMode="auto">
          <a:xfrm>
            <a:off x="1235075" y="3543300"/>
            <a:ext cx="1981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1559" name="Text Box 7"/>
          <p:cNvSpPr txBox="1">
            <a:spLocks noChangeArrowheads="1"/>
          </p:cNvSpPr>
          <p:nvPr/>
        </p:nvSpPr>
        <p:spPr bwMode="auto">
          <a:xfrm>
            <a:off x="2057400" y="22098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1560" name="Text Box 8"/>
          <p:cNvSpPr txBox="1">
            <a:spLocks noChangeArrowheads="1"/>
          </p:cNvSpPr>
          <p:nvPr/>
        </p:nvSpPr>
        <p:spPr bwMode="auto">
          <a:xfrm>
            <a:off x="2057400" y="26670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1561" name="Text Box 9"/>
          <p:cNvSpPr txBox="1">
            <a:spLocks noChangeArrowheads="1"/>
          </p:cNvSpPr>
          <p:nvPr/>
        </p:nvSpPr>
        <p:spPr bwMode="auto">
          <a:xfrm>
            <a:off x="2057400" y="31242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C</a:t>
            </a:r>
          </a:p>
        </p:txBody>
      </p:sp>
      <p:sp>
        <p:nvSpPr>
          <p:cNvPr id="151562" name="Rectangle 10"/>
          <p:cNvSpPr>
            <a:spLocks noChangeArrowheads="1"/>
          </p:cNvSpPr>
          <p:nvPr/>
        </p:nvSpPr>
        <p:spPr bwMode="auto">
          <a:xfrm>
            <a:off x="6264275" y="26289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1563" name="Rectangle 11"/>
          <p:cNvSpPr>
            <a:spLocks noChangeArrowheads="1"/>
          </p:cNvSpPr>
          <p:nvPr/>
        </p:nvSpPr>
        <p:spPr bwMode="auto">
          <a:xfrm>
            <a:off x="6264275" y="21717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1564" name="Text Box 12"/>
          <p:cNvSpPr txBox="1">
            <a:spLocks noChangeArrowheads="1"/>
          </p:cNvSpPr>
          <p:nvPr/>
        </p:nvSpPr>
        <p:spPr bwMode="auto">
          <a:xfrm>
            <a:off x="6324600" y="22098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1565" name="Text Box 13"/>
          <p:cNvSpPr txBox="1">
            <a:spLocks noChangeArrowheads="1"/>
          </p:cNvSpPr>
          <p:nvPr/>
        </p:nvSpPr>
        <p:spPr bwMode="auto">
          <a:xfrm>
            <a:off x="6324600" y="26670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1566" name="Text Box 14"/>
          <p:cNvSpPr txBox="1">
            <a:spLocks noChangeArrowheads="1"/>
          </p:cNvSpPr>
          <p:nvPr/>
        </p:nvSpPr>
        <p:spPr bwMode="auto">
          <a:xfrm>
            <a:off x="1600200" y="3657600"/>
            <a:ext cx="1231900" cy="366713"/>
          </a:xfrm>
          <a:prstGeom prst="rect">
            <a:avLst/>
          </a:prstGeom>
          <a:noFill/>
          <a:ln w="9525">
            <a:noFill/>
            <a:miter lim="800000"/>
            <a:headEnd/>
            <a:tailEnd/>
          </a:ln>
          <a:effectLst/>
        </p:spPr>
        <p:txBody>
          <a:bodyPr wrap="none">
            <a:prstTxWarp prst="textNoShape">
              <a:avLst/>
            </a:prstTxWarp>
            <a:spAutoFit/>
          </a:bodyPr>
          <a:lstStyle/>
          <a:p>
            <a:r>
              <a:rPr lang="en-US" sz="1800" b="1"/>
              <a:t>Start State</a:t>
            </a:r>
          </a:p>
        </p:txBody>
      </p:sp>
      <p:sp>
        <p:nvSpPr>
          <p:cNvPr id="151567" name="Text Box 15"/>
          <p:cNvSpPr txBox="1">
            <a:spLocks noChangeArrowheads="1"/>
          </p:cNvSpPr>
          <p:nvPr/>
        </p:nvSpPr>
        <p:spPr bwMode="auto">
          <a:xfrm>
            <a:off x="5867400" y="3581400"/>
            <a:ext cx="1111250" cy="366713"/>
          </a:xfrm>
          <a:prstGeom prst="rect">
            <a:avLst/>
          </a:prstGeom>
          <a:noFill/>
          <a:ln w="9525">
            <a:noFill/>
            <a:miter lim="800000"/>
            <a:headEnd/>
            <a:tailEnd/>
          </a:ln>
          <a:effectLst/>
        </p:spPr>
        <p:txBody>
          <a:bodyPr wrap="none">
            <a:prstTxWarp prst="textNoShape">
              <a:avLst/>
            </a:prstTxWarp>
            <a:spAutoFit/>
          </a:bodyPr>
          <a:lstStyle/>
          <a:p>
            <a:r>
              <a:rPr lang="en-US" sz="1800" b="1"/>
              <a:t>GoalSpec</a:t>
            </a:r>
          </a:p>
        </p:txBody>
      </p:sp>
      <p:sp>
        <p:nvSpPr>
          <p:cNvPr id="151568" name="Line 16"/>
          <p:cNvSpPr>
            <a:spLocks noChangeShapeType="1"/>
          </p:cNvSpPr>
          <p:nvPr/>
        </p:nvSpPr>
        <p:spPr bwMode="auto">
          <a:xfrm>
            <a:off x="3063875" y="1943100"/>
            <a:ext cx="0" cy="304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1569" name="Line 17"/>
          <p:cNvSpPr>
            <a:spLocks noChangeShapeType="1"/>
          </p:cNvSpPr>
          <p:nvPr/>
        </p:nvSpPr>
        <p:spPr bwMode="auto">
          <a:xfrm>
            <a:off x="2835275" y="2247900"/>
            <a:ext cx="457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1570" name="Line 18"/>
          <p:cNvSpPr>
            <a:spLocks noChangeShapeType="1"/>
          </p:cNvSpPr>
          <p:nvPr/>
        </p:nvSpPr>
        <p:spPr bwMode="auto">
          <a:xfrm>
            <a:off x="2835275" y="22479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1571" name="Line 19"/>
          <p:cNvSpPr>
            <a:spLocks noChangeShapeType="1"/>
          </p:cNvSpPr>
          <p:nvPr/>
        </p:nvSpPr>
        <p:spPr bwMode="auto">
          <a:xfrm>
            <a:off x="3292475" y="22479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1572" name="Text Box 20"/>
          <p:cNvSpPr txBox="1">
            <a:spLocks noChangeArrowheads="1"/>
          </p:cNvSpPr>
          <p:nvPr/>
        </p:nvSpPr>
        <p:spPr bwMode="auto">
          <a:xfrm>
            <a:off x="914400" y="4191000"/>
            <a:ext cx="7269163" cy="1465263"/>
          </a:xfrm>
          <a:prstGeom prst="rect">
            <a:avLst/>
          </a:prstGeom>
          <a:noFill/>
          <a:ln w="9525">
            <a:noFill/>
            <a:miter lim="800000"/>
            <a:headEnd/>
            <a:tailEnd/>
          </a:ln>
          <a:effectLst/>
        </p:spPr>
        <p:txBody>
          <a:bodyPr wrap="none">
            <a:prstTxWarp prst="textNoShape">
              <a:avLst/>
            </a:prstTxWarp>
            <a:spAutoFit/>
          </a:bodyPr>
          <a:lstStyle/>
          <a:p>
            <a:r>
              <a:rPr lang="en-US" sz="1800"/>
              <a:t>Unstack(A,B) </a:t>
            </a:r>
            <a:r>
              <a:rPr lang="en-US" sz="1800">
                <a:sym typeface="Wingdings" charset="2"/>
              </a:rPr>
              <a:t> Putdown(A)  Unstack(B,C)  Stack(B,A)</a:t>
            </a:r>
          </a:p>
          <a:p>
            <a:endParaRPr lang="en-US" sz="1800">
              <a:sym typeface="Wingdings" charset="2"/>
            </a:endParaRPr>
          </a:p>
          <a:p>
            <a:r>
              <a:rPr lang="en-US" sz="1800">
                <a:sym typeface="Wingdings" charset="2"/>
              </a:rPr>
              <a:t>               (Generalize) </a:t>
            </a:r>
          </a:p>
          <a:p>
            <a:endParaRPr lang="en-US" sz="1800">
              <a:sym typeface="Wingdings" charset="2"/>
            </a:endParaRPr>
          </a:p>
          <a:p>
            <a:r>
              <a:rPr lang="en-US" sz="1800">
                <a:sym typeface="Wingdings" charset="2"/>
              </a:rPr>
              <a:t>Unstack(?x1, ?y1)  Putdown(?x1)  Unstack(?y1, ?z1)  Stack(?y1, ?x1)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Date Placeholder 1"/>
          <p:cNvSpPr>
            <a:spLocks noGrp="1"/>
          </p:cNvSpPr>
          <p:nvPr>
            <p:ph type="dt" sz="half" idx="10"/>
          </p:nvPr>
        </p:nvSpPr>
        <p:spPr/>
        <p:txBody>
          <a:bodyPr/>
          <a:lstStyle/>
          <a:p>
            <a:r>
              <a:rPr lang="en-US"/>
              <a:t>Doug Fisher</a:t>
            </a:r>
          </a:p>
        </p:txBody>
      </p:sp>
      <p:sp>
        <p:nvSpPr>
          <p:cNvPr id="42" name="Slide Number Placeholder 3"/>
          <p:cNvSpPr>
            <a:spLocks noGrp="1"/>
          </p:cNvSpPr>
          <p:nvPr>
            <p:ph type="sldNum" sz="quarter" idx="12"/>
          </p:nvPr>
        </p:nvSpPr>
        <p:spPr/>
        <p:txBody>
          <a:bodyPr/>
          <a:lstStyle/>
          <a:p>
            <a:fld id="{7E071209-AE0F-B64B-B61B-C16D9120B39D}" type="slidenum">
              <a:rPr lang="en-US"/>
              <a:pPr/>
              <a:t>53</a:t>
            </a:fld>
            <a:endParaRPr lang="en-US"/>
          </a:p>
        </p:txBody>
      </p:sp>
      <p:sp>
        <p:nvSpPr>
          <p:cNvPr id="159747" name="Rectangle 3"/>
          <p:cNvSpPr>
            <a:spLocks noChangeArrowheads="1"/>
          </p:cNvSpPr>
          <p:nvPr/>
        </p:nvSpPr>
        <p:spPr bwMode="auto">
          <a:xfrm>
            <a:off x="13112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9748" name="Rectangle 4"/>
          <p:cNvSpPr>
            <a:spLocks noChangeArrowheads="1"/>
          </p:cNvSpPr>
          <p:nvPr/>
        </p:nvSpPr>
        <p:spPr bwMode="auto">
          <a:xfrm>
            <a:off x="13112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9749" name="Rectangle 5"/>
          <p:cNvSpPr>
            <a:spLocks noChangeArrowheads="1"/>
          </p:cNvSpPr>
          <p:nvPr/>
        </p:nvSpPr>
        <p:spPr bwMode="auto">
          <a:xfrm>
            <a:off x="1311275" y="17145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9750" name="Line 6"/>
          <p:cNvSpPr>
            <a:spLocks noChangeShapeType="1"/>
          </p:cNvSpPr>
          <p:nvPr/>
        </p:nvSpPr>
        <p:spPr bwMode="auto">
          <a:xfrm>
            <a:off x="549275" y="2171700"/>
            <a:ext cx="1981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51" name="Text Box 7"/>
          <p:cNvSpPr txBox="1">
            <a:spLocks noChangeArrowheads="1"/>
          </p:cNvSpPr>
          <p:nvPr/>
        </p:nvSpPr>
        <p:spPr bwMode="auto">
          <a:xfrm>
            <a:off x="1371600" y="8382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9752" name="Text Box 8"/>
          <p:cNvSpPr txBox="1">
            <a:spLocks noChangeArrowheads="1"/>
          </p:cNvSpPr>
          <p:nvPr/>
        </p:nvSpPr>
        <p:spPr bwMode="auto">
          <a:xfrm>
            <a:off x="1371600" y="12954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9753" name="Text Box 9"/>
          <p:cNvSpPr txBox="1">
            <a:spLocks noChangeArrowheads="1"/>
          </p:cNvSpPr>
          <p:nvPr/>
        </p:nvSpPr>
        <p:spPr bwMode="auto">
          <a:xfrm>
            <a:off x="1371600" y="17526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C</a:t>
            </a:r>
          </a:p>
        </p:txBody>
      </p:sp>
      <p:sp>
        <p:nvSpPr>
          <p:cNvPr id="159754" name="Rectangle 10"/>
          <p:cNvSpPr>
            <a:spLocks noChangeArrowheads="1"/>
          </p:cNvSpPr>
          <p:nvPr/>
        </p:nvSpPr>
        <p:spPr bwMode="auto">
          <a:xfrm>
            <a:off x="55784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9755" name="Rectangle 11"/>
          <p:cNvSpPr>
            <a:spLocks noChangeArrowheads="1"/>
          </p:cNvSpPr>
          <p:nvPr/>
        </p:nvSpPr>
        <p:spPr bwMode="auto">
          <a:xfrm>
            <a:off x="55784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9756" name="Text Box 12"/>
          <p:cNvSpPr txBox="1">
            <a:spLocks noChangeArrowheads="1"/>
          </p:cNvSpPr>
          <p:nvPr/>
        </p:nvSpPr>
        <p:spPr bwMode="auto">
          <a:xfrm>
            <a:off x="5638800" y="8382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9757" name="Text Box 13"/>
          <p:cNvSpPr txBox="1">
            <a:spLocks noChangeArrowheads="1"/>
          </p:cNvSpPr>
          <p:nvPr/>
        </p:nvSpPr>
        <p:spPr bwMode="auto">
          <a:xfrm>
            <a:off x="5638800" y="12954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9758" name="Text Box 14"/>
          <p:cNvSpPr txBox="1">
            <a:spLocks noChangeArrowheads="1"/>
          </p:cNvSpPr>
          <p:nvPr/>
        </p:nvSpPr>
        <p:spPr bwMode="auto">
          <a:xfrm>
            <a:off x="990600" y="2209800"/>
            <a:ext cx="1231900" cy="366713"/>
          </a:xfrm>
          <a:prstGeom prst="rect">
            <a:avLst/>
          </a:prstGeom>
          <a:noFill/>
          <a:ln w="9525">
            <a:noFill/>
            <a:miter lim="800000"/>
            <a:headEnd/>
            <a:tailEnd/>
          </a:ln>
          <a:effectLst/>
        </p:spPr>
        <p:txBody>
          <a:bodyPr wrap="none">
            <a:prstTxWarp prst="textNoShape">
              <a:avLst/>
            </a:prstTxWarp>
            <a:spAutoFit/>
          </a:bodyPr>
          <a:lstStyle/>
          <a:p>
            <a:r>
              <a:rPr lang="en-US" sz="1800" b="1"/>
              <a:t>Start State</a:t>
            </a:r>
          </a:p>
        </p:txBody>
      </p:sp>
      <p:sp>
        <p:nvSpPr>
          <p:cNvPr id="159759" name="Text Box 15"/>
          <p:cNvSpPr txBox="1">
            <a:spLocks noChangeArrowheads="1"/>
          </p:cNvSpPr>
          <p:nvPr/>
        </p:nvSpPr>
        <p:spPr bwMode="auto">
          <a:xfrm>
            <a:off x="5334000" y="2209800"/>
            <a:ext cx="1111250" cy="366713"/>
          </a:xfrm>
          <a:prstGeom prst="rect">
            <a:avLst/>
          </a:prstGeom>
          <a:noFill/>
          <a:ln w="9525">
            <a:noFill/>
            <a:miter lim="800000"/>
            <a:headEnd/>
            <a:tailEnd/>
          </a:ln>
          <a:effectLst/>
        </p:spPr>
        <p:txBody>
          <a:bodyPr wrap="none">
            <a:prstTxWarp prst="textNoShape">
              <a:avLst/>
            </a:prstTxWarp>
            <a:spAutoFit/>
          </a:bodyPr>
          <a:lstStyle/>
          <a:p>
            <a:r>
              <a:rPr lang="en-US" sz="1800" b="1"/>
              <a:t>GoalSpec</a:t>
            </a:r>
          </a:p>
        </p:txBody>
      </p:sp>
      <p:sp>
        <p:nvSpPr>
          <p:cNvPr id="159760" name="Line 16"/>
          <p:cNvSpPr>
            <a:spLocks noChangeShapeType="1"/>
          </p:cNvSpPr>
          <p:nvPr/>
        </p:nvSpPr>
        <p:spPr bwMode="auto">
          <a:xfrm>
            <a:off x="2378075" y="571500"/>
            <a:ext cx="0" cy="304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61" name="Line 17"/>
          <p:cNvSpPr>
            <a:spLocks noChangeShapeType="1"/>
          </p:cNvSpPr>
          <p:nvPr/>
        </p:nvSpPr>
        <p:spPr bwMode="auto">
          <a:xfrm>
            <a:off x="2149475" y="876300"/>
            <a:ext cx="457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62" name="Line 18"/>
          <p:cNvSpPr>
            <a:spLocks noChangeShapeType="1"/>
          </p:cNvSpPr>
          <p:nvPr/>
        </p:nvSpPr>
        <p:spPr bwMode="auto">
          <a:xfrm>
            <a:off x="21494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63" name="Line 19"/>
          <p:cNvSpPr>
            <a:spLocks noChangeShapeType="1"/>
          </p:cNvSpPr>
          <p:nvPr/>
        </p:nvSpPr>
        <p:spPr bwMode="auto">
          <a:xfrm>
            <a:off x="26066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64" name="Text Box 20"/>
          <p:cNvSpPr txBox="1">
            <a:spLocks noChangeArrowheads="1"/>
          </p:cNvSpPr>
          <p:nvPr/>
        </p:nvSpPr>
        <p:spPr bwMode="auto">
          <a:xfrm>
            <a:off x="330200" y="2667000"/>
            <a:ext cx="8813800" cy="1793875"/>
          </a:xfrm>
          <a:prstGeom prst="rect">
            <a:avLst/>
          </a:prstGeom>
          <a:noFill/>
          <a:ln w="9525">
            <a:noFill/>
            <a:miter lim="800000"/>
            <a:headEnd/>
            <a:tailEnd/>
          </a:ln>
          <a:effectLst/>
        </p:spPr>
        <p:txBody>
          <a:bodyPr wrap="none">
            <a:prstTxWarp prst="textNoShape">
              <a:avLst/>
            </a:prstTxWarp>
            <a:spAutoFit/>
          </a:bodyPr>
          <a:lstStyle/>
          <a:p>
            <a:r>
              <a:rPr lang="en-US" sz="1400"/>
              <a:t>Unstack(A,B) </a:t>
            </a:r>
            <a:r>
              <a:rPr lang="en-US" sz="1400">
                <a:sym typeface="Wingdings" charset="2"/>
              </a:rPr>
              <a:t> Putdown(A)  Unstack(B,C)  Stack(B,A)</a:t>
            </a:r>
          </a:p>
          <a:p>
            <a:endParaRPr lang="en-US" sz="1400">
              <a:sym typeface="Wingdings" charset="2"/>
            </a:endParaRPr>
          </a:p>
          <a:p>
            <a:r>
              <a:rPr lang="en-US" sz="1400">
                <a:sym typeface="Wingdings" charset="2"/>
              </a:rPr>
              <a:t>Unstack(?x1, ?y1)                 Putdown(?x2)                       Unstack(?y2, ?z1)                Stack(?y3, ?x3)</a:t>
            </a:r>
          </a:p>
          <a:p>
            <a:r>
              <a:rPr lang="en-US" sz="1400"/>
              <a:t>On(?x1,?y1)  On(?x1,?y1)        Holding(?x2)  Holding(?x2)     On(?y2,?z1)  On(?y2,?z1)       Holding(?y3)  Holding(?y3)</a:t>
            </a:r>
          </a:p>
          <a:p>
            <a:r>
              <a:rPr lang="en-US" sz="1400"/>
              <a:t>Clear(?x1)     Clear(?x1)                                   Clear(?x2)         Clear(?y2)     Clear(?y2)          Clear(?x3)      Clear(?x3)</a:t>
            </a:r>
          </a:p>
          <a:p>
            <a:r>
              <a:rPr lang="en-US" sz="1400"/>
              <a:t>Handemp()    Handemp()                                  Handemp()       Handemp()     Handemp()                                Handemp()</a:t>
            </a:r>
          </a:p>
          <a:p>
            <a:r>
              <a:rPr lang="en-US" sz="1400"/>
              <a:t>                      Holding(?x1)                               OnTab(?x2)                             Holding(?y2)                             Clear(?y3)</a:t>
            </a:r>
          </a:p>
          <a:p>
            <a:r>
              <a:rPr lang="en-US" sz="1400"/>
              <a:t>                      Clear(?y1)                                                                                    Clear(?z1)                                 </a:t>
            </a:r>
            <a:r>
              <a:rPr lang="en-US" sz="1400" b="1">
                <a:solidFill>
                  <a:schemeClr val="accent2"/>
                </a:solidFill>
              </a:rPr>
              <a:t>On(?y3,?x3)</a:t>
            </a:r>
          </a:p>
        </p:txBody>
      </p:sp>
      <p:sp>
        <p:nvSpPr>
          <p:cNvPr id="159765" name="Line 21"/>
          <p:cNvSpPr>
            <a:spLocks noChangeShapeType="1"/>
          </p:cNvSpPr>
          <p:nvPr/>
        </p:nvSpPr>
        <p:spPr bwMode="auto">
          <a:xfrm>
            <a:off x="1320800" y="3352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66" name="Line 22"/>
          <p:cNvSpPr>
            <a:spLocks noChangeShapeType="1"/>
          </p:cNvSpPr>
          <p:nvPr/>
        </p:nvSpPr>
        <p:spPr bwMode="auto">
          <a:xfrm>
            <a:off x="330200" y="3352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67" name="Line 23"/>
          <p:cNvSpPr>
            <a:spLocks noChangeShapeType="1"/>
          </p:cNvSpPr>
          <p:nvPr/>
        </p:nvSpPr>
        <p:spPr bwMode="auto">
          <a:xfrm>
            <a:off x="2616200" y="3352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68" name="Line 24"/>
          <p:cNvSpPr>
            <a:spLocks noChangeShapeType="1"/>
          </p:cNvSpPr>
          <p:nvPr/>
        </p:nvSpPr>
        <p:spPr bwMode="auto">
          <a:xfrm>
            <a:off x="3606800" y="3352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69" name="Line 25"/>
          <p:cNvSpPr>
            <a:spLocks noChangeShapeType="1"/>
          </p:cNvSpPr>
          <p:nvPr/>
        </p:nvSpPr>
        <p:spPr bwMode="auto">
          <a:xfrm>
            <a:off x="3606800" y="3581400"/>
            <a:ext cx="1066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70" name="Line 26"/>
          <p:cNvSpPr>
            <a:spLocks noChangeShapeType="1"/>
          </p:cNvSpPr>
          <p:nvPr/>
        </p:nvSpPr>
        <p:spPr bwMode="auto">
          <a:xfrm>
            <a:off x="4826000" y="3352800"/>
            <a:ext cx="1828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71" name="Line 27"/>
          <p:cNvSpPr>
            <a:spLocks noChangeShapeType="1"/>
          </p:cNvSpPr>
          <p:nvPr/>
        </p:nvSpPr>
        <p:spPr bwMode="auto">
          <a:xfrm>
            <a:off x="5740400" y="3352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72" name="Line 28"/>
          <p:cNvSpPr>
            <a:spLocks noChangeShapeType="1"/>
          </p:cNvSpPr>
          <p:nvPr/>
        </p:nvSpPr>
        <p:spPr bwMode="auto">
          <a:xfrm>
            <a:off x="5740400" y="4038600"/>
            <a:ext cx="1143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73" name="Line 29"/>
          <p:cNvSpPr>
            <a:spLocks noChangeShapeType="1"/>
          </p:cNvSpPr>
          <p:nvPr/>
        </p:nvSpPr>
        <p:spPr bwMode="auto">
          <a:xfrm>
            <a:off x="1320800" y="40386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74" name="Line 30"/>
          <p:cNvSpPr>
            <a:spLocks noChangeShapeType="1"/>
          </p:cNvSpPr>
          <p:nvPr/>
        </p:nvSpPr>
        <p:spPr bwMode="auto">
          <a:xfrm>
            <a:off x="7035800" y="3352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75" name="Line 31"/>
          <p:cNvSpPr>
            <a:spLocks noChangeShapeType="1"/>
          </p:cNvSpPr>
          <p:nvPr/>
        </p:nvSpPr>
        <p:spPr bwMode="auto">
          <a:xfrm>
            <a:off x="8026400" y="3352800"/>
            <a:ext cx="0" cy="1066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76" name="Line 32"/>
          <p:cNvSpPr>
            <a:spLocks noChangeShapeType="1"/>
          </p:cNvSpPr>
          <p:nvPr/>
        </p:nvSpPr>
        <p:spPr bwMode="auto">
          <a:xfrm>
            <a:off x="8001000" y="38100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9790" name="Line 46"/>
          <p:cNvSpPr>
            <a:spLocks noChangeShapeType="1"/>
          </p:cNvSpPr>
          <p:nvPr/>
        </p:nvSpPr>
        <p:spPr bwMode="auto">
          <a:xfrm flipV="1">
            <a:off x="2311400" y="3505200"/>
            <a:ext cx="381000" cy="5334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9791" name="Line 47"/>
          <p:cNvSpPr>
            <a:spLocks noChangeShapeType="1"/>
          </p:cNvSpPr>
          <p:nvPr/>
        </p:nvSpPr>
        <p:spPr bwMode="auto">
          <a:xfrm flipV="1">
            <a:off x="2159000" y="3657600"/>
            <a:ext cx="2667000" cy="6096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9792" name="Text Box 48"/>
          <p:cNvSpPr txBox="1">
            <a:spLocks noChangeArrowheads="1"/>
          </p:cNvSpPr>
          <p:nvPr/>
        </p:nvSpPr>
        <p:spPr bwMode="auto">
          <a:xfrm>
            <a:off x="4673600" y="3200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9793" name="Line 49"/>
          <p:cNvSpPr>
            <a:spLocks noChangeShapeType="1"/>
          </p:cNvSpPr>
          <p:nvPr/>
        </p:nvSpPr>
        <p:spPr bwMode="auto">
          <a:xfrm>
            <a:off x="4521200" y="3886200"/>
            <a:ext cx="304800" cy="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9794" name="Line 50"/>
          <p:cNvSpPr>
            <a:spLocks noChangeShapeType="1"/>
          </p:cNvSpPr>
          <p:nvPr/>
        </p:nvSpPr>
        <p:spPr bwMode="auto">
          <a:xfrm flipV="1">
            <a:off x="6807200" y="3429000"/>
            <a:ext cx="228600" cy="6096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9795" name="Line 51"/>
          <p:cNvSpPr>
            <a:spLocks noChangeShapeType="1"/>
          </p:cNvSpPr>
          <p:nvPr/>
        </p:nvSpPr>
        <p:spPr bwMode="auto">
          <a:xfrm>
            <a:off x="4521200" y="3657600"/>
            <a:ext cx="2514600" cy="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9796" name="Rectangle 52"/>
          <p:cNvSpPr>
            <a:spLocks noChangeArrowheads="1"/>
          </p:cNvSpPr>
          <p:nvPr/>
        </p:nvSpPr>
        <p:spPr bwMode="auto">
          <a:xfrm>
            <a:off x="228600" y="3200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9797" name="Rectangle 53"/>
          <p:cNvSpPr>
            <a:spLocks noChangeArrowheads="1"/>
          </p:cNvSpPr>
          <p:nvPr/>
        </p:nvSpPr>
        <p:spPr bwMode="auto">
          <a:xfrm>
            <a:off x="228600" y="34290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9798" name="Rectangle 54"/>
          <p:cNvSpPr>
            <a:spLocks noChangeArrowheads="1"/>
          </p:cNvSpPr>
          <p:nvPr/>
        </p:nvSpPr>
        <p:spPr bwMode="auto">
          <a:xfrm>
            <a:off x="228600" y="36576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Date Placeholder 1"/>
          <p:cNvSpPr>
            <a:spLocks noGrp="1"/>
          </p:cNvSpPr>
          <p:nvPr>
            <p:ph type="dt" sz="half" idx="10"/>
          </p:nvPr>
        </p:nvSpPr>
        <p:spPr/>
        <p:txBody>
          <a:bodyPr/>
          <a:lstStyle/>
          <a:p>
            <a:r>
              <a:rPr lang="en-US"/>
              <a:t>Doug Fisher</a:t>
            </a:r>
          </a:p>
        </p:txBody>
      </p:sp>
      <p:sp>
        <p:nvSpPr>
          <p:cNvPr id="45" name="Slide Number Placeholder 3"/>
          <p:cNvSpPr>
            <a:spLocks noGrp="1"/>
          </p:cNvSpPr>
          <p:nvPr>
            <p:ph type="sldNum" sz="quarter" idx="12"/>
          </p:nvPr>
        </p:nvSpPr>
        <p:spPr/>
        <p:txBody>
          <a:bodyPr/>
          <a:lstStyle/>
          <a:p>
            <a:fld id="{57F1242B-CBF4-3D4A-8D31-C5642BF6A1EA}" type="slidenum">
              <a:rPr lang="en-US"/>
              <a:pPr/>
              <a:t>54</a:t>
            </a:fld>
            <a:endParaRPr lang="en-US"/>
          </a:p>
        </p:txBody>
      </p:sp>
      <p:sp>
        <p:nvSpPr>
          <p:cNvPr id="152578" name="Text Box 2"/>
          <p:cNvSpPr txBox="1">
            <a:spLocks noChangeArrowheads="1"/>
          </p:cNvSpPr>
          <p:nvPr/>
        </p:nvSpPr>
        <p:spPr bwMode="auto">
          <a:xfrm>
            <a:off x="685800" y="0"/>
            <a:ext cx="1790700" cy="915988"/>
          </a:xfrm>
          <a:prstGeom prst="rect">
            <a:avLst/>
          </a:prstGeom>
          <a:noFill/>
          <a:ln w="9525">
            <a:noFill/>
            <a:miter lim="800000"/>
            <a:headEnd/>
            <a:tailEnd/>
          </a:ln>
          <a:effectLst/>
        </p:spPr>
        <p:txBody>
          <a:bodyPr wrap="none">
            <a:prstTxWarp prst="textNoShape">
              <a:avLst/>
            </a:prstTxWarp>
            <a:spAutoFit/>
          </a:bodyPr>
          <a:lstStyle/>
          <a:p>
            <a:r>
              <a:rPr lang="en-US" sz="1800"/>
              <a:t>Learning macros:</a:t>
            </a:r>
          </a:p>
          <a:p>
            <a:endParaRPr lang="en-US" sz="1800"/>
          </a:p>
          <a:p>
            <a:endParaRPr lang="en-US" sz="1800"/>
          </a:p>
        </p:txBody>
      </p:sp>
      <p:sp>
        <p:nvSpPr>
          <p:cNvPr id="152579" name="Rectangle 3"/>
          <p:cNvSpPr>
            <a:spLocks noChangeArrowheads="1"/>
          </p:cNvSpPr>
          <p:nvPr/>
        </p:nvSpPr>
        <p:spPr bwMode="auto">
          <a:xfrm>
            <a:off x="13112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2580" name="Rectangle 4"/>
          <p:cNvSpPr>
            <a:spLocks noChangeArrowheads="1"/>
          </p:cNvSpPr>
          <p:nvPr/>
        </p:nvSpPr>
        <p:spPr bwMode="auto">
          <a:xfrm>
            <a:off x="13112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2581" name="Rectangle 5"/>
          <p:cNvSpPr>
            <a:spLocks noChangeArrowheads="1"/>
          </p:cNvSpPr>
          <p:nvPr/>
        </p:nvSpPr>
        <p:spPr bwMode="auto">
          <a:xfrm>
            <a:off x="1311275" y="17145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2582" name="Line 6"/>
          <p:cNvSpPr>
            <a:spLocks noChangeShapeType="1"/>
          </p:cNvSpPr>
          <p:nvPr/>
        </p:nvSpPr>
        <p:spPr bwMode="auto">
          <a:xfrm>
            <a:off x="549275" y="2171700"/>
            <a:ext cx="1981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583" name="Text Box 7"/>
          <p:cNvSpPr txBox="1">
            <a:spLocks noChangeArrowheads="1"/>
          </p:cNvSpPr>
          <p:nvPr/>
        </p:nvSpPr>
        <p:spPr bwMode="auto">
          <a:xfrm>
            <a:off x="1371600" y="8382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2584" name="Text Box 8"/>
          <p:cNvSpPr txBox="1">
            <a:spLocks noChangeArrowheads="1"/>
          </p:cNvSpPr>
          <p:nvPr/>
        </p:nvSpPr>
        <p:spPr bwMode="auto">
          <a:xfrm>
            <a:off x="1371600" y="12954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2585" name="Text Box 9"/>
          <p:cNvSpPr txBox="1">
            <a:spLocks noChangeArrowheads="1"/>
          </p:cNvSpPr>
          <p:nvPr/>
        </p:nvSpPr>
        <p:spPr bwMode="auto">
          <a:xfrm>
            <a:off x="1371600" y="17526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C</a:t>
            </a:r>
          </a:p>
        </p:txBody>
      </p:sp>
      <p:sp>
        <p:nvSpPr>
          <p:cNvPr id="152586" name="Rectangle 10"/>
          <p:cNvSpPr>
            <a:spLocks noChangeArrowheads="1"/>
          </p:cNvSpPr>
          <p:nvPr/>
        </p:nvSpPr>
        <p:spPr bwMode="auto">
          <a:xfrm>
            <a:off x="55784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2587" name="Rectangle 11"/>
          <p:cNvSpPr>
            <a:spLocks noChangeArrowheads="1"/>
          </p:cNvSpPr>
          <p:nvPr/>
        </p:nvSpPr>
        <p:spPr bwMode="auto">
          <a:xfrm>
            <a:off x="55784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2588" name="Text Box 12"/>
          <p:cNvSpPr txBox="1">
            <a:spLocks noChangeArrowheads="1"/>
          </p:cNvSpPr>
          <p:nvPr/>
        </p:nvSpPr>
        <p:spPr bwMode="auto">
          <a:xfrm>
            <a:off x="5638800" y="8382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2589" name="Text Box 13"/>
          <p:cNvSpPr txBox="1">
            <a:spLocks noChangeArrowheads="1"/>
          </p:cNvSpPr>
          <p:nvPr/>
        </p:nvSpPr>
        <p:spPr bwMode="auto">
          <a:xfrm>
            <a:off x="5638800" y="12954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2590" name="Text Box 14"/>
          <p:cNvSpPr txBox="1">
            <a:spLocks noChangeArrowheads="1"/>
          </p:cNvSpPr>
          <p:nvPr/>
        </p:nvSpPr>
        <p:spPr bwMode="auto">
          <a:xfrm>
            <a:off x="1006475" y="2400300"/>
            <a:ext cx="1231900" cy="366713"/>
          </a:xfrm>
          <a:prstGeom prst="rect">
            <a:avLst/>
          </a:prstGeom>
          <a:noFill/>
          <a:ln w="9525">
            <a:noFill/>
            <a:miter lim="800000"/>
            <a:headEnd/>
            <a:tailEnd/>
          </a:ln>
          <a:effectLst/>
        </p:spPr>
        <p:txBody>
          <a:bodyPr wrap="none">
            <a:prstTxWarp prst="textNoShape">
              <a:avLst/>
            </a:prstTxWarp>
            <a:spAutoFit/>
          </a:bodyPr>
          <a:lstStyle/>
          <a:p>
            <a:r>
              <a:rPr lang="en-US" sz="1800" b="1"/>
              <a:t>Start State</a:t>
            </a:r>
          </a:p>
        </p:txBody>
      </p:sp>
      <p:sp>
        <p:nvSpPr>
          <p:cNvPr id="152591" name="Text Box 15"/>
          <p:cNvSpPr txBox="1">
            <a:spLocks noChangeArrowheads="1"/>
          </p:cNvSpPr>
          <p:nvPr/>
        </p:nvSpPr>
        <p:spPr bwMode="auto">
          <a:xfrm>
            <a:off x="5334000" y="2209800"/>
            <a:ext cx="1111250" cy="366713"/>
          </a:xfrm>
          <a:prstGeom prst="rect">
            <a:avLst/>
          </a:prstGeom>
          <a:noFill/>
          <a:ln w="9525">
            <a:noFill/>
            <a:miter lim="800000"/>
            <a:headEnd/>
            <a:tailEnd/>
          </a:ln>
          <a:effectLst/>
        </p:spPr>
        <p:txBody>
          <a:bodyPr wrap="none">
            <a:prstTxWarp prst="textNoShape">
              <a:avLst/>
            </a:prstTxWarp>
            <a:spAutoFit/>
          </a:bodyPr>
          <a:lstStyle/>
          <a:p>
            <a:r>
              <a:rPr lang="en-US" sz="1800" b="1"/>
              <a:t>GoalSpec</a:t>
            </a:r>
          </a:p>
        </p:txBody>
      </p:sp>
      <p:sp>
        <p:nvSpPr>
          <p:cNvPr id="152592" name="Line 16"/>
          <p:cNvSpPr>
            <a:spLocks noChangeShapeType="1"/>
          </p:cNvSpPr>
          <p:nvPr/>
        </p:nvSpPr>
        <p:spPr bwMode="auto">
          <a:xfrm>
            <a:off x="2378075" y="571500"/>
            <a:ext cx="0" cy="304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593" name="Line 17"/>
          <p:cNvSpPr>
            <a:spLocks noChangeShapeType="1"/>
          </p:cNvSpPr>
          <p:nvPr/>
        </p:nvSpPr>
        <p:spPr bwMode="auto">
          <a:xfrm>
            <a:off x="2149475" y="876300"/>
            <a:ext cx="457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594" name="Line 18"/>
          <p:cNvSpPr>
            <a:spLocks noChangeShapeType="1"/>
          </p:cNvSpPr>
          <p:nvPr/>
        </p:nvSpPr>
        <p:spPr bwMode="auto">
          <a:xfrm>
            <a:off x="21494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595" name="Line 19"/>
          <p:cNvSpPr>
            <a:spLocks noChangeShapeType="1"/>
          </p:cNvSpPr>
          <p:nvPr/>
        </p:nvSpPr>
        <p:spPr bwMode="auto">
          <a:xfrm>
            <a:off x="26066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596" name="Text Box 20"/>
          <p:cNvSpPr txBox="1">
            <a:spLocks noChangeArrowheads="1"/>
          </p:cNvSpPr>
          <p:nvPr/>
        </p:nvSpPr>
        <p:spPr bwMode="auto">
          <a:xfrm>
            <a:off x="330200" y="3048000"/>
            <a:ext cx="8813800" cy="1793875"/>
          </a:xfrm>
          <a:prstGeom prst="rect">
            <a:avLst/>
          </a:prstGeom>
          <a:noFill/>
          <a:ln w="9525">
            <a:noFill/>
            <a:miter lim="800000"/>
            <a:headEnd/>
            <a:tailEnd/>
          </a:ln>
          <a:effectLst/>
        </p:spPr>
        <p:txBody>
          <a:bodyPr wrap="none">
            <a:prstTxWarp prst="textNoShape">
              <a:avLst/>
            </a:prstTxWarp>
            <a:spAutoFit/>
          </a:bodyPr>
          <a:lstStyle/>
          <a:p>
            <a:r>
              <a:rPr lang="en-US" sz="1400"/>
              <a:t>Unstack(A,B) </a:t>
            </a:r>
            <a:r>
              <a:rPr lang="en-US" sz="1400">
                <a:sym typeface="Wingdings" charset="2"/>
              </a:rPr>
              <a:t> Putdown(A)  Unstack(B,C)  Stack(B,A)</a:t>
            </a:r>
          </a:p>
          <a:p>
            <a:endParaRPr lang="en-US" sz="1400">
              <a:sym typeface="Wingdings" charset="2"/>
            </a:endParaRPr>
          </a:p>
          <a:p>
            <a:r>
              <a:rPr lang="en-US" sz="1400">
                <a:sym typeface="Wingdings" charset="2"/>
              </a:rPr>
              <a:t>Unstack(?x1, ?y1)                 Putdown(?x2)                       Unstack(?y2, ?z1)                Stack(?y3, ?x3)</a:t>
            </a:r>
          </a:p>
          <a:p>
            <a:r>
              <a:rPr lang="en-US" sz="1400"/>
              <a:t>On(?x1,?y1)  On(?x1,?y1)        Holding(?x2)  Holding(?x2)     On(?y2,?z1)  On(?y2,?z1)       Holding(?y3)  Holding(?y3)</a:t>
            </a:r>
          </a:p>
          <a:p>
            <a:r>
              <a:rPr lang="en-US" sz="1400"/>
              <a:t>Clear(?x1)     Clear(?x1)                                   Clear(?x2)         Clear(?y2)     Clear(?y2)          Clear(?x3)      Clear(?x3)</a:t>
            </a:r>
          </a:p>
          <a:p>
            <a:r>
              <a:rPr lang="en-US" sz="1400"/>
              <a:t>Handemp()    Handemp()                                  Handemp()       Handemp()     Handemp()                                Handemp()</a:t>
            </a:r>
          </a:p>
          <a:p>
            <a:r>
              <a:rPr lang="en-US" sz="1400"/>
              <a:t>                      Holding(?x1)                               OnTab(?x2)                             Holding(?y2)                             Clear(?y3)</a:t>
            </a:r>
          </a:p>
          <a:p>
            <a:r>
              <a:rPr lang="en-US" sz="1400"/>
              <a:t>                      Clear(?y1)                                                                                    Clear(?z1)                                 On(?y3,?x3)</a:t>
            </a:r>
          </a:p>
        </p:txBody>
      </p:sp>
      <p:sp>
        <p:nvSpPr>
          <p:cNvPr id="152597" name="Line 21"/>
          <p:cNvSpPr>
            <a:spLocks noChangeShapeType="1"/>
          </p:cNvSpPr>
          <p:nvPr/>
        </p:nvSpPr>
        <p:spPr bwMode="auto">
          <a:xfrm>
            <a:off x="1320800" y="3733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598" name="Line 22"/>
          <p:cNvSpPr>
            <a:spLocks noChangeShapeType="1"/>
          </p:cNvSpPr>
          <p:nvPr/>
        </p:nvSpPr>
        <p:spPr bwMode="auto">
          <a:xfrm>
            <a:off x="330200" y="3733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599" name="Line 23"/>
          <p:cNvSpPr>
            <a:spLocks noChangeShapeType="1"/>
          </p:cNvSpPr>
          <p:nvPr/>
        </p:nvSpPr>
        <p:spPr bwMode="auto">
          <a:xfrm>
            <a:off x="2616200" y="3733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0" name="Line 24"/>
          <p:cNvSpPr>
            <a:spLocks noChangeShapeType="1"/>
          </p:cNvSpPr>
          <p:nvPr/>
        </p:nvSpPr>
        <p:spPr bwMode="auto">
          <a:xfrm>
            <a:off x="3606800" y="3733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1" name="Line 25"/>
          <p:cNvSpPr>
            <a:spLocks noChangeShapeType="1"/>
          </p:cNvSpPr>
          <p:nvPr/>
        </p:nvSpPr>
        <p:spPr bwMode="auto">
          <a:xfrm>
            <a:off x="3606800" y="3962400"/>
            <a:ext cx="1066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2" name="Line 26"/>
          <p:cNvSpPr>
            <a:spLocks noChangeShapeType="1"/>
          </p:cNvSpPr>
          <p:nvPr/>
        </p:nvSpPr>
        <p:spPr bwMode="auto">
          <a:xfrm>
            <a:off x="4826000" y="3733800"/>
            <a:ext cx="1828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3" name="Line 27"/>
          <p:cNvSpPr>
            <a:spLocks noChangeShapeType="1"/>
          </p:cNvSpPr>
          <p:nvPr/>
        </p:nvSpPr>
        <p:spPr bwMode="auto">
          <a:xfrm>
            <a:off x="5740400" y="3733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4" name="Line 28"/>
          <p:cNvSpPr>
            <a:spLocks noChangeShapeType="1"/>
          </p:cNvSpPr>
          <p:nvPr/>
        </p:nvSpPr>
        <p:spPr bwMode="auto">
          <a:xfrm>
            <a:off x="5740400" y="4419600"/>
            <a:ext cx="1143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5" name="Line 29"/>
          <p:cNvSpPr>
            <a:spLocks noChangeShapeType="1"/>
          </p:cNvSpPr>
          <p:nvPr/>
        </p:nvSpPr>
        <p:spPr bwMode="auto">
          <a:xfrm>
            <a:off x="1320800" y="44196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6" name="Line 30"/>
          <p:cNvSpPr>
            <a:spLocks noChangeShapeType="1"/>
          </p:cNvSpPr>
          <p:nvPr/>
        </p:nvSpPr>
        <p:spPr bwMode="auto">
          <a:xfrm>
            <a:off x="7035800" y="3733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7" name="Line 31"/>
          <p:cNvSpPr>
            <a:spLocks noChangeShapeType="1"/>
          </p:cNvSpPr>
          <p:nvPr/>
        </p:nvSpPr>
        <p:spPr bwMode="auto">
          <a:xfrm>
            <a:off x="8026400" y="3733800"/>
            <a:ext cx="0" cy="1066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8" name="Line 32"/>
          <p:cNvSpPr>
            <a:spLocks noChangeShapeType="1"/>
          </p:cNvSpPr>
          <p:nvPr/>
        </p:nvSpPr>
        <p:spPr bwMode="auto">
          <a:xfrm>
            <a:off x="8001000" y="41910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2609" name="Line 33"/>
          <p:cNvSpPr>
            <a:spLocks noChangeShapeType="1"/>
          </p:cNvSpPr>
          <p:nvPr/>
        </p:nvSpPr>
        <p:spPr bwMode="auto">
          <a:xfrm flipV="1">
            <a:off x="2311400" y="3886200"/>
            <a:ext cx="381000" cy="5334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2610" name="Line 34"/>
          <p:cNvSpPr>
            <a:spLocks noChangeShapeType="1"/>
          </p:cNvSpPr>
          <p:nvPr/>
        </p:nvSpPr>
        <p:spPr bwMode="auto">
          <a:xfrm flipV="1">
            <a:off x="2159000" y="4038600"/>
            <a:ext cx="2667000" cy="6096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2611" name="Text Box 35"/>
          <p:cNvSpPr txBox="1">
            <a:spLocks noChangeArrowheads="1"/>
          </p:cNvSpPr>
          <p:nvPr/>
        </p:nvSpPr>
        <p:spPr bwMode="auto">
          <a:xfrm>
            <a:off x="4673600" y="3581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2612" name="Line 36"/>
          <p:cNvSpPr>
            <a:spLocks noChangeShapeType="1"/>
          </p:cNvSpPr>
          <p:nvPr/>
        </p:nvSpPr>
        <p:spPr bwMode="auto">
          <a:xfrm>
            <a:off x="4521200" y="4267200"/>
            <a:ext cx="304800" cy="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2613" name="Line 37"/>
          <p:cNvSpPr>
            <a:spLocks noChangeShapeType="1"/>
          </p:cNvSpPr>
          <p:nvPr/>
        </p:nvSpPr>
        <p:spPr bwMode="auto">
          <a:xfrm flipV="1">
            <a:off x="6807200" y="3810000"/>
            <a:ext cx="228600" cy="6096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2614" name="Line 38"/>
          <p:cNvSpPr>
            <a:spLocks noChangeShapeType="1"/>
          </p:cNvSpPr>
          <p:nvPr/>
        </p:nvSpPr>
        <p:spPr bwMode="auto">
          <a:xfrm>
            <a:off x="4521200" y="4038600"/>
            <a:ext cx="2514600" cy="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2615" name="Rectangle 39"/>
          <p:cNvSpPr>
            <a:spLocks noChangeArrowheads="1"/>
          </p:cNvSpPr>
          <p:nvPr/>
        </p:nvSpPr>
        <p:spPr bwMode="auto">
          <a:xfrm>
            <a:off x="228600" y="3581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2616" name="Rectangle 40"/>
          <p:cNvSpPr>
            <a:spLocks noChangeArrowheads="1"/>
          </p:cNvSpPr>
          <p:nvPr/>
        </p:nvSpPr>
        <p:spPr bwMode="auto">
          <a:xfrm>
            <a:off x="228600" y="38100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2617" name="Rectangle 41"/>
          <p:cNvSpPr>
            <a:spLocks noChangeArrowheads="1"/>
          </p:cNvSpPr>
          <p:nvPr/>
        </p:nvSpPr>
        <p:spPr bwMode="auto">
          <a:xfrm>
            <a:off x="228600" y="40386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2618" name="Text Box 42"/>
          <p:cNvSpPr txBox="1">
            <a:spLocks noChangeArrowheads="1"/>
          </p:cNvSpPr>
          <p:nvPr/>
        </p:nvSpPr>
        <p:spPr bwMode="auto">
          <a:xfrm>
            <a:off x="6781800" y="4114800"/>
            <a:ext cx="1022350"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{?y3/?y2}</a:t>
            </a:r>
          </a:p>
        </p:txBody>
      </p:sp>
      <p:sp>
        <p:nvSpPr>
          <p:cNvPr id="152619" name="Text Box 43"/>
          <p:cNvSpPr txBox="1">
            <a:spLocks noChangeArrowheads="1"/>
          </p:cNvSpPr>
          <p:nvPr/>
        </p:nvSpPr>
        <p:spPr bwMode="auto">
          <a:xfrm>
            <a:off x="6248400" y="3200400"/>
            <a:ext cx="1022350"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{?x3/?x2}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Date Placeholder 1"/>
          <p:cNvSpPr>
            <a:spLocks noGrp="1"/>
          </p:cNvSpPr>
          <p:nvPr>
            <p:ph type="dt" sz="half" idx="10"/>
          </p:nvPr>
        </p:nvSpPr>
        <p:spPr/>
        <p:txBody>
          <a:bodyPr/>
          <a:lstStyle/>
          <a:p>
            <a:r>
              <a:rPr lang="en-US"/>
              <a:t>Doug Fisher</a:t>
            </a:r>
          </a:p>
        </p:txBody>
      </p:sp>
      <p:sp>
        <p:nvSpPr>
          <p:cNvPr id="45" name="Slide Number Placeholder 3"/>
          <p:cNvSpPr>
            <a:spLocks noGrp="1"/>
          </p:cNvSpPr>
          <p:nvPr>
            <p:ph type="sldNum" sz="quarter" idx="12"/>
          </p:nvPr>
        </p:nvSpPr>
        <p:spPr/>
        <p:txBody>
          <a:bodyPr/>
          <a:lstStyle/>
          <a:p>
            <a:fld id="{167A6134-AE9F-6E48-A07D-2813B67A5F24}" type="slidenum">
              <a:rPr lang="en-US"/>
              <a:pPr/>
              <a:t>55</a:t>
            </a:fld>
            <a:endParaRPr lang="en-US"/>
          </a:p>
        </p:txBody>
      </p:sp>
      <p:sp>
        <p:nvSpPr>
          <p:cNvPr id="153602" name="Text Box 2"/>
          <p:cNvSpPr txBox="1">
            <a:spLocks noChangeArrowheads="1"/>
          </p:cNvSpPr>
          <p:nvPr/>
        </p:nvSpPr>
        <p:spPr bwMode="auto">
          <a:xfrm>
            <a:off x="685800" y="0"/>
            <a:ext cx="1790700" cy="915988"/>
          </a:xfrm>
          <a:prstGeom prst="rect">
            <a:avLst/>
          </a:prstGeom>
          <a:noFill/>
          <a:ln w="9525">
            <a:noFill/>
            <a:miter lim="800000"/>
            <a:headEnd/>
            <a:tailEnd/>
          </a:ln>
          <a:effectLst/>
        </p:spPr>
        <p:txBody>
          <a:bodyPr wrap="none">
            <a:prstTxWarp prst="textNoShape">
              <a:avLst/>
            </a:prstTxWarp>
            <a:spAutoFit/>
          </a:bodyPr>
          <a:lstStyle/>
          <a:p>
            <a:r>
              <a:rPr lang="en-US" sz="1800"/>
              <a:t>Learning macros:</a:t>
            </a:r>
          </a:p>
          <a:p>
            <a:endParaRPr lang="en-US" sz="1800"/>
          </a:p>
          <a:p>
            <a:endParaRPr lang="en-US" sz="1800"/>
          </a:p>
        </p:txBody>
      </p:sp>
      <p:sp>
        <p:nvSpPr>
          <p:cNvPr id="153603" name="Rectangle 3"/>
          <p:cNvSpPr>
            <a:spLocks noChangeArrowheads="1"/>
          </p:cNvSpPr>
          <p:nvPr/>
        </p:nvSpPr>
        <p:spPr bwMode="auto">
          <a:xfrm>
            <a:off x="13112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3604" name="Rectangle 4"/>
          <p:cNvSpPr>
            <a:spLocks noChangeArrowheads="1"/>
          </p:cNvSpPr>
          <p:nvPr/>
        </p:nvSpPr>
        <p:spPr bwMode="auto">
          <a:xfrm>
            <a:off x="13112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3605" name="Rectangle 5"/>
          <p:cNvSpPr>
            <a:spLocks noChangeArrowheads="1"/>
          </p:cNvSpPr>
          <p:nvPr/>
        </p:nvSpPr>
        <p:spPr bwMode="auto">
          <a:xfrm>
            <a:off x="1311275" y="17145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3606" name="Line 6"/>
          <p:cNvSpPr>
            <a:spLocks noChangeShapeType="1"/>
          </p:cNvSpPr>
          <p:nvPr/>
        </p:nvSpPr>
        <p:spPr bwMode="auto">
          <a:xfrm>
            <a:off x="549275" y="2171700"/>
            <a:ext cx="1981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07" name="Text Box 7"/>
          <p:cNvSpPr txBox="1">
            <a:spLocks noChangeArrowheads="1"/>
          </p:cNvSpPr>
          <p:nvPr/>
        </p:nvSpPr>
        <p:spPr bwMode="auto">
          <a:xfrm>
            <a:off x="1371600" y="8382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3608" name="Text Box 8"/>
          <p:cNvSpPr txBox="1">
            <a:spLocks noChangeArrowheads="1"/>
          </p:cNvSpPr>
          <p:nvPr/>
        </p:nvSpPr>
        <p:spPr bwMode="auto">
          <a:xfrm>
            <a:off x="1371600" y="12954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3609" name="Text Box 9"/>
          <p:cNvSpPr txBox="1">
            <a:spLocks noChangeArrowheads="1"/>
          </p:cNvSpPr>
          <p:nvPr/>
        </p:nvSpPr>
        <p:spPr bwMode="auto">
          <a:xfrm>
            <a:off x="1371600" y="17526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C</a:t>
            </a:r>
          </a:p>
        </p:txBody>
      </p:sp>
      <p:sp>
        <p:nvSpPr>
          <p:cNvPr id="153610" name="Rectangle 10"/>
          <p:cNvSpPr>
            <a:spLocks noChangeArrowheads="1"/>
          </p:cNvSpPr>
          <p:nvPr/>
        </p:nvSpPr>
        <p:spPr bwMode="auto">
          <a:xfrm>
            <a:off x="55784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3611" name="Rectangle 11"/>
          <p:cNvSpPr>
            <a:spLocks noChangeArrowheads="1"/>
          </p:cNvSpPr>
          <p:nvPr/>
        </p:nvSpPr>
        <p:spPr bwMode="auto">
          <a:xfrm>
            <a:off x="55784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3612" name="Text Box 12"/>
          <p:cNvSpPr txBox="1">
            <a:spLocks noChangeArrowheads="1"/>
          </p:cNvSpPr>
          <p:nvPr/>
        </p:nvSpPr>
        <p:spPr bwMode="auto">
          <a:xfrm>
            <a:off x="5638800" y="8382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3613" name="Text Box 13"/>
          <p:cNvSpPr txBox="1">
            <a:spLocks noChangeArrowheads="1"/>
          </p:cNvSpPr>
          <p:nvPr/>
        </p:nvSpPr>
        <p:spPr bwMode="auto">
          <a:xfrm>
            <a:off x="5638800" y="12954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3614" name="Text Box 14"/>
          <p:cNvSpPr txBox="1">
            <a:spLocks noChangeArrowheads="1"/>
          </p:cNvSpPr>
          <p:nvPr/>
        </p:nvSpPr>
        <p:spPr bwMode="auto">
          <a:xfrm>
            <a:off x="990600" y="2209800"/>
            <a:ext cx="1231900" cy="366713"/>
          </a:xfrm>
          <a:prstGeom prst="rect">
            <a:avLst/>
          </a:prstGeom>
          <a:noFill/>
          <a:ln w="9525">
            <a:noFill/>
            <a:miter lim="800000"/>
            <a:headEnd/>
            <a:tailEnd/>
          </a:ln>
          <a:effectLst/>
        </p:spPr>
        <p:txBody>
          <a:bodyPr wrap="none">
            <a:prstTxWarp prst="textNoShape">
              <a:avLst/>
            </a:prstTxWarp>
            <a:spAutoFit/>
          </a:bodyPr>
          <a:lstStyle/>
          <a:p>
            <a:r>
              <a:rPr lang="en-US" sz="1800" b="1"/>
              <a:t>Start State</a:t>
            </a:r>
          </a:p>
        </p:txBody>
      </p:sp>
      <p:sp>
        <p:nvSpPr>
          <p:cNvPr id="153615" name="Text Box 15"/>
          <p:cNvSpPr txBox="1">
            <a:spLocks noChangeArrowheads="1"/>
          </p:cNvSpPr>
          <p:nvPr/>
        </p:nvSpPr>
        <p:spPr bwMode="auto">
          <a:xfrm>
            <a:off x="5334000" y="2209800"/>
            <a:ext cx="1111250" cy="366713"/>
          </a:xfrm>
          <a:prstGeom prst="rect">
            <a:avLst/>
          </a:prstGeom>
          <a:noFill/>
          <a:ln w="9525">
            <a:noFill/>
            <a:miter lim="800000"/>
            <a:headEnd/>
            <a:tailEnd/>
          </a:ln>
          <a:effectLst/>
        </p:spPr>
        <p:txBody>
          <a:bodyPr wrap="none">
            <a:prstTxWarp prst="textNoShape">
              <a:avLst/>
            </a:prstTxWarp>
            <a:spAutoFit/>
          </a:bodyPr>
          <a:lstStyle/>
          <a:p>
            <a:r>
              <a:rPr lang="en-US" sz="1800" b="1"/>
              <a:t>GoalSpec</a:t>
            </a:r>
          </a:p>
        </p:txBody>
      </p:sp>
      <p:sp>
        <p:nvSpPr>
          <p:cNvPr id="153616" name="Line 16"/>
          <p:cNvSpPr>
            <a:spLocks noChangeShapeType="1"/>
          </p:cNvSpPr>
          <p:nvPr/>
        </p:nvSpPr>
        <p:spPr bwMode="auto">
          <a:xfrm>
            <a:off x="2378075" y="571500"/>
            <a:ext cx="0" cy="304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17" name="Line 17"/>
          <p:cNvSpPr>
            <a:spLocks noChangeShapeType="1"/>
          </p:cNvSpPr>
          <p:nvPr/>
        </p:nvSpPr>
        <p:spPr bwMode="auto">
          <a:xfrm>
            <a:off x="2149475" y="876300"/>
            <a:ext cx="457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18" name="Line 18"/>
          <p:cNvSpPr>
            <a:spLocks noChangeShapeType="1"/>
          </p:cNvSpPr>
          <p:nvPr/>
        </p:nvSpPr>
        <p:spPr bwMode="auto">
          <a:xfrm>
            <a:off x="21494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19" name="Line 19"/>
          <p:cNvSpPr>
            <a:spLocks noChangeShapeType="1"/>
          </p:cNvSpPr>
          <p:nvPr/>
        </p:nvSpPr>
        <p:spPr bwMode="auto">
          <a:xfrm>
            <a:off x="26066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20" name="Text Box 20"/>
          <p:cNvSpPr txBox="1">
            <a:spLocks noChangeArrowheads="1"/>
          </p:cNvSpPr>
          <p:nvPr/>
        </p:nvSpPr>
        <p:spPr bwMode="auto">
          <a:xfrm>
            <a:off x="330200" y="2971800"/>
            <a:ext cx="8813800" cy="1793875"/>
          </a:xfrm>
          <a:prstGeom prst="rect">
            <a:avLst/>
          </a:prstGeom>
          <a:noFill/>
          <a:ln w="9525">
            <a:noFill/>
            <a:miter lim="800000"/>
            <a:headEnd/>
            <a:tailEnd/>
          </a:ln>
          <a:effectLst/>
        </p:spPr>
        <p:txBody>
          <a:bodyPr wrap="none">
            <a:prstTxWarp prst="textNoShape">
              <a:avLst/>
            </a:prstTxWarp>
            <a:spAutoFit/>
          </a:bodyPr>
          <a:lstStyle/>
          <a:p>
            <a:r>
              <a:rPr lang="en-US" sz="1400"/>
              <a:t>Unstack(A,B) </a:t>
            </a:r>
            <a:r>
              <a:rPr lang="en-US" sz="1400">
                <a:sym typeface="Wingdings" charset="2"/>
              </a:rPr>
              <a:t> Putdown(A)  Unstack(B,C)  Stack(B,A)</a:t>
            </a:r>
          </a:p>
          <a:p>
            <a:endParaRPr lang="en-US" sz="1400">
              <a:sym typeface="Wingdings" charset="2"/>
            </a:endParaRPr>
          </a:p>
          <a:p>
            <a:r>
              <a:rPr lang="en-US" sz="1400">
                <a:sym typeface="Wingdings" charset="2"/>
              </a:rPr>
              <a:t>Unstack(?x1, ?y1)                 Putdown(?x2)                       Unstack(?y2, ?z1)                Stack(?y2, ?x2)</a:t>
            </a:r>
          </a:p>
          <a:p>
            <a:r>
              <a:rPr lang="en-US" sz="1400"/>
              <a:t>On(?x1,?y1)  On(?x1,?y1)        Holding(?x2)  Holding(?x2)     On(?y2,?z1)  On(?y2,?z1)       Holding(?y2)  Holding(?y2)</a:t>
            </a:r>
          </a:p>
          <a:p>
            <a:r>
              <a:rPr lang="en-US" sz="1400"/>
              <a:t>Clear(?x1)     Clear(?x1)                                   Clear(?x2)         Clear(?y2)     Clear(?y2)          Clear(?x2)      Clear(?x2)</a:t>
            </a:r>
          </a:p>
          <a:p>
            <a:r>
              <a:rPr lang="en-US" sz="1400"/>
              <a:t>Handemp()    Handemp()                                  Handemp()       Handemp()     Handemp()                                Handemp()</a:t>
            </a:r>
          </a:p>
          <a:p>
            <a:r>
              <a:rPr lang="en-US" sz="1400"/>
              <a:t>                      Holding(?x1)                               OnTab(?x2)                             Holding(?y2)                             Clear(?y2)</a:t>
            </a:r>
          </a:p>
          <a:p>
            <a:r>
              <a:rPr lang="en-US" sz="1400"/>
              <a:t>                      Clear(?y1)                                                                                    Clear(?z1)                                 On(?y2,?x2)</a:t>
            </a:r>
          </a:p>
        </p:txBody>
      </p:sp>
      <p:sp>
        <p:nvSpPr>
          <p:cNvPr id="153621" name="Line 21"/>
          <p:cNvSpPr>
            <a:spLocks noChangeShapeType="1"/>
          </p:cNvSpPr>
          <p:nvPr/>
        </p:nvSpPr>
        <p:spPr bwMode="auto">
          <a:xfrm>
            <a:off x="1320800" y="36576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22" name="Line 22"/>
          <p:cNvSpPr>
            <a:spLocks noChangeShapeType="1"/>
          </p:cNvSpPr>
          <p:nvPr/>
        </p:nvSpPr>
        <p:spPr bwMode="auto">
          <a:xfrm>
            <a:off x="330200" y="36576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23" name="Line 23"/>
          <p:cNvSpPr>
            <a:spLocks noChangeShapeType="1"/>
          </p:cNvSpPr>
          <p:nvPr/>
        </p:nvSpPr>
        <p:spPr bwMode="auto">
          <a:xfrm>
            <a:off x="2616200" y="36576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24" name="Line 24"/>
          <p:cNvSpPr>
            <a:spLocks noChangeShapeType="1"/>
          </p:cNvSpPr>
          <p:nvPr/>
        </p:nvSpPr>
        <p:spPr bwMode="auto">
          <a:xfrm>
            <a:off x="3606800" y="36576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25" name="Line 25"/>
          <p:cNvSpPr>
            <a:spLocks noChangeShapeType="1"/>
          </p:cNvSpPr>
          <p:nvPr/>
        </p:nvSpPr>
        <p:spPr bwMode="auto">
          <a:xfrm>
            <a:off x="3606800" y="3886200"/>
            <a:ext cx="1066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26" name="Line 26"/>
          <p:cNvSpPr>
            <a:spLocks noChangeShapeType="1"/>
          </p:cNvSpPr>
          <p:nvPr/>
        </p:nvSpPr>
        <p:spPr bwMode="auto">
          <a:xfrm>
            <a:off x="4826000" y="3657600"/>
            <a:ext cx="1828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27" name="Line 27"/>
          <p:cNvSpPr>
            <a:spLocks noChangeShapeType="1"/>
          </p:cNvSpPr>
          <p:nvPr/>
        </p:nvSpPr>
        <p:spPr bwMode="auto">
          <a:xfrm>
            <a:off x="5740400" y="36576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28" name="Line 28"/>
          <p:cNvSpPr>
            <a:spLocks noChangeShapeType="1"/>
          </p:cNvSpPr>
          <p:nvPr/>
        </p:nvSpPr>
        <p:spPr bwMode="auto">
          <a:xfrm>
            <a:off x="5740400" y="4343400"/>
            <a:ext cx="1143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29" name="Line 29"/>
          <p:cNvSpPr>
            <a:spLocks noChangeShapeType="1"/>
          </p:cNvSpPr>
          <p:nvPr/>
        </p:nvSpPr>
        <p:spPr bwMode="auto">
          <a:xfrm>
            <a:off x="1320800" y="43434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30" name="Line 30"/>
          <p:cNvSpPr>
            <a:spLocks noChangeShapeType="1"/>
          </p:cNvSpPr>
          <p:nvPr/>
        </p:nvSpPr>
        <p:spPr bwMode="auto">
          <a:xfrm>
            <a:off x="7035800" y="36576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31" name="Line 31"/>
          <p:cNvSpPr>
            <a:spLocks noChangeShapeType="1"/>
          </p:cNvSpPr>
          <p:nvPr/>
        </p:nvSpPr>
        <p:spPr bwMode="auto">
          <a:xfrm>
            <a:off x="8026400" y="3657600"/>
            <a:ext cx="0" cy="1066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32" name="Line 32"/>
          <p:cNvSpPr>
            <a:spLocks noChangeShapeType="1"/>
          </p:cNvSpPr>
          <p:nvPr/>
        </p:nvSpPr>
        <p:spPr bwMode="auto">
          <a:xfrm>
            <a:off x="8026400" y="43434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3633" name="Line 33"/>
          <p:cNvSpPr>
            <a:spLocks noChangeShapeType="1"/>
          </p:cNvSpPr>
          <p:nvPr/>
        </p:nvSpPr>
        <p:spPr bwMode="auto">
          <a:xfrm flipV="1">
            <a:off x="2311400" y="3810000"/>
            <a:ext cx="381000" cy="5334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3634" name="Line 34"/>
          <p:cNvSpPr>
            <a:spLocks noChangeShapeType="1"/>
          </p:cNvSpPr>
          <p:nvPr/>
        </p:nvSpPr>
        <p:spPr bwMode="auto">
          <a:xfrm flipV="1">
            <a:off x="2159000" y="3962400"/>
            <a:ext cx="2667000" cy="6096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3635" name="Text Box 35"/>
          <p:cNvSpPr txBox="1">
            <a:spLocks noChangeArrowheads="1"/>
          </p:cNvSpPr>
          <p:nvPr/>
        </p:nvSpPr>
        <p:spPr bwMode="auto">
          <a:xfrm>
            <a:off x="4673600" y="35052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3636" name="Line 36"/>
          <p:cNvSpPr>
            <a:spLocks noChangeShapeType="1"/>
          </p:cNvSpPr>
          <p:nvPr/>
        </p:nvSpPr>
        <p:spPr bwMode="auto">
          <a:xfrm>
            <a:off x="4521200" y="4191000"/>
            <a:ext cx="304800" cy="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3637" name="Line 37"/>
          <p:cNvSpPr>
            <a:spLocks noChangeShapeType="1"/>
          </p:cNvSpPr>
          <p:nvPr/>
        </p:nvSpPr>
        <p:spPr bwMode="auto">
          <a:xfrm flipV="1">
            <a:off x="6807200" y="3733800"/>
            <a:ext cx="228600" cy="6096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3638" name="Line 38"/>
          <p:cNvSpPr>
            <a:spLocks noChangeShapeType="1"/>
          </p:cNvSpPr>
          <p:nvPr/>
        </p:nvSpPr>
        <p:spPr bwMode="auto">
          <a:xfrm>
            <a:off x="4521200" y="3962400"/>
            <a:ext cx="2514600" cy="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3639" name="Rectangle 39"/>
          <p:cNvSpPr>
            <a:spLocks noChangeArrowheads="1"/>
          </p:cNvSpPr>
          <p:nvPr/>
        </p:nvSpPr>
        <p:spPr bwMode="auto">
          <a:xfrm>
            <a:off x="228600" y="35052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3640" name="Rectangle 40"/>
          <p:cNvSpPr>
            <a:spLocks noChangeArrowheads="1"/>
          </p:cNvSpPr>
          <p:nvPr/>
        </p:nvSpPr>
        <p:spPr bwMode="auto">
          <a:xfrm>
            <a:off x="228600" y="37338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3641" name="Rectangle 41"/>
          <p:cNvSpPr>
            <a:spLocks noChangeArrowheads="1"/>
          </p:cNvSpPr>
          <p:nvPr/>
        </p:nvSpPr>
        <p:spPr bwMode="auto">
          <a:xfrm>
            <a:off x="228600" y="3962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3642" name="Text Box 42"/>
          <p:cNvSpPr txBox="1">
            <a:spLocks noChangeArrowheads="1"/>
          </p:cNvSpPr>
          <p:nvPr/>
        </p:nvSpPr>
        <p:spPr bwMode="auto">
          <a:xfrm>
            <a:off x="6781800" y="4038600"/>
            <a:ext cx="1022350"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{?y3/?y2}</a:t>
            </a:r>
          </a:p>
        </p:txBody>
      </p:sp>
      <p:sp>
        <p:nvSpPr>
          <p:cNvPr id="153643" name="Text Box 43"/>
          <p:cNvSpPr txBox="1">
            <a:spLocks noChangeArrowheads="1"/>
          </p:cNvSpPr>
          <p:nvPr/>
        </p:nvSpPr>
        <p:spPr bwMode="auto">
          <a:xfrm>
            <a:off x="6248400" y="3124200"/>
            <a:ext cx="1022350"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{?x3/?x2}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Date Placeholder 1"/>
          <p:cNvSpPr>
            <a:spLocks noGrp="1"/>
          </p:cNvSpPr>
          <p:nvPr>
            <p:ph type="dt" sz="half" idx="10"/>
          </p:nvPr>
        </p:nvSpPr>
        <p:spPr/>
        <p:txBody>
          <a:bodyPr/>
          <a:lstStyle/>
          <a:p>
            <a:r>
              <a:rPr lang="en-US"/>
              <a:t>Doug Fisher</a:t>
            </a:r>
          </a:p>
        </p:txBody>
      </p:sp>
      <p:sp>
        <p:nvSpPr>
          <p:cNvPr id="60" name="Slide Number Placeholder 3"/>
          <p:cNvSpPr>
            <a:spLocks noGrp="1"/>
          </p:cNvSpPr>
          <p:nvPr>
            <p:ph type="sldNum" sz="quarter" idx="12"/>
          </p:nvPr>
        </p:nvSpPr>
        <p:spPr/>
        <p:txBody>
          <a:bodyPr/>
          <a:lstStyle/>
          <a:p>
            <a:fld id="{1AB55914-56ED-334E-B0C8-7352B9E4C6BF}" type="slidenum">
              <a:rPr lang="en-US"/>
              <a:pPr/>
              <a:t>56</a:t>
            </a:fld>
            <a:endParaRPr lang="en-US"/>
          </a:p>
        </p:txBody>
      </p:sp>
      <p:sp>
        <p:nvSpPr>
          <p:cNvPr id="154626" name="Text Box 2"/>
          <p:cNvSpPr txBox="1">
            <a:spLocks noChangeArrowheads="1"/>
          </p:cNvSpPr>
          <p:nvPr/>
        </p:nvSpPr>
        <p:spPr bwMode="auto">
          <a:xfrm>
            <a:off x="685800" y="0"/>
            <a:ext cx="1790700" cy="915988"/>
          </a:xfrm>
          <a:prstGeom prst="rect">
            <a:avLst/>
          </a:prstGeom>
          <a:noFill/>
          <a:ln w="9525">
            <a:noFill/>
            <a:miter lim="800000"/>
            <a:headEnd/>
            <a:tailEnd/>
          </a:ln>
          <a:effectLst/>
        </p:spPr>
        <p:txBody>
          <a:bodyPr wrap="none">
            <a:prstTxWarp prst="textNoShape">
              <a:avLst/>
            </a:prstTxWarp>
            <a:spAutoFit/>
          </a:bodyPr>
          <a:lstStyle/>
          <a:p>
            <a:r>
              <a:rPr lang="en-US" sz="1800"/>
              <a:t>Learning macros:</a:t>
            </a:r>
          </a:p>
          <a:p>
            <a:endParaRPr lang="en-US" sz="1800"/>
          </a:p>
          <a:p>
            <a:endParaRPr lang="en-US" sz="1800"/>
          </a:p>
        </p:txBody>
      </p:sp>
      <p:sp>
        <p:nvSpPr>
          <p:cNvPr id="154627" name="Rectangle 3"/>
          <p:cNvSpPr>
            <a:spLocks noChangeArrowheads="1"/>
          </p:cNvSpPr>
          <p:nvPr/>
        </p:nvSpPr>
        <p:spPr bwMode="auto">
          <a:xfrm>
            <a:off x="13112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4628" name="Rectangle 4"/>
          <p:cNvSpPr>
            <a:spLocks noChangeArrowheads="1"/>
          </p:cNvSpPr>
          <p:nvPr/>
        </p:nvSpPr>
        <p:spPr bwMode="auto">
          <a:xfrm>
            <a:off x="13112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4629" name="Rectangle 5"/>
          <p:cNvSpPr>
            <a:spLocks noChangeArrowheads="1"/>
          </p:cNvSpPr>
          <p:nvPr/>
        </p:nvSpPr>
        <p:spPr bwMode="auto">
          <a:xfrm>
            <a:off x="1311275" y="17145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4630" name="Line 6"/>
          <p:cNvSpPr>
            <a:spLocks noChangeShapeType="1"/>
          </p:cNvSpPr>
          <p:nvPr/>
        </p:nvSpPr>
        <p:spPr bwMode="auto">
          <a:xfrm>
            <a:off x="549275" y="2171700"/>
            <a:ext cx="1981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31" name="Text Box 7"/>
          <p:cNvSpPr txBox="1">
            <a:spLocks noChangeArrowheads="1"/>
          </p:cNvSpPr>
          <p:nvPr/>
        </p:nvSpPr>
        <p:spPr bwMode="auto">
          <a:xfrm>
            <a:off x="1371600" y="8382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4632" name="Text Box 8"/>
          <p:cNvSpPr txBox="1">
            <a:spLocks noChangeArrowheads="1"/>
          </p:cNvSpPr>
          <p:nvPr/>
        </p:nvSpPr>
        <p:spPr bwMode="auto">
          <a:xfrm>
            <a:off x="1371600" y="12954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4633" name="Text Box 9"/>
          <p:cNvSpPr txBox="1">
            <a:spLocks noChangeArrowheads="1"/>
          </p:cNvSpPr>
          <p:nvPr/>
        </p:nvSpPr>
        <p:spPr bwMode="auto">
          <a:xfrm>
            <a:off x="1371600" y="17526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C</a:t>
            </a:r>
          </a:p>
        </p:txBody>
      </p:sp>
      <p:sp>
        <p:nvSpPr>
          <p:cNvPr id="154634" name="Rectangle 10"/>
          <p:cNvSpPr>
            <a:spLocks noChangeArrowheads="1"/>
          </p:cNvSpPr>
          <p:nvPr/>
        </p:nvSpPr>
        <p:spPr bwMode="auto">
          <a:xfrm>
            <a:off x="55784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4635" name="Rectangle 11"/>
          <p:cNvSpPr>
            <a:spLocks noChangeArrowheads="1"/>
          </p:cNvSpPr>
          <p:nvPr/>
        </p:nvSpPr>
        <p:spPr bwMode="auto">
          <a:xfrm>
            <a:off x="55784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4636" name="Text Box 12"/>
          <p:cNvSpPr txBox="1">
            <a:spLocks noChangeArrowheads="1"/>
          </p:cNvSpPr>
          <p:nvPr/>
        </p:nvSpPr>
        <p:spPr bwMode="auto">
          <a:xfrm>
            <a:off x="5638800" y="8382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4637" name="Text Box 13"/>
          <p:cNvSpPr txBox="1">
            <a:spLocks noChangeArrowheads="1"/>
          </p:cNvSpPr>
          <p:nvPr/>
        </p:nvSpPr>
        <p:spPr bwMode="auto">
          <a:xfrm>
            <a:off x="5638800" y="12954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4638" name="Text Box 14"/>
          <p:cNvSpPr txBox="1">
            <a:spLocks noChangeArrowheads="1"/>
          </p:cNvSpPr>
          <p:nvPr/>
        </p:nvSpPr>
        <p:spPr bwMode="auto">
          <a:xfrm>
            <a:off x="1006475" y="2400300"/>
            <a:ext cx="1231900" cy="366713"/>
          </a:xfrm>
          <a:prstGeom prst="rect">
            <a:avLst/>
          </a:prstGeom>
          <a:noFill/>
          <a:ln w="9525">
            <a:noFill/>
            <a:miter lim="800000"/>
            <a:headEnd/>
            <a:tailEnd/>
          </a:ln>
          <a:effectLst/>
        </p:spPr>
        <p:txBody>
          <a:bodyPr wrap="none">
            <a:prstTxWarp prst="textNoShape">
              <a:avLst/>
            </a:prstTxWarp>
            <a:spAutoFit/>
          </a:bodyPr>
          <a:lstStyle/>
          <a:p>
            <a:r>
              <a:rPr lang="en-US" sz="1800" b="1"/>
              <a:t>Start State</a:t>
            </a:r>
          </a:p>
        </p:txBody>
      </p:sp>
      <p:sp>
        <p:nvSpPr>
          <p:cNvPr id="154639" name="Text Box 15"/>
          <p:cNvSpPr txBox="1">
            <a:spLocks noChangeArrowheads="1"/>
          </p:cNvSpPr>
          <p:nvPr/>
        </p:nvSpPr>
        <p:spPr bwMode="auto">
          <a:xfrm>
            <a:off x="5334000" y="2209800"/>
            <a:ext cx="1111250" cy="366713"/>
          </a:xfrm>
          <a:prstGeom prst="rect">
            <a:avLst/>
          </a:prstGeom>
          <a:noFill/>
          <a:ln w="9525">
            <a:noFill/>
            <a:miter lim="800000"/>
            <a:headEnd/>
            <a:tailEnd/>
          </a:ln>
          <a:effectLst/>
        </p:spPr>
        <p:txBody>
          <a:bodyPr wrap="none">
            <a:prstTxWarp prst="textNoShape">
              <a:avLst/>
            </a:prstTxWarp>
            <a:spAutoFit/>
          </a:bodyPr>
          <a:lstStyle/>
          <a:p>
            <a:r>
              <a:rPr lang="en-US" sz="1800" b="1"/>
              <a:t>GoalSpec</a:t>
            </a:r>
          </a:p>
        </p:txBody>
      </p:sp>
      <p:sp>
        <p:nvSpPr>
          <p:cNvPr id="154640" name="Line 16"/>
          <p:cNvSpPr>
            <a:spLocks noChangeShapeType="1"/>
          </p:cNvSpPr>
          <p:nvPr/>
        </p:nvSpPr>
        <p:spPr bwMode="auto">
          <a:xfrm>
            <a:off x="2378075" y="571500"/>
            <a:ext cx="0" cy="304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41" name="Line 17"/>
          <p:cNvSpPr>
            <a:spLocks noChangeShapeType="1"/>
          </p:cNvSpPr>
          <p:nvPr/>
        </p:nvSpPr>
        <p:spPr bwMode="auto">
          <a:xfrm>
            <a:off x="2149475" y="876300"/>
            <a:ext cx="457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42" name="Line 18"/>
          <p:cNvSpPr>
            <a:spLocks noChangeShapeType="1"/>
          </p:cNvSpPr>
          <p:nvPr/>
        </p:nvSpPr>
        <p:spPr bwMode="auto">
          <a:xfrm>
            <a:off x="21494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43" name="Line 19"/>
          <p:cNvSpPr>
            <a:spLocks noChangeShapeType="1"/>
          </p:cNvSpPr>
          <p:nvPr/>
        </p:nvSpPr>
        <p:spPr bwMode="auto">
          <a:xfrm>
            <a:off x="26066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44" name="Text Box 20"/>
          <p:cNvSpPr txBox="1">
            <a:spLocks noChangeArrowheads="1"/>
          </p:cNvSpPr>
          <p:nvPr/>
        </p:nvSpPr>
        <p:spPr bwMode="auto">
          <a:xfrm>
            <a:off x="330200" y="2667000"/>
            <a:ext cx="8813800" cy="1793875"/>
          </a:xfrm>
          <a:prstGeom prst="rect">
            <a:avLst/>
          </a:prstGeom>
          <a:noFill/>
          <a:ln w="9525">
            <a:noFill/>
            <a:miter lim="800000"/>
            <a:headEnd/>
            <a:tailEnd/>
          </a:ln>
          <a:effectLst/>
        </p:spPr>
        <p:txBody>
          <a:bodyPr wrap="none">
            <a:prstTxWarp prst="textNoShape">
              <a:avLst/>
            </a:prstTxWarp>
            <a:spAutoFit/>
          </a:bodyPr>
          <a:lstStyle/>
          <a:p>
            <a:r>
              <a:rPr lang="en-US" sz="1400"/>
              <a:t>Unstack(A,B) </a:t>
            </a:r>
            <a:r>
              <a:rPr lang="en-US" sz="1400">
                <a:sym typeface="Wingdings" charset="2"/>
              </a:rPr>
              <a:t> Putdown(A)  Unstack(B,C)  Stack(B,A)</a:t>
            </a:r>
          </a:p>
          <a:p>
            <a:endParaRPr lang="en-US" sz="1400">
              <a:sym typeface="Wingdings" charset="2"/>
            </a:endParaRPr>
          </a:p>
          <a:p>
            <a:r>
              <a:rPr lang="en-US" sz="1400">
                <a:sym typeface="Wingdings" charset="2"/>
              </a:rPr>
              <a:t>Unstack(?x1, ?y1)                 Putdown(?x2)                       Unstack(?y2, ?z1)                Stack(?y2, ?x2)</a:t>
            </a:r>
          </a:p>
          <a:p>
            <a:r>
              <a:rPr lang="en-US" sz="1400"/>
              <a:t>On(?x1,?y1)  On(?x1,?y1)        Holding(?x2)  Holding(?x2)     On(?y2,?z1)  On(?y2,?z1)       Holding(?y2)  Holding(?y2)</a:t>
            </a:r>
          </a:p>
          <a:p>
            <a:r>
              <a:rPr lang="en-US" sz="1400"/>
              <a:t>Clear(?x1)     Clear(?x1)                                   Clear(?x2)         Clear(?y2)     Clear(?y2)          Clear(?x2)      Clear(?x2)</a:t>
            </a:r>
          </a:p>
          <a:p>
            <a:r>
              <a:rPr lang="en-US" sz="1400"/>
              <a:t>Handemp()    Handemp()                                  Handemp()       Handemp()     Handemp()                                Handemp()</a:t>
            </a:r>
          </a:p>
          <a:p>
            <a:r>
              <a:rPr lang="en-US" sz="1400"/>
              <a:t>                      Holding(?x1)                               OnTab(?x2)                             Holding(?y2)                             Clear(?y2)</a:t>
            </a:r>
          </a:p>
          <a:p>
            <a:r>
              <a:rPr lang="en-US" sz="1400"/>
              <a:t>                      Clear(?y1)                                                                                    Clear(?z1)                                 On(?y2,?x2)</a:t>
            </a:r>
          </a:p>
        </p:txBody>
      </p:sp>
      <p:sp>
        <p:nvSpPr>
          <p:cNvPr id="154645" name="Line 21"/>
          <p:cNvSpPr>
            <a:spLocks noChangeShapeType="1"/>
          </p:cNvSpPr>
          <p:nvPr/>
        </p:nvSpPr>
        <p:spPr bwMode="auto">
          <a:xfrm>
            <a:off x="1320800" y="3352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46" name="Line 22"/>
          <p:cNvSpPr>
            <a:spLocks noChangeShapeType="1"/>
          </p:cNvSpPr>
          <p:nvPr/>
        </p:nvSpPr>
        <p:spPr bwMode="auto">
          <a:xfrm>
            <a:off x="330200" y="3352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47" name="Line 23"/>
          <p:cNvSpPr>
            <a:spLocks noChangeShapeType="1"/>
          </p:cNvSpPr>
          <p:nvPr/>
        </p:nvSpPr>
        <p:spPr bwMode="auto">
          <a:xfrm>
            <a:off x="2616200" y="3352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48" name="Line 24"/>
          <p:cNvSpPr>
            <a:spLocks noChangeShapeType="1"/>
          </p:cNvSpPr>
          <p:nvPr/>
        </p:nvSpPr>
        <p:spPr bwMode="auto">
          <a:xfrm>
            <a:off x="3606800" y="3352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49" name="Line 25"/>
          <p:cNvSpPr>
            <a:spLocks noChangeShapeType="1"/>
          </p:cNvSpPr>
          <p:nvPr/>
        </p:nvSpPr>
        <p:spPr bwMode="auto">
          <a:xfrm>
            <a:off x="3606800" y="3581400"/>
            <a:ext cx="1066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50" name="Line 26"/>
          <p:cNvSpPr>
            <a:spLocks noChangeShapeType="1"/>
          </p:cNvSpPr>
          <p:nvPr/>
        </p:nvSpPr>
        <p:spPr bwMode="auto">
          <a:xfrm>
            <a:off x="4826000" y="3352800"/>
            <a:ext cx="1828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51" name="Line 27"/>
          <p:cNvSpPr>
            <a:spLocks noChangeShapeType="1"/>
          </p:cNvSpPr>
          <p:nvPr/>
        </p:nvSpPr>
        <p:spPr bwMode="auto">
          <a:xfrm>
            <a:off x="5740400" y="3352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52" name="Line 28"/>
          <p:cNvSpPr>
            <a:spLocks noChangeShapeType="1"/>
          </p:cNvSpPr>
          <p:nvPr/>
        </p:nvSpPr>
        <p:spPr bwMode="auto">
          <a:xfrm>
            <a:off x="5740400" y="4038600"/>
            <a:ext cx="1143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53" name="Line 29"/>
          <p:cNvSpPr>
            <a:spLocks noChangeShapeType="1"/>
          </p:cNvSpPr>
          <p:nvPr/>
        </p:nvSpPr>
        <p:spPr bwMode="auto">
          <a:xfrm>
            <a:off x="1320800" y="40386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54" name="Line 30"/>
          <p:cNvSpPr>
            <a:spLocks noChangeShapeType="1"/>
          </p:cNvSpPr>
          <p:nvPr/>
        </p:nvSpPr>
        <p:spPr bwMode="auto">
          <a:xfrm>
            <a:off x="7035800" y="3352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55" name="Line 31"/>
          <p:cNvSpPr>
            <a:spLocks noChangeShapeType="1"/>
          </p:cNvSpPr>
          <p:nvPr/>
        </p:nvSpPr>
        <p:spPr bwMode="auto">
          <a:xfrm>
            <a:off x="8026400" y="3352800"/>
            <a:ext cx="0" cy="1066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56" name="Line 32"/>
          <p:cNvSpPr>
            <a:spLocks noChangeShapeType="1"/>
          </p:cNvSpPr>
          <p:nvPr/>
        </p:nvSpPr>
        <p:spPr bwMode="auto">
          <a:xfrm>
            <a:off x="8077200" y="38100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57" name="Line 33"/>
          <p:cNvSpPr>
            <a:spLocks noChangeShapeType="1"/>
          </p:cNvSpPr>
          <p:nvPr/>
        </p:nvSpPr>
        <p:spPr bwMode="auto">
          <a:xfrm flipV="1">
            <a:off x="2311400" y="3505200"/>
            <a:ext cx="381000" cy="5334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4658" name="Line 34"/>
          <p:cNvSpPr>
            <a:spLocks noChangeShapeType="1"/>
          </p:cNvSpPr>
          <p:nvPr/>
        </p:nvSpPr>
        <p:spPr bwMode="auto">
          <a:xfrm flipV="1">
            <a:off x="2159000" y="3657600"/>
            <a:ext cx="2667000" cy="6096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4659" name="Text Box 35"/>
          <p:cNvSpPr txBox="1">
            <a:spLocks noChangeArrowheads="1"/>
          </p:cNvSpPr>
          <p:nvPr/>
        </p:nvSpPr>
        <p:spPr bwMode="auto">
          <a:xfrm>
            <a:off x="4673600" y="3200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4660" name="Line 36"/>
          <p:cNvSpPr>
            <a:spLocks noChangeShapeType="1"/>
          </p:cNvSpPr>
          <p:nvPr/>
        </p:nvSpPr>
        <p:spPr bwMode="auto">
          <a:xfrm>
            <a:off x="4521200" y="3886200"/>
            <a:ext cx="304800" cy="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4661" name="Rectangle 37"/>
          <p:cNvSpPr>
            <a:spLocks noChangeArrowheads="1"/>
          </p:cNvSpPr>
          <p:nvPr/>
        </p:nvSpPr>
        <p:spPr bwMode="auto">
          <a:xfrm>
            <a:off x="228600" y="3200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4662" name="Rectangle 38"/>
          <p:cNvSpPr>
            <a:spLocks noChangeArrowheads="1"/>
          </p:cNvSpPr>
          <p:nvPr/>
        </p:nvSpPr>
        <p:spPr bwMode="auto">
          <a:xfrm>
            <a:off x="228600" y="34290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4663" name="Rectangle 39"/>
          <p:cNvSpPr>
            <a:spLocks noChangeArrowheads="1"/>
          </p:cNvSpPr>
          <p:nvPr/>
        </p:nvSpPr>
        <p:spPr bwMode="auto">
          <a:xfrm>
            <a:off x="228600" y="36576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4664" name="Text Box 40"/>
          <p:cNvSpPr txBox="1">
            <a:spLocks noChangeArrowheads="1"/>
          </p:cNvSpPr>
          <p:nvPr/>
        </p:nvSpPr>
        <p:spPr bwMode="auto">
          <a:xfrm>
            <a:off x="330200" y="4876800"/>
            <a:ext cx="8813800" cy="1581150"/>
          </a:xfrm>
          <a:prstGeom prst="rect">
            <a:avLst/>
          </a:prstGeom>
          <a:noFill/>
          <a:ln w="9525">
            <a:noFill/>
            <a:miter lim="800000"/>
            <a:headEnd/>
            <a:tailEnd/>
          </a:ln>
          <a:effectLst/>
        </p:spPr>
        <p:txBody>
          <a:bodyPr wrap="none">
            <a:prstTxWarp prst="textNoShape">
              <a:avLst/>
            </a:prstTxWarp>
            <a:spAutoFit/>
          </a:bodyPr>
          <a:lstStyle/>
          <a:p>
            <a:endParaRPr lang="en-US" sz="1400">
              <a:sym typeface="Wingdings" charset="2"/>
            </a:endParaRPr>
          </a:p>
          <a:p>
            <a:r>
              <a:rPr lang="en-US" sz="1400">
                <a:sym typeface="Wingdings" charset="2"/>
              </a:rPr>
              <a:t>Unstack(?x1, ?y1)                 Putdown(?x2)                       Unstack(?y1, ?z1)                Stack(?y1, ?x2)</a:t>
            </a:r>
          </a:p>
          <a:p>
            <a:r>
              <a:rPr lang="en-US" sz="1400"/>
              <a:t>On(?x1,?y1)  On(?x1,?y1)        Holding(?x2)  Holding(?x2)     On(?y1,?z1)  On(?y1,?z1)       Holding(?y1)  Holding(?y1)</a:t>
            </a:r>
          </a:p>
          <a:p>
            <a:r>
              <a:rPr lang="en-US" sz="1400"/>
              <a:t>Clear(?x1)     Clear(?x1)                                   Clear(?x2)         Clear(?y1)     Clear(?y1)          Clear(?x2)      Clear(?x2)</a:t>
            </a:r>
          </a:p>
          <a:p>
            <a:r>
              <a:rPr lang="en-US" sz="1400"/>
              <a:t>Handemp()    Handemp()                                  Handemp()       Handemp()     Handemp()                                Handemp()</a:t>
            </a:r>
          </a:p>
          <a:p>
            <a:r>
              <a:rPr lang="en-US" sz="1400"/>
              <a:t>                      Holding(?x1)                               OnTab(?x2)                             Holding(?y1)                             Clear(?y1)</a:t>
            </a:r>
          </a:p>
          <a:p>
            <a:r>
              <a:rPr lang="en-US" sz="1400"/>
              <a:t>                      Clear(?y1)                                                                                    Clear(?z1)                                 On(?y1,?x2)</a:t>
            </a:r>
          </a:p>
        </p:txBody>
      </p:sp>
      <p:sp>
        <p:nvSpPr>
          <p:cNvPr id="154665" name="Line 41"/>
          <p:cNvSpPr>
            <a:spLocks noChangeShapeType="1"/>
          </p:cNvSpPr>
          <p:nvPr/>
        </p:nvSpPr>
        <p:spPr bwMode="auto">
          <a:xfrm>
            <a:off x="1295400" y="53340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66" name="Line 42"/>
          <p:cNvSpPr>
            <a:spLocks noChangeShapeType="1"/>
          </p:cNvSpPr>
          <p:nvPr/>
        </p:nvSpPr>
        <p:spPr bwMode="auto">
          <a:xfrm>
            <a:off x="304800" y="53340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67" name="Line 43"/>
          <p:cNvSpPr>
            <a:spLocks noChangeShapeType="1"/>
          </p:cNvSpPr>
          <p:nvPr/>
        </p:nvSpPr>
        <p:spPr bwMode="auto">
          <a:xfrm>
            <a:off x="2590800" y="53340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68" name="Line 44"/>
          <p:cNvSpPr>
            <a:spLocks noChangeShapeType="1"/>
          </p:cNvSpPr>
          <p:nvPr/>
        </p:nvSpPr>
        <p:spPr bwMode="auto">
          <a:xfrm>
            <a:off x="3581400" y="53340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69" name="Line 45"/>
          <p:cNvSpPr>
            <a:spLocks noChangeShapeType="1"/>
          </p:cNvSpPr>
          <p:nvPr/>
        </p:nvSpPr>
        <p:spPr bwMode="auto">
          <a:xfrm>
            <a:off x="3581400" y="5562600"/>
            <a:ext cx="1066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70" name="Line 46"/>
          <p:cNvSpPr>
            <a:spLocks noChangeShapeType="1"/>
          </p:cNvSpPr>
          <p:nvPr/>
        </p:nvSpPr>
        <p:spPr bwMode="auto">
          <a:xfrm>
            <a:off x="4800600" y="5334000"/>
            <a:ext cx="1828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71" name="Line 47"/>
          <p:cNvSpPr>
            <a:spLocks noChangeShapeType="1"/>
          </p:cNvSpPr>
          <p:nvPr/>
        </p:nvSpPr>
        <p:spPr bwMode="auto">
          <a:xfrm>
            <a:off x="5715000" y="53340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72" name="Line 48"/>
          <p:cNvSpPr>
            <a:spLocks noChangeShapeType="1"/>
          </p:cNvSpPr>
          <p:nvPr/>
        </p:nvSpPr>
        <p:spPr bwMode="auto">
          <a:xfrm>
            <a:off x="5715000" y="6019800"/>
            <a:ext cx="1143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73" name="Line 49"/>
          <p:cNvSpPr>
            <a:spLocks noChangeShapeType="1"/>
          </p:cNvSpPr>
          <p:nvPr/>
        </p:nvSpPr>
        <p:spPr bwMode="auto">
          <a:xfrm>
            <a:off x="1295400" y="60198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74" name="Line 50"/>
          <p:cNvSpPr>
            <a:spLocks noChangeShapeType="1"/>
          </p:cNvSpPr>
          <p:nvPr/>
        </p:nvSpPr>
        <p:spPr bwMode="auto">
          <a:xfrm>
            <a:off x="7010400" y="53340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75" name="Line 51"/>
          <p:cNvSpPr>
            <a:spLocks noChangeShapeType="1"/>
          </p:cNvSpPr>
          <p:nvPr/>
        </p:nvSpPr>
        <p:spPr bwMode="auto">
          <a:xfrm>
            <a:off x="8001000" y="5334000"/>
            <a:ext cx="0" cy="1066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76" name="Line 52"/>
          <p:cNvSpPr>
            <a:spLocks noChangeShapeType="1"/>
          </p:cNvSpPr>
          <p:nvPr/>
        </p:nvSpPr>
        <p:spPr bwMode="auto">
          <a:xfrm>
            <a:off x="8001000" y="57912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4677" name="Line 53"/>
          <p:cNvSpPr>
            <a:spLocks noChangeShapeType="1"/>
          </p:cNvSpPr>
          <p:nvPr/>
        </p:nvSpPr>
        <p:spPr bwMode="auto">
          <a:xfrm flipV="1">
            <a:off x="2286000" y="5486400"/>
            <a:ext cx="381000" cy="5334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4678" name="Text Box 54"/>
          <p:cNvSpPr txBox="1">
            <a:spLocks noChangeArrowheads="1"/>
          </p:cNvSpPr>
          <p:nvPr/>
        </p:nvSpPr>
        <p:spPr bwMode="auto">
          <a:xfrm>
            <a:off x="4648200" y="51816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4679" name="Rectangle 55"/>
          <p:cNvSpPr>
            <a:spLocks noChangeArrowheads="1"/>
          </p:cNvSpPr>
          <p:nvPr/>
        </p:nvSpPr>
        <p:spPr bwMode="auto">
          <a:xfrm>
            <a:off x="203200" y="51816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4680" name="Rectangle 56"/>
          <p:cNvSpPr>
            <a:spLocks noChangeArrowheads="1"/>
          </p:cNvSpPr>
          <p:nvPr/>
        </p:nvSpPr>
        <p:spPr bwMode="auto">
          <a:xfrm>
            <a:off x="203200" y="54102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4681" name="Rectangle 57"/>
          <p:cNvSpPr>
            <a:spLocks noChangeArrowheads="1"/>
          </p:cNvSpPr>
          <p:nvPr/>
        </p:nvSpPr>
        <p:spPr bwMode="auto">
          <a:xfrm>
            <a:off x="203200" y="56388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4682" name="Text Box 58"/>
          <p:cNvSpPr txBox="1">
            <a:spLocks noChangeArrowheads="1"/>
          </p:cNvSpPr>
          <p:nvPr/>
        </p:nvSpPr>
        <p:spPr bwMode="auto">
          <a:xfrm>
            <a:off x="4419600" y="4191000"/>
            <a:ext cx="1022350"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{?y2/?y1}</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Date Placeholder 1"/>
          <p:cNvSpPr>
            <a:spLocks noGrp="1"/>
          </p:cNvSpPr>
          <p:nvPr>
            <p:ph type="dt" sz="half" idx="10"/>
          </p:nvPr>
        </p:nvSpPr>
        <p:spPr/>
        <p:txBody>
          <a:bodyPr/>
          <a:lstStyle/>
          <a:p>
            <a:r>
              <a:rPr lang="en-US"/>
              <a:t>Doug Fisher</a:t>
            </a:r>
          </a:p>
        </p:txBody>
      </p:sp>
      <p:sp>
        <p:nvSpPr>
          <p:cNvPr id="57" name="Slide Number Placeholder 3"/>
          <p:cNvSpPr>
            <a:spLocks noGrp="1"/>
          </p:cNvSpPr>
          <p:nvPr>
            <p:ph type="sldNum" sz="quarter" idx="12"/>
          </p:nvPr>
        </p:nvSpPr>
        <p:spPr/>
        <p:txBody>
          <a:bodyPr/>
          <a:lstStyle/>
          <a:p>
            <a:fld id="{997FA2EC-EB27-AA42-BACF-C4ADFF84E000}" type="slidenum">
              <a:rPr lang="en-US"/>
              <a:pPr/>
              <a:t>57</a:t>
            </a:fld>
            <a:endParaRPr lang="en-US"/>
          </a:p>
        </p:txBody>
      </p:sp>
      <p:sp>
        <p:nvSpPr>
          <p:cNvPr id="155650" name="Text Box 2"/>
          <p:cNvSpPr txBox="1">
            <a:spLocks noChangeArrowheads="1"/>
          </p:cNvSpPr>
          <p:nvPr/>
        </p:nvSpPr>
        <p:spPr bwMode="auto">
          <a:xfrm>
            <a:off x="685800" y="0"/>
            <a:ext cx="1790700" cy="915988"/>
          </a:xfrm>
          <a:prstGeom prst="rect">
            <a:avLst/>
          </a:prstGeom>
          <a:noFill/>
          <a:ln w="9525">
            <a:noFill/>
            <a:miter lim="800000"/>
            <a:headEnd/>
            <a:tailEnd/>
          </a:ln>
          <a:effectLst/>
        </p:spPr>
        <p:txBody>
          <a:bodyPr wrap="none">
            <a:prstTxWarp prst="textNoShape">
              <a:avLst/>
            </a:prstTxWarp>
            <a:spAutoFit/>
          </a:bodyPr>
          <a:lstStyle/>
          <a:p>
            <a:r>
              <a:rPr lang="en-US" sz="1800"/>
              <a:t>Learning macros:</a:t>
            </a:r>
          </a:p>
          <a:p>
            <a:endParaRPr lang="en-US" sz="1800"/>
          </a:p>
          <a:p>
            <a:endParaRPr lang="en-US" sz="1800"/>
          </a:p>
        </p:txBody>
      </p:sp>
      <p:sp>
        <p:nvSpPr>
          <p:cNvPr id="155651" name="Rectangle 3"/>
          <p:cNvSpPr>
            <a:spLocks noChangeArrowheads="1"/>
          </p:cNvSpPr>
          <p:nvPr/>
        </p:nvSpPr>
        <p:spPr bwMode="auto">
          <a:xfrm>
            <a:off x="13112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5652" name="Rectangle 4"/>
          <p:cNvSpPr>
            <a:spLocks noChangeArrowheads="1"/>
          </p:cNvSpPr>
          <p:nvPr/>
        </p:nvSpPr>
        <p:spPr bwMode="auto">
          <a:xfrm>
            <a:off x="13112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5653" name="Rectangle 5"/>
          <p:cNvSpPr>
            <a:spLocks noChangeArrowheads="1"/>
          </p:cNvSpPr>
          <p:nvPr/>
        </p:nvSpPr>
        <p:spPr bwMode="auto">
          <a:xfrm>
            <a:off x="1311275" y="17145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5654" name="Line 6"/>
          <p:cNvSpPr>
            <a:spLocks noChangeShapeType="1"/>
          </p:cNvSpPr>
          <p:nvPr/>
        </p:nvSpPr>
        <p:spPr bwMode="auto">
          <a:xfrm>
            <a:off x="549275" y="2171700"/>
            <a:ext cx="1981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55" name="Text Box 7"/>
          <p:cNvSpPr txBox="1">
            <a:spLocks noChangeArrowheads="1"/>
          </p:cNvSpPr>
          <p:nvPr/>
        </p:nvSpPr>
        <p:spPr bwMode="auto">
          <a:xfrm>
            <a:off x="1371600" y="8382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5656" name="Text Box 8"/>
          <p:cNvSpPr txBox="1">
            <a:spLocks noChangeArrowheads="1"/>
          </p:cNvSpPr>
          <p:nvPr/>
        </p:nvSpPr>
        <p:spPr bwMode="auto">
          <a:xfrm>
            <a:off x="1371600" y="12954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5657" name="Text Box 9"/>
          <p:cNvSpPr txBox="1">
            <a:spLocks noChangeArrowheads="1"/>
          </p:cNvSpPr>
          <p:nvPr/>
        </p:nvSpPr>
        <p:spPr bwMode="auto">
          <a:xfrm>
            <a:off x="1371600" y="17526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C</a:t>
            </a:r>
          </a:p>
        </p:txBody>
      </p:sp>
      <p:sp>
        <p:nvSpPr>
          <p:cNvPr id="155658" name="Rectangle 10"/>
          <p:cNvSpPr>
            <a:spLocks noChangeArrowheads="1"/>
          </p:cNvSpPr>
          <p:nvPr/>
        </p:nvSpPr>
        <p:spPr bwMode="auto">
          <a:xfrm>
            <a:off x="55784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5659" name="Rectangle 11"/>
          <p:cNvSpPr>
            <a:spLocks noChangeArrowheads="1"/>
          </p:cNvSpPr>
          <p:nvPr/>
        </p:nvSpPr>
        <p:spPr bwMode="auto">
          <a:xfrm>
            <a:off x="55784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5660" name="Text Box 12"/>
          <p:cNvSpPr txBox="1">
            <a:spLocks noChangeArrowheads="1"/>
          </p:cNvSpPr>
          <p:nvPr/>
        </p:nvSpPr>
        <p:spPr bwMode="auto">
          <a:xfrm>
            <a:off x="5638800" y="8382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5661" name="Text Box 13"/>
          <p:cNvSpPr txBox="1">
            <a:spLocks noChangeArrowheads="1"/>
          </p:cNvSpPr>
          <p:nvPr/>
        </p:nvSpPr>
        <p:spPr bwMode="auto">
          <a:xfrm>
            <a:off x="5638800" y="12954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5662" name="Text Box 14"/>
          <p:cNvSpPr txBox="1">
            <a:spLocks noChangeArrowheads="1"/>
          </p:cNvSpPr>
          <p:nvPr/>
        </p:nvSpPr>
        <p:spPr bwMode="auto">
          <a:xfrm>
            <a:off x="1006475" y="2400300"/>
            <a:ext cx="1231900" cy="366713"/>
          </a:xfrm>
          <a:prstGeom prst="rect">
            <a:avLst/>
          </a:prstGeom>
          <a:noFill/>
          <a:ln w="9525">
            <a:noFill/>
            <a:miter lim="800000"/>
            <a:headEnd/>
            <a:tailEnd/>
          </a:ln>
          <a:effectLst/>
        </p:spPr>
        <p:txBody>
          <a:bodyPr wrap="none">
            <a:prstTxWarp prst="textNoShape">
              <a:avLst/>
            </a:prstTxWarp>
            <a:spAutoFit/>
          </a:bodyPr>
          <a:lstStyle/>
          <a:p>
            <a:r>
              <a:rPr lang="en-US" sz="1800" b="1"/>
              <a:t>Start State</a:t>
            </a:r>
          </a:p>
        </p:txBody>
      </p:sp>
      <p:sp>
        <p:nvSpPr>
          <p:cNvPr id="155663" name="Text Box 15"/>
          <p:cNvSpPr txBox="1">
            <a:spLocks noChangeArrowheads="1"/>
          </p:cNvSpPr>
          <p:nvPr/>
        </p:nvSpPr>
        <p:spPr bwMode="auto">
          <a:xfrm>
            <a:off x="5334000" y="2209800"/>
            <a:ext cx="1111250" cy="366713"/>
          </a:xfrm>
          <a:prstGeom prst="rect">
            <a:avLst/>
          </a:prstGeom>
          <a:noFill/>
          <a:ln w="9525">
            <a:noFill/>
            <a:miter lim="800000"/>
            <a:headEnd/>
            <a:tailEnd/>
          </a:ln>
          <a:effectLst/>
        </p:spPr>
        <p:txBody>
          <a:bodyPr wrap="none">
            <a:prstTxWarp prst="textNoShape">
              <a:avLst/>
            </a:prstTxWarp>
            <a:spAutoFit/>
          </a:bodyPr>
          <a:lstStyle/>
          <a:p>
            <a:r>
              <a:rPr lang="en-US" sz="1800" b="1"/>
              <a:t>GoalSpec</a:t>
            </a:r>
          </a:p>
        </p:txBody>
      </p:sp>
      <p:sp>
        <p:nvSpPr>
          <p:cNvPr id="155664" name="Line 16"/>
          <p:cNvSpPr>
            <a:spLocks noChangeShapeType="1"/>
          </p:cNvSpPr>
          <p:nvPr/>
        </p:nvSpPr>
        <p:spPr bwMode="auto">
          <a:xfrm>
            <a:off x="2378075" y="571500"/>
            <a:ext cx="0" cy="304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65" name="Line 17"/>
          <p:cNvSpPr>
            <a:spLocks noChangeShapeType="1"/>
          </p:cNvSpPr>
          <p:nvPr/>
        </p:nvSpPr>
        <p:spPr bwMode="auto">
          <a:xfrm>
            <a:off x="2149475" y="876300"/>
            <a:ext cx="457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66" name="Line 18"/>
          <p:cNvSpPr>
            <a:spLocks noChangeShapeType="1"/>
          </p:cNvSpPr>
          <p:nvPr/>
        </p:nvSpPr>
        <p:spPr bwMode="auto">
          <a:xfrm>
            <a:off x="21494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67" name="Line 19"/>
          <p:cNvSpPr>
            <a:spLocks noChangeShapeType="1"/>
          </p:cNvSpPr>
          <p:nvPr/>
        </p:nvSpPr>
        <p:spPr bwMode="auto">
          <a:xfrm>
            <a:off x="26066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68" name="Text Box 20"/>
          <p:cNvSpPr txBox="1">
            <a:spLocks noChangeArrowheads="1"/>
          </p:cNvSpPr>
          <p:nvPr/>
        </p:nvSpPr>
        <p:spPr bwMode="auto">
          <a:xfrm>
            <a:off x="330200" y="2819400"/>
            <a:ext cx="8813800" cy="1581150"/>
          </a:xfrm>
          <a:prstGeom prst="rect">
            <a:avLst/>
          </a:prstGeom>
          <a:noFill/>
          <a:ln w="9525">
            <a:noFill/>
            <a:miter lim="800000"/>
            <a:headEnd/>
            <a:tailEnd/>
          </a:ln>
          <a:effectLst/>
        </p:spPr>
        <p:txBody>
          <a:bodyPr wrap="none">
            <a:prstTxWarp prst="textNoShape">
              <a:avLst/>
            </a:prstTxWarp>
            <a:spAutoFit/>
          </a:bodyPr>
          <a:lstStyle/>
          <a:p>
            <a:endParaRPr lang="en-US" sz="1400">
              <a:sym typeface="Wingdings" charset="2"/>
            </a:endParaRPr>
          </a:p>
          <a:p>
            <a:r>
              <a:rPr lang="en-US" sz="1400">
                <a:sym typeface="Wingdings" charset="2"/>
              </a:rPr>
              <a:t>Unstack(?x1, ?y1)                 Putdown(?x2)                       Unstack(?y1, ?z1)                Stack(?y1, ?x2)</a:t>
            </a:r>
          </a:p>
          <a:p>
            <a:r>
              <a:rPr lang="en-US" sz="1400"/>
              <a:t>On(?x1,?y1)  On(?x1,?y1)        Holding(?x2)  Holding(?x2)     On(?y1,?z1)  On(?y1,?z1)       Holding(?y1)  Holding(?y1)</a:t>
            </a:r>
          </a:p>
          <a:p>
            <a:r>
              <a:rPr lang="en-US" sz="1400"/>
              <a:t>Clear(?x1)     Clear(?x1)                                   Clear(?x2)         Clear(?y1)     Clear(?y1)          Clear(?x2)      Clear(?x2)</a:t>
            </a:r>
          </a:p>
          <a:p>
            <a:r>
              <a:rPr lang="en-US" sz="1400"/>
              <a:t>Handemp()    Handemp()                                  Handemp()       Handemp()     Handemp()                                Handemp()</a:t>
            </a:r>
          </a:p>
          <a:p>
            <a:r>
              <a:rPr lang="en-US" sz="1400"/>
              <a:t>                      Holding(?x1)                               OnTab(?x2)                             Holding(?y1)                             Clear(?y1)</a:t>
            </a:r>
          </a:p>
          <a:p>
            <a:r>
              <a:rPr lang="en-US" sz="1400"/>
              <a:t>                      Clear(?y1)                                                                                    Clear(?z1)                                 On(?y1,?x2)</a:t>
            </a:r>
          </a:p>
        </p:txBody>
      </p:sp>
      <p:sp>
        <p:nvSpPr>
          <p:cNvPr id="155669" name="Line 21"/>
          <p:cNvSpPr>
            <a:spLocks noChangeShapeType="1"/>
          </p:cNvSpPr>
          <p:nvPr/>
        </p:nvSpPr>
        <p:spPr bwMode="auto">
          <a:xfrm>
            <a:off x="1295400" y="32766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0" name="Line 22"/>
          <p:cNvSpPr>
            <a:spLocks noChangeShapeType="1"/>
          </p:cNvSpPr>
          <p:nvPr/>
        </p:nvSpPr>
        <p:spPr bwMode="auto">
          <a:xfrm>
            <a:off x="304800" y="32766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1" name="Line 23"/>
          <p:cNvSpPr>
            <a:spLocks noChangeShapeType="1"/>
          </p:cNvSpPr>
          <p:nvPr/>
        </p:nvSpPr>
        <p:spPr bwMode="auto">
          <a:xfrm>
            <a:off x="2590800" y="32766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2" name="Line 24"/>
          <p:cNvSpPr>
            <a:spLocks noChangeShapeType="1"/>
          </p:cNvSpPr>
          <p:nvPr/>
        </p:nvSpPr>
        <p:spPr bwMode="auto">
          <a:xfrm>
            <a:off x="3581400" y="32766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3" name="Line 25"/>
          <p:cNvSpPr>
            <a:spLocks noChangeShapeType="1"/>
          </p:cNvSpPr>
          <p:nvPr/>
        </p:nvSpPr>
        <p:spPr bwMode="auto">
          <a:xfrm>
            <a:off x="3581400" y="3505200"/>
            <a:ext cx="1066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4" name="Line 26"/>
          <p:cNvSpPr>
            <a:spLocks noChangeShapeType="1"/>
          </p:cNvSpPr>
          <p:nvPr/>
        </p:nvSpPr>
        <p:spPr bwMode="auto">
          <a:xfrm>
            <a:off x="4800600" y="3276600"/>
            <a:ext cx="1828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5" name="Line 27"/>
          <p:cNvSpPr>
            <a:spLocks noChangeShapeType="1"/>
          </p:cNvSpPr>
          <p:nvPr/>
        </p:nvSpPr>
        <p:spPr bwMode="auto">
          <a:xfrm>
            <a:off x="5715000" y="32766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6" name="Line 28"/>
          <p:cNvSpPr>
            <a:spLocks noChangeShapeType="1"/>
          </p:cNvSpPr>
          <p:nvPr/>
        </p:nvSpPr>
        <p:spPr bwMode="auto">
          <a:xfrm>
            <a:off x="5715000" y="3962400"/>
            <a:ext cx="1143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7" name="Line 29"/>
          <p:cNvSpPr>
            <a:spLocks noChangeShapeType="1"/>
          </p:cNvSpPr>
          <p:nvPr/>
        </p:nvSpPr>
        <p:spPr bwMode="auto">
          <a:xfrm>
            <a:off x="1295400" y="39624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8" name="Line 30"/>
          <p:cNvSpPr>
            <a:spLocks noChangeShapeType="1"/>
          </p:cNvSpPr>
          <p:nvPr/>
        </p:nvSpPr>
        <p:spPr bwMode="auto">
          <a:xfrm>
            <a:off x="7010400" y="32766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79" name="Line 31"/>
          <p:cNvSpPr>
            <a:spLocks noChangeShapeType="1"/>
          </p:cNvSpPr>
          <p:nvPr/>
        </p:nvSpPr>
        <p:spPr bwMode="auto">
          <a:xfrm>
            <a:off x="8001000" y="3276600"/>
            <a:ext cx="0" cy="1066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80" name="Line 32"/>
          <p:cNvSpPr>
            <a:spLocks noChangeShapeType="1"/>
          </p:cNvSpPr>
          <p:nvPr/>
        </p:nvSpPr>
        <p:spPr bwMode="auto">
          <a:xfrm>
            <a:off x="8001000" y="37338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81" name="Line 33"/>
          <p:cNvSpPr>
            <a:spLocks noChangeShapeType="1"/>
          </p:cNvSpPr>
          <p:nvPr/>
        </p:nvSpPr>
        <p:spPr bwMode="auto">
          <a:xfrm flipV="1">
            <a:off x="2286000" y="3429000"/>
            <a:ext cx="381000" cy="533400"/>
          </a:xfrm>
          <a:prstGeom prst="line">
            <a:avLst/>
          </a:prstGeom>
          <a:noFill/>
          <a:ln w="28575">
            <a:solidFill>
              <a:schemeClr val="accent2"/>
            </a:solidFill>
            <a:round/>
            <a:headEnd type="triangle" w="med" len="med"/>
            <a:tailEnd type="triangle" w="med" len="med"/>
          </a:ln>
          <a:effectLst/>
        </p:spPr>
        <p:txBody>
          <a:bodyPr>
            <a:prstTxWarp prst="textNoShape">
              <a:avLst/>
            </a:prstTxWarp>
          </a:bodyPr>
          <a:lstStyle/>
          <a:p>
            <a:endParaRPr lang="en-US"/>
          </a:p>
        </p:txBody>
      </p:sp>
      <p:sp>
        <p:nvSpPr>
          <p:cNvPr id="155682" name="Rectangle 34"/>
          <p:cNvSpPr>
            <a:spLocks noChangeArrowheads="1"/>
          </p:cNvSpPr>
          <p:nvPr/>
        </p:nvSpPr>
        <p:spPr bwMode="auto">
          <a:xfrm>
            <a:off x="203200" y="31242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5683" name="Rectangle 35"/>
          <p:cNvSpPr>
            <a:spLocks noChangeArrowheads="1"/>
          </p:cNvSpPr>
          <p:nvPr/>
        </p:nvSpPr>
        <p:spPr bwMode="auto">
          <a:xfrm>
            <a:off x="203200" y="33528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5684" name="Rectangle 36"/>
          <p:cNvSpPr>
            <a:spLocks noChangeArrowheads="1"/>
          </p:cNvSpPr>
          <p:nvPr/>
        </p:nvSpPr>
        <p:spPr bwMode="auto">
          <a:xfrm>
            <a:off x="203200" y="3581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5685" name="Text Box 37"/>
          <p:cNvSpPr txBox="1">
            <a:spLocks noChangeArrowheads="1"/>
          </p:cNvSpPr>
          <p:nvPr/>
        </p:nvSpPr>
        <p:spPr bwMode="auto">
          <a:xfrm>
            <a:off x="330200" y="4800600"/>
            <a:ext cx="8813800" cy="1581150"/>
          </a:xfrm>
          <a:prstGeom prst="rect">
            <a:avLst/>
          </a:prstGeom>
          <a:noFill/>
          <a:ln w="9525">
            <a:noFill/>
            <a:miter lim="800000"/>
            <a:headEnd/>
            <a:tailEnd/>
          </a:ln>
          <a:effectLst/>
        </p:spPr>
        <p:txBody>
          <a:bodyPr wrap="none">
            <a:prstTxWarp prst="textNoShape">
              <a:avLst/>
            </a:prstTxWarp>
            <a:spAutoFit/>
          </a:bodyPr>
          <a:lstStyle/>
          <a:p>
            <a:endParaRPr lang="en-US" sz="1400">
              <a:sym typeface="Wingdings" charset="2"/>
            </a:endParaRPr>
          </a:p>
          <a:p>
            <a:r>
              <a:rPr lang="en-US" sz="1400">
                <a:sym typeface="Wingdings" charset="2"/>
              </a:rPr>
              <a:t>Unstack(?x1, ?y1)                 Putdown(?x1)                       Unstack(?y1, ?z1)                Stack(?y1, ?x1)</a:t>
            </a:r>
          </a:p>
          <a:p>
            <a:r>
              <a:rPr lang="en-US" sz="1400"/>
              <a:t>On(?x1,?y1)  On(?x1,?y1)        Holding(?x1)  Holding(?x1)     On(?y1,?z1)  On(?y1,?z1)       Holding(?y1)  Holding(?y1)</a:t>
            </a:r>
          </a:p>
          <a:p>
            <a:r>
              <a:rPr lang="en-US" sz="1400"/>
              <a:t>Clear(?x1)     Clear(?x1)                                   Clear(?x1)         Clear(?y1)     Clear(?y1)          Clear(?x1)      Clear(?x1)</a:t>
            </a:r>
          </a:p>
          <a:p>
            <a:r>
              <a:rPr lang="en-US" sz="1400"/>
              <a:t>Handemp()    Handemp()                                  Handemp()       Handemp()     Handemp()                                Handemp()</a:t>
            </a:r>
          </a:p>
          <a:p>
            <a:r>
              <a:rPr lang="en-US" sz="1400"/>
              <a:t>                      Holding(?x1)                               OnTab(?x1)                             Holding(?y1)                             Clear(?y1)</a:t>
            </a:r>
          </a:p>
          <a:p>
            <a:r>
              <a:rPr lang="en-US" sz="1400"/>
              <a:t>                      Clear(?y1)                                                                                    Clear(?z1)                                 On(?y1,?x1)</a:t>
            </a:r>
          </a:p>
        </p:txBody>
      </p:sp>
      <p:sp>
        <p:nvSpPr>
          <p:cNvPr id="155686" name="Line 38"/>
          <p:cNvSpPr>
            <a:spLocks noChangeShapeType="1"/>
          </p:cNvSpPr>
          <p:nvPr/>
        </p:nvSpPr>
        <p:spPr bwMode="auto">
          <a:xfrm>
            <a:off x="1295400" y="5257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87" name="Line 39"/>
          <p:cNvSpPr>
            <a:spLocks noChangeShapeType="1"/>
          </p:cNvSpPr>
          <p:nvPr/>
        </p:nvSpPr>
        <p:spPr bwMode="auto">
          <a:xfrm>
            <a:off x="304800" y="5257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88" name="Line 40"/>
          <p:cNvSpPr>
            <a:spLocks noChangeShapeType="1"/>
          </p:cNvSpPr>
          <p:nvPr/>
        </p:nvSpPr>
        <p:spPr bwMode="auto">
          <a:xfrm>
            <a:off x="2590800" y="5257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89" name="Line 41"/>
          <p:cNvSpPr>
            <a:spLocks noChangeShapeType="1"/>
          </p:cNvSpPr>
          <p:nvPr/>
        </p:nvSpPr>
        <p:spPr bwMode="auto">
          <a:xfrm>
            <a:off x="3581400" y="5257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90" name="Line 42"/>
          <p:cNvSpPr>
            <a:spLocks noChangeShapeType="1"/>
          </p:cNvSpPr>
          <p:nvPr/>
        </p:nvSpPr>
        <p:spPr bwMode="auto">
          <a:xfrm>
            <a:off x="3581400" y="5486400"/>
            <a:ext cx="1066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91" name="Line 43"/>
          <p:cNvSpPr>
            <a:spLocks noChangeShapeType="1"/>
          </p:cNvSpPr>
          <p:nvPr/>
        </p:nvSpPr>
        <p:spPr bwMode="auto">
          <a:xfrm>
            <a:off x="4800600" y="5257800"/>
            <a:ext cx="1828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92" name="Line 44"/>
          <p:cNvSpPr>
            <a:spLocks noChangeShapeType="1"/>
          </p:cNvSpPr>
          <p:nvPr/>
        </p:nvSpPr>
        <p:spPr bwMode="auto">
          <a:xfrm>
            <a:off x="5715000" y="52578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93" name="Line 45"/>
          <p:cNvSpPr>
            <a:spLocks noChangeShapeType="1"/>
          </p:cNvSpPr>
          <p:nvPr/>
        </p:nvSpPr>
        <p:spPr bwMode="auto">
          <a:xfrm>
            <a:off x="5715000" y="5943600"/>
            <a:ext cx="1143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94" name="Line 46"/>
          <p:cNvSpPr>
            <a:spLocks noChangeShapeType="1"/>
          </p:cNvSpPr>
          <p:nvPr/>
        </p:nvSpPr>
        <p:spPr bwMode="auto">
          <a:xfrm>
            <a:off x="1295400" y="59436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95" name="Line 47"/>
          <p:cNvSpPr>
            <a:spLocks noChangeShapeType="1"/>
          </p:cNvSpPr>
          <p:nvPr/>
        </p:nvSpPr>
        <p:spPr bwMode="auto">
          <a:xfrm>
            <a:off x="7010400" y="52578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96" name="Line 48"/>
          <p:cNvSpPr>
            <a:spLocks noChangeShapeType="1"/>
          </p:cNvSpPr>
          <p:nvPr/>
        </p:nvSpPr>
        <p:spPr bwMode="auto">
          <a:xfrm>
            <a:off x="8001000" y="5257800"/>
            <a:ext cx="0" cy="1066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97" name="Line 49"/>
          <p:cNvSpPr>
            <a:spLocks noChangeShapeType="1"/>
          </p:cNvSpPr>
          <p:nvPr/>
        </p:nvSpPr>
        <p:spPr bwMode="auto">
          <a:xfrm>
            <a:off x="8001000" y="57150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5698" name="Rectangle 50"/>
          <p:cNvSpPr>
            <a:spLocks noChangeArrowheads="1"/>
          </p:cNvSpPr>
          <p:nvPr/>
        </p:nvSpPr>
        <p:spPr bwMode="auto">
          <a:xfrm>
            <a:off x="203200" y="5105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5699" name="Rectangle 51"/>
          <p:cNvSpPr>
            <a:spLocks noChangeArrowheads="1"/>
          </p:cNvSpPr>
          <p:nvPr/>
        </p:nvSpPr>
        <p:spPr bwMode="auto">
          <a:xfrm>
            <a:off x="203200" y="53340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5700" name="Rectangle 52"/>
          <p:cNvSpPr>
            <a:spLocks noChangeArrowheads="1"/>
          </p:cNvSpPr>
          <p:nvPr/>
        </p:nvSpPr>
        <p:spPr bwMode="auto">
          <a:xfrm>
            <a:off x="203200" y="55626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5701" name="Text Box 53"/>
          <p:cNvSpPr txBox="1">
            <a:spLocks noChangeArrowheads="1"/>
          </p:cNvSpPr>
          <p:nvPr/>
        </p:nvSpPr>
        <p:spPr bwMode="auto">
          <a:xfrm>
            <a:off x="2514600" y="3733800"/>
            <a:ext cx="1022350" cy="336550"/>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{?x2/?x1}</a:t>
            </a:r>
          </a:p>
        </p:txBody>
      </p:sp>
      <p:sp>
        <p:nvSpPr>
          <p:cNvPr id="155702" name="Text Box 54"/>
          <p:cNvSpPr txBox="1">
            <a:spLocks noChangeArrowheads="1"/>
          </p:cNvSpPr>
          <p:nvPr/>
        </p:nvSpPr>
        <p:spPr bwMode="auto">
          <a:xfrm>
            <a:off x="4648200" y="51816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5703" name="Text Box 55"/>
          <p:cNvSpPr txBox="1">
            <a:spLocks noChangeArrowheads="1"/>
          </p:cNvSpPr>
          <p:nvPr/>
        </p:nvSpPr>
        <p:spPr bwMode="auto">
          <a:xfrm>
            <a:off x="4648200" y="3200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Date Placeholder 1"/>
          <p:cNvSpPr>
            <a:spLocks noGrp="1"/>
          </p:cNvSpPr>
          <p:nvPr>
            <p:ph type="dt" sz="half" idx="10"/>
          </p:nvPr>
        </p:nvSpPr>
        <p:spPr/>
        <p:txBody>
          <a:bodyPr/>
          <a:lstStyle/>
          <a:p>
            <a:r>
              <a:rPr lang="en-US"/>
              <a:t>Doug Fisher</a:t>
            </a:r>
          </a:p>
        </p:txBody>
      </p:sp>
      <p:sp>
        <p:nvSpPr>
          <p:cNvPr id="44" name="Slide Number Placeholder 3"/>
          <p:cNvSpPr>
            <a:spLocks noGrp="1"/>
          </p:cNvSpPr>
          <p:nvPr>
            <p:ph type="sldNum" sz="quarter" idx="12"/>
          </p:nvPr>
        </p:nvSpPr>
        <p:spPr/>
        <p:txBody>
          <a:bodyPr/>
          <a:lstStyle/>
          <a:p>
            <a:fld id="{5F96560B-2F7C-8B45-8DDD-E9245780ABCC}" type="slidenum">
              <a:rPr lang="en-US"/>
              <a:pPr/>
              <a:t>58</a:t>
            </a:fld>
            <a:endParaRPr lang="en-US"/>
          </a:p>
        </p:txBody>
      </p:sp>
      <p:sp>
        <p:nvSpPr>
          <p:cNvPr id="156674" name="Text Box 2"/>
          <p:cNvSpPr txBox="1">
            <a:spLocks noChangeArrowheads="1"/>
          </p:cNvSpPr>
          <p:nvPr/>
        </p:nvSpPr>
        <p:spPr bwMode="auto">
          <a:xfrm>
            <a:off x="685800" y="0"/>
            <a:ext cx="1790700" cy="915988"/>
          </a:xfrm>
          <a:prstGeom prst="rect">
            <a:avLst/>
          </a:prstGeom>
          <a:noFill/>
          <a:ln w="9525">
            <a:noFill/>
            <a:miter lim="800000"/>
            <a:headEnd/>
            <a:tailEnd/>
          </a:ln>
          <a:effectLst/>
        </p:spPr>
        <p:txBody>
          <a:bodyPr wrap="none">
            <a:prstTxWarp prst="textNoShape">
              <a:avLst/>
            </a:prstTxWarp>
            <a:spAutoFit/>
          </a:bodyPr>
          <a:lstStyle/>
          <a:p>
            <a:r>
              <a:rPr lang="en-US" sz="1800"/>
              <a:t>Learning macros:</a:t>
            </a:r>
          </a:p>
          <a:p>
            <a:endParaRPr lang="en-US" sz="1800"/>
          </a:p>
          <a:p>
            <a:endParaRPr lang="en-US" sz="1800"/>
          </a:p>
        </p:txBody>
      </p:sp>
      <p:sp>
        <p:nvSpPr>
          <p:cNvPr id="156675" name="Rectangle 3"/>
          <p:cNvSpPr>
            <a:spLocks noChangeArrowheads="1"/>
          </p:cNvSpPr>
          <p:nvPr/>
        </p:nvSpPr>
        <p:spPr bwMode="auto">
          <a:xfrm>
            <a:off x="13112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6676" name="Rectangle 4"/>
          <p:cNvSpPr>
            <a:spLocks noChangeArrowheads="1"/>
          </p:cNvSpPr>
          <p:nvPr/>
        </p:nvSpPr>
        <p:spPr bwMode="auto">
          <a:xfrm>
            <a:off x="13112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6677" name="Rectangle 5"/>
          <p:cNvSpPr>
            <a:spLocks noChangeArrowheads="1"/>
          </p:cNvSpPr>
          <p:nvPr/>
        </p:nvSpPr>
        <p:spPr bwMode="auto">
          <a:xfrm>
            <a:off x="1311275" y="17145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6678" name="Line 6"/>
          <p:cNvSpPr>
            <a:spLocks noChangeShapeType="1"/>
          </p:cNvSpPr>
          <p:nvPr/>
        </p:nvSpPr>
        <p:spPr bwMode="auto">
          <a:xfrm>
            <a:off x="549275" y="2171700"/>
            <a:ext cx="1981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79" name="Text Box 7"/>
          <p:cNvSpPr txBox="1">
            <a:spLocks noChangeArrowheads="1"/>
          </p:cNvSpPr>
          <p:nvPr/>
        </p:nvSpPr>
        <p:spPr bwMode="auto">
          <a:xfrm>
            <a:off x="1371600" y="8382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6680" name="Text Box 8"/>
          <p:cNvSpPr txBox="1">
            <a:spLocks noChangeArrowheads="1"/>
          </p:cNvSpPr>
          <p:nvPr/>
        </p:nvSpPr>
        <p:spPr bwMode="auto">
          <a:xfrm>
            <a:off x="1371600" y="12954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6681" name="Text Box 9"/>
          <p:cNvSpPr txBox="1">
            <a:spLocks noChangeArrowheads="1"/>
          </p:cNvSpPr>
          <p:nvPr/>
        </p:nvSpPr>
        <p:spPr bwMode="auto">
          <a:xfrm>
            <a:off x="1371600" y="17526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C</a:t>
            </a:r>
          </a:p>
        </p:txBody>
      </p:sp>
      <p:sp>
        <p:nvSpPr>
          <p:cNvPr id="156682" name="Rectangle 10"/>
          <p:cNvSpPr>
            <a:spLocks noChangeArrowheads="1"/>
          </p:cNvSpPr>
          <p:nvPr/>
        </p:nvSpPr>
        <p:spPr bwMode="auto">
          <a:xfrm>
            <a:off x="5578475" y="12573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6683" name="Rectangle 11"/>
          <p:cNvSpPr>
            <a:spLocks noChangeArrowheads="1"/>
          </p:cNvSpPr>
          <p:nvPr/>
        </p:nvSpPr>
        <p:spPr bwMode="auto">
          <a:xfrm>
            <a:off x="5578475" y="800100"/>
            <a:ext cx="457200" cy="457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156684" name="Text Box 12"/>
          <p:cNvSpPr txBox="1">
            <a:spLocks noChangeArrowheads="1"/>
          </p:cNvSpPr>
          <p:nvPr/>
        </p:nvSpPr>
        <p:spPr bwMode="auto">
          <a:xfrm>
            <a:off x="5638800" y="838200"/>
            <a:ext cx="336550" cy="366713"/>
          </a:xfrm>
          <a:prstGeom prst="rect">
            <a:avLst/>
          </a:prstGeom>
          <a:noFill/>
          <a:ln w="9525">
            <a:noFill/>
            <a:miter lim="800000"/>
            <a:headEnd/>
            <a:tailEnd/>
          </a:ln>
          <a:effectLst/>
        </p:spPr>
        <p:txBody>
          <a:bodyPr wrap="none">
            <a:prstTxWarp prst="textNoShape">
              <a:avLst/>
            </a:prstTxWarp>
            <a:spAutoFit/>
          </a:bodyPr>
          <a:lstStyle/>
          <a:p>
            <a:r>
              <a:rPr lang="en-US" sz="1800"/>
              <a:t>B</a:t>
            </a:r>
          </a:p>
        </p:txBody>
      </p:sp>
      <p:sp>
        <p:nvSpPr>
          <p:cNvPr id="156685" name="Text Box 13"/>
          <p:cNvSpPr txBox="1">
            <a:spLocks noChangeArrowheads="1"/>
          </p:cNvSpPr>
          <p:nvPr/>
        </p:nvSpPr>
        <p:spPr bwMode="auto">
          <a:xfrm>
            <a:off x="5638800" y="1295400"/>
            <a:ext cx="349250" cy="366713"/>
          </a:xfrm>
          <a:prstGeom prst="rect">
            <a:avLst/>
          </a:prstGeom>
          <a:noFill/>
          <a:ln w="9525">
            <a:noFill/>
            <a:miter lim="800000"/>
            <a:headEnd/>
            <a:tailEnd/>
          </a:ln>
          <a:effectLst/>
        </p:spPr>
        <p:txBody>
          <a:bodyPr wrap="none">
            <a:prstTxWarp prst="textNoShape">
              <a:avLst/>
            </a:prstTxWarp>
            <a:spAutoFit/>
          </a:bodyPr>
          <a:lstStyle/>
          <a:p>
            <a:r>
              <a:rPr lang="en-US" sz="1800"/>
              <a:t>A</a:t>
            </a:r>
          </a:p>
        </p:txBody>
      </p:sp>
      <p:sp>
        <p:nvSpPr>
          <p:cNvPr id="156686" name="Text Box 14"/>
          <p:cNvSpPr txBox="1">
            <a:spLocks noChangeArrowheads="1"/>
          </p:cNvSpPr>
          <p:nvPr/>
        </p:nvSpPr>
        <p:spPr bwMode="auto">
          <a:xfrm>
            <a:off x="1006475" y="2400300"/>
            <a:ext cx="1231900" cy="366713"/>
          </a:xfrm>
          <a:prstGeom prst="rect">
            <a:avLst/>
          </a:prstGeom>
          <a:noFill/>
          <a:ln w="9525">
            <a:noFill/>
            <a:miter lim="800000"/>
            <a:headEnd/>
            <a:tailEnd/>
          </a:ln>
          <a:effectLst/>
        </p:spPr>
        <p:txBody>
          <a:bodyPr wrap="none">
            <a:prstTxWarp prst="textNoShape">
              <a:avLst/>
            </a:prstTxWarp>
            <a:spAutoFit/>
          </a:bodyPr>
          <a:lstStyle/>
          <a:p>
            <a:r>
              <a:rPr lang="en-US" sz="1800" b="1"/>
              <a:t>Start State</a:t>
            </a:r>
          </a:p>
        </p:txBody>
      </p:sp>
      <p:sp>
        <p:nvSpPr>
          <p:cNvPr id="156687" name="Text Box 15"/>
          <p:cNvSpPr txBox="1">
            <a:spLocks noChangeArrowheads="1"/>
          </p:cNvSpPr>
          <p:nvPr/>
        </p:nvSpPr>
        <p:spPr bwMode="auto">
          <a:xfrm>
            <a:off x="5334000" y="2209800"/>
            <a:ext cx="1111250" cy="366713"/>
          </a:xfrm>
          <a:prstGeom prst="rect">
            <a:avLst/>
          </a:prstGeom>
          <a:noFill/>
          <a:ln w="9525">
            <a:noFill/>
            <a:miter lim="800000"/>
            <a:headEnd/>
            <a:tailEnd/>
          </a:ln>
          <a:effectLst/>
        </p:spPr>
        <p:txBody>
          <a:bodyPr wrap="none">
            <a:prstTxWarp prst="textNoShape">
              <a:avLst/>
            </a:prstTxWarp>
            <a:spAutoFit/>
          </a:bodyPr>
          <a:lstStyle/>
          <a:p>
            <a:r>
              <a:rPr lang="en-US" sz="1800" b="1"/>
              <a:t>GoalSpec</a:t>
            </a:r>
          </a:p>
        </p:txBody>
      </p:sp>
      <p:sp>
        <p:nvSpPr>
          <p:cNvPr id="156688" name="Line 16"/>
          <p:cNvSpPr>
            <a:spLocks noChangeShapeType="1"/>
          </p:cNvSpPr>
          <p:nvPr/>
        </p:nvSpPr>
        <p:spPr bwMode="auto">
          <a:xfrm>
            <a:off x="2378075" y="571500"/>
            <a:ext cx="0" cy="304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89" name="Line 17"/>
          <p:cNvSpPr>
            <a:spLocks noChangeShapeType="1"/>
          </p:cNvSpPr>
          <p:nvPr/>
        </p:nvSpPr>
        <p:spPr bwMode="auto">
          <a:xfrm>
            <a:off x="2149475" y="876300"/>
            <a:ext cx="4572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90" name="Line 18"/>
          <p:cNvSpPr>
            <a:spLocks noChangeShapeType="1"/>
          </p:cNvSpPr>
          <p:nvPr/>
        </p:nvSpPr>
        <p:spPr bwMode="auto">
          <a:xfrm>
            <a:off x="21494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91" name="Line 19"/>
          <p:cNvSpPr>
            <a:spLocks noChangeShapeType="1"/>
          </p:cNvSpPr>
          <p:nvPr/>
        </p:nvSpPr>
        <p:spPr bwMode="auto">
          <a:xfrm>
            <a:off x="2606675" y="876300"/>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92" name="Text Box 20"/>
          <p:cNvSpPr txBox="1">
            <a:spLocks noChangeArrowheads="1"/>
          </p:cNvSpPr>
          <p:nvPr/>
        </p:nvSpPr>
        <p:spPr bwMode="auto">
          <a:xfrm>
            <a:off x="330200" y="2819400"/>
            <a:ext cx="8813800" cy="1581150"/>
          </a:xfrm>
          <a:prstGeom prst="rect">
            <a:avLst/>
          </a:prstGeom>
          <a:noFill/>
          <a:ln w="9525">
            <a:noFill/>
            <a:miter lim="800000"/>
            <a:headEnd/>
            <a:tailEnd/>
          </a:ln>
          <a:effectLst/>
        </p:spPr>
        <p:txBody>
          <a:bodyPr wrap="none">
            <a:prstTxWarp prst="textNoShape">
              <a:avLst/>
            </a:prstTxWarp>
            <a:spAutoFit/>
          </a:bodyPr>
          <a:lstStyle/>
          <a:p>
            <a:endParaRPr lang="en-US" sz="1400">
              <a:sym typeface="Wingdings" charset="2"/>
            </a:endParaRPr>
          </a:p>
          <a:p>
            <a:r>
              <a:rPr lang="en-US" sz="1400">
                <a:sym typeface="Wingdings" charset="2"/>
              </a:rPr>
              <a:t>Unstack(?x1, ?y1)                 Putdown(?x1)                       Unstack(?y1, ?z1)                Stack(?y1, ?x1)</a:t>
            </a:r>
          </a:p>
          <a:p>
            <a:r>
              <a:rPr lang="en-US" sz="1400"/>
              <a:t>On(?x1,?y1)  On(?x1,?y1)        Holding(?x1)  Holding(?x1)     On(?y1,?z1)  On(?y1,?z1)       Holding(?y1)  Holding(?y1)</a:t>
            </a:r>
          </a:p>
          <a:p>
            <a:r>
              <a:rPr lang="en-US" sz="1400"/>
              <a:t>Clear(?x1)     Clear(?x1)                                   Clear(?x1)         Clear(?y1)     Clear(?y1)          Clear(?x1)      Clear(?x1)</a:t>
            </a:r>
          </a:p>
          <a:p>
            <a:r>
              <a:rPr lang="en-US" sz="1400"/>
              <a:t>Handemp()    Handemp()                                  Handemp()       Handemp()     Handemp()                                Handemp()</a:t>
            </a:r>
          </a:p>
          <a:p>
            <a:r>
              <a:rPr lang="en-US" sz="1400"/>
              <a:t>                      Holding(?x1)                               OnTab(?x1)                             Holding(?y1)                             Clear(?y1)</a:t>
            </a:r>
          </a:p>
          <a:p>
            <a:r>
              <a:rPr lang="en-US" sz="1400"/>
              <a:t>                      Clear(?y1)                                                                                    Clear(?z1)                                 On(?y1,?x1)</a:t>
            </a:r>
          </a:p>
        </p:txBody>
      </p:sp>
      <p:sp>
        <p:nvSpPr>
          <p:cNvPr id="156693" name="Line 21"/>
          <p:cNvSpPr>
            <a:spLocks noChangeShapeType="1"/>
          </p:cNvSpPr>
          <p:nvPr/>
        </p:nvSpPr>
        <p:spPr bwMode="auto">
          <a:xfrm>
            <a:off x="1295400" y="32766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94" name="Line 22"/>
          <p:cNvSpPr>
            <a:spLocks noChangeShapeType="1"/>
          </p:cNvSpPr>
          <p:nvPr/>
        </p:nvSpPr>
        <p:spPr bwMode="auto">
          <a:xfrm>
            <a:off x="304800" y="32766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95" name="Line 23"/>
          <p:cNvSpPr>
            <a:spLocks noChangeShapeType="1"/>
          </p:cNvSpPr>
          <p:nvPr/>
        </p:nvSpPr>
        <p:spPr bwMode="auto">
          <a:xfrm>
            <a:off x="2590800" y="32766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96" name="Line 24"/>
          <p:cNvSpPr>
            <a:spLocks noChangeShapeType="1"/>
          </p:cNvSpPr>
          <p:nvPr/>
        </p:nvSpPr>
        <p:spPr bwMode="auto">
          <a:xfrm>
            <a:off x="3581400" y="32766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97" name="Line 25"/>
          <p:cNvSpPr>
            <a:spLocks noChangeShapeType="1"/>
          </p:cNvSpPr>
          <p:nvPr/>
        </p:nvSpPr>
        <p:spPr bwMode="auto">
          <a:xfrm>
            <a:off x="3581400" y="3505200"/>
            <a:ext cx="1066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98" name="Line 26"/>
          <p:cNvSpPr>
            <a:spLocks noChangeShapeType="1"/>
          </p:cNvSpPr>
          <p:nvPr/>
        </p:nvSpPr>
        <p:spPr bwMode="auto">
          <a:xfrm>
            <a:off x="4800600" y="3276600"/>
            <a:ext cx="18288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699" name="Line 27"/>
          <p:cNvSpPr>
            <a:spLocks noChangeShapeType="1"/>
          </p:cNvSpPr>
          <p:nvPr/>
        </p:nvSpPr>
        <p:spPr bwMode="auto">
          <a:xfrm>
            <a:off x="5715000" y="3276600"/>
            <a:ext cx="0" cy="1143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700" name="Line 28"/>
          <p:cNvSpPr>
            <a:spLocks noChangeShapeType="1"/>
          </p:cNvSpPr>
          <p:nvPr/>
        </p:nvSpPr>
        <p:spPr bwMode="auto">
          <a:xfrm>
            <a:off x="5715000" y="3962400"/>
            <a:ext cx="11430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701" name="Line 29"/>
          <p:cNvSpPr>
            <a:spLocks noChangeShapeType="1"/>
          </p:cNvSpPr>
          <p:nvPr/>
        </p:nvSpPr>
        <p:spPr bwMode="auto">
          <a:xfrm>
            <a:off x="1295400" y="39624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702" name="Line 30"/>
          <p:cNvSpPr>
            <a:spLocks noChangeShapeType="1"/>
          </p:cNvSpPr>
          <p:nvPr/>
        </p:nvSpPr>
        <p:spPr bwMode="auto">
          <a:xfrm>
            <a:off x="7010400" y="3276600"/>
            <a:ext cx="2057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703" name="Line 31"/>
          <p:cNvSpPr>
            <a:spLocks noChangeShapeType="1"/>
          </p:cNvSpPr>
          <p:nvPr/>
        </p:nvSpPr>
        <p:spPr bwMode="auto">
          <a:xfrm>
            <a:off x="8001000" y="3276600"/>
            <a:ext cx="0" cy="1066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704" name="Line 32"/>
          <p:cNvSpPr>
            <a:spLocks noChangeShapeType="1"/>
          </p:cNvSpPr>
          <p:nvPr/>
        </p:nvSpPr>
        <p:spPr bwMode="auto">
          <a:xfrm>
            <a:off x="8001000" y="3733800"/>
            <a:ext cx="9906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705" name="Rectangle 33"/>
          <p:cNvSpPr>
            <a:spLocks noChangeArrowheads="1"/>
          </p:cNvSpPr>
          <p:nvPr/>
        </p:nvSpPr>
        <p:spPr bwMode="auto">
          <a:xfrm>
            <a:off x="203200" y="31242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6706" name="Rectangle 34"/>
          <p:cNvSpPr>
            <a:spLocks noChangeArrowheads="1"/>
          </p:cNvSpPr>
          <p:nvPr/>
        </p:nvSpPr>
        <p:spPr bwMode="auto">
          <a:xfrm>
            <a:off x="203200" y="33528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6707" name="Rectangle 35"/>
          <p:cNvSpPr>
            <a:spLocks noChangeArrowheads="1"/>
          </p:cNvSpPr>
          <p:nvPr/>
        </p:nvSpPr>
        <p:spPr bwMode="auto">
          <a:xfrm>
            <a:off x="203200" y="3581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6708" name="Text Box 36"/>
          <p:cNvSpPr txBox="1">
            <a:spLocks noChangeArrowheads="1"/>
          </p:cNvSpPr>
          <p:nvPr/>
        </p:nvSpPr>
        <p:spPr bwMode="auto">
          <a:xfrm>
            <a:off x="746125" y="5043488"/>
            <a:ext cx="184150" cy="396875"/>
          </a:xfrm>
          <a:prstGeom prst="rect">
            <a:avLst/>
          </a:prstGeom>
          <a:noFill/>
          <a:ln w="9525">
            <a:noFill/>
            <a:miter lim="800000"/>
            <a:headEnd/>
            <a:tailEnd/>
          </a:ln>
          <a:effectLst/>
        </p:spPr>
        <p:txBody>
          <a:bodyPr wrap="none">
            <a:prstTxWarp prst="textNoShape">
              <a:avLst/>
            </a:prstTxWarp>
            <a:spAutoFit/>
          </a:bodyPr>
          <a:lstStyle/>
          <a:p>
            <a:endParaRPr lang="en-US"/>
          </a:p>
        </p:txBody>
      </p:sp>
      <p:sp>
        <p:nvSpPr>
          <p:cNvPr id="156709" name="Text Box 37"/>
          <p:cNvSpPr txBox="1">
            <a:spLocks noChangeArrowheads="1"/>
          </p:cNvSpPr>
          <p:nvPr/>
        </p:nvSpPr>
        <p:spPr bwMode="auto">
          <a:xfrm>
            <a:off x="3200400" y="5054600"/>
            <a:ext cx="2635250" cy="1803400"/>
          </a:xfrm>
          <a:prstGeom prst="rect">
            <a:avLst/>
          </a:prstGeom>
          <a:noFill/>
          <a:ln w="9525">
            <a:noFill/>
            <a:miter lim="800000"/>
            <a:headEnd/>
            <a:tailEnd/>
          </a:ln>
          <a:effectLst/>
        </p:spPr>
        <p:txBody>
          <a:bodyPr wrap="none">
            <a:prstTxWarp prst="textNoShape">
              <a:avLst/>
            </a:prstTxWarp>
            <a:spAutoFit/>
          </a:bodyPr>
          <a:lstStyle/>
          <a:p>
            <a:r>
              <a:rPr lang="en-US" sz="1600"/>
              <a:t>On(?x1, ?y1)      On(?x1, ?y1)</a:t>
            </a:r>
          </a:p>
          <a:p>
            <a:r>
              <a:rPr lang="en-US" sz="1600"/>
              <a:t>On(?y1, ?z1)      Clear(?x1)</a:t>
            </a:r>
          </a:p>
          <a:p>
            <a:r>
              <a:rPr lang="en-US" sz="1600"/>
              <a:t>Clear(?x1)          On(?y1, ?z1)</a:t>
            </a:r>
          </a:p>
          <a:p>
            <a:r>
              <a:rPr lang="en-US" sz="1600"/>
              <a:t>Handemp()         Clear(?y1)</a:t>
            </a:r>
          </a:p>
          <a:p>
            <a:r>
              <a:rPr lang="en-US" sz="1600"/>
              <a:t>                           OnTab(?x1)</a:t>
            </a:r>
          </a:p>
          <a:p>
            <a:r>
              <a:rPr lang="en-US" sz="1600"/>
              <a:t>                           Clear(?z1)</a:t>
            </a:r>
          </a:p>
          <a:p>
            <a:r>
              <a:rPr lang="en-US" sz="1600"/>
              <a:t>                           On(?y1, ?x1)</a:t>
            </a:r>
          </a:p>
        </p:txBody>
      </p:sp>
      <p:sp>
        <p:nvSpPr>
          <p:cNvPr id="156710" name="Text Box 38"/>
          <p:cNvSpPr txBox="1">
            <a:spLocks noChangeArrowheads="1"/>
          </p:cNvSpPr>
          <p:nvPr/>
        </p:nvSpPr>
        <p:spPr bwMode="auto">
          <a:xfrm>
            <a:off x="4648200" y="3200400"/>
            <a:ext cx="298450" cy="366713"/>
          </a:xfrm>
          <a:prstGeom prst="rect">
            <a:avLst/>
          </a:prstGeom>
          <a:noFill/>
          <a:ln w="9525">
            <a:noFill/>
            <a:miter lim="800000"/>
            <a:headEnd/>
            <a:tailEnd/>
          </a:ln>
          <a:effectLst/>
        </p:spPr>
        <p:txBody>
          <a:bodyPr wrap="none">
            <a:prstTxWarp prst="textNoShape">
              <a:avLst/>
            </a:prstTxWarp>
            <a:spAutoFit/>
          </a:bodyPr>
          <a:lstStyle/>
          <a:p>
            <a:r>
              <a:rPr lang="en-US" sz="1800" b="1">
                <a:solidFill>
                  <a:schemeClr val="accent2"/>
                </a:solidFill>
              </a:rPr>
              <a:t>x</a:t>
            </a:r>
          </a:p>
        </p:txBody>
      </p:sp>
      <p:sp>
        <p:nvSpPr>
          <p:cNvPr id="156711" name="Line 39"/>
          <p:cNvSpPr>
            <a:spLocks noChangeShapeType="1"/>
          </p:cNvSpPr>
          <p:nvPr/>
        </p:nvSpPr>
        <p:spPr bwMode="auto">
          <a:xfrm>
            <a:off x="4419600" y="5127625"/>
            <a:ext cx="0" cy="1730375"/>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712" name="Line 40"/>
          <p:cNvSpPr>
            <a:spLocks noChangeShapeType="1"/>
          </p:cNvSpPr>
          <p:nvPr/>
        </p:nvSpPr>
        <p:spPr bwMode="auto">
          <a:xfrm>
            <a:off x="3276600" y="5105400"/>
            <a:ext cx="2438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713" name="Line 41"/>
          <p:cNvSpPr>
            <a:spLocks noChangeShapeType="1"/>
          </p:cNvSpPr>
          <p:nvPr/>
        </p:nvSpPr>
        <p:spPr bwMode="auto">
          <a:xfrm>
            <a:off x="4419600" y="5867400"/>
            <a:ext cx="1295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56714" name="Text Box 42"/>
          <p:cNvSpPr txBox="1">
            <a:spLocks noChangeArrowheads="1"/>
          </p:cNvSpPr>
          <p:nvPr/>
        </p:nvSpPr>
        <p:spPr bwMode="auto">
          <a:xfrm>
            <a:off x="3184525" y="4738688"/>
            <a:ext cx="2481263" cy="396875"/>
          </a:xfrm>
          <a:prstGeom prst="rect">
            <a:avLst/>
          </a:prstGeom>
          <a:noFill/>
          <a:ln w="9525">
            <a:noFill/>
            <a:miter lim="800000"/>
            <a:headEnd/>
            <a:tailEnd/>
          </a:ln>
          <a:effectLst/>
        </p:spPr>
        <p:txBody>
          <a:bodyPr wrap="none">
            <a:prstTxWarp prst="textNoShape">
              <a:avLst/>
            </a:prstTxWarp>
            <a:spAutoFit/>
          </a:bodyPr>
          <a:lstStyle/>
          <a:p>
            <a:r>
              <a:rPr lang="en-US"/>
              <a:t>Macrop(?x1, ?y1, ?z1)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1"/>
          <p:cNvSpPr>
            <a:spLocks noGrp="1"/>
          </p:cNvSpPr>
          <p:nvPr>
            <p:ph type="dt" sz="half" idx="10"/>
          </p:nvPr>
        </p:nvSpPr>
        <p:spPr/>
        <p:txBody>
          <a:bodyPr/>
          <a:lstStyle/>
          <a:p>
            <a:r>
              <a:rPr lang="en-US"/>
              <a:t>Doug Fisher</a:t>
            </a:r>
          </a:p>
        </p:txBody>
      </p:sp>
      <p:sp>
        <p:nvSpPr>
          <p:cNvPr id="10" name="Slide Number Placeholder 3"/>
          <p:cNvSpPr>
            <a:spLocks noGrp="1"/>
          </p:cNvSpPr>
          <p:nvPr>
            <p:ph type="sldNum" sz="quarter" idx="12"/>
          </p:nvPr>
        </p:nvSpPr>
        <p:spPr/>
        <p:txBody>
          <a:bodyPr/>
          <a:lstStyle/>
          <a:p>
            <a:fld id="{95CDEBD8-4751-E446-A8B1-C033170323AA}" type="slidenum">
              <a:rPr lang="en-US"/>
              <a:pPr/>
              <a:t>6</a:t>
            </a:fld>
            <a:endParaRPr lang="en-US"/>
          </a:p>
        </p:txBody>
      </p:sp>
      <p:sp>
        <p:nvSpPr>
          <p:cNvPr id="65538" name="Text Box 2"/>
          <p:cNvSpPr txBox="1">
            <a:spLocks noChangeArrowheads="1"/>
          </p:cNvSpPr>
          <p:nvPr/>
        </p:nvSpPr>
        <p:spPr bwMode="auto">
          <a:xfrm>
            <a:off x="1141819" y="196850"/>
            <a:ext cx="6628587" cy="830997"/>
          </a:xfrm>
          <a:prstGeom prst="rect">
            <a:avLst/>
          </a:prstGeom>
          <a:noFill/>
          <a:ln w="9525">
            <a:noFill/>
            <a:miter lim="800000"/>
            <a:headEnd/>
            <a:tailEnd/>
          </a:ln>
          <a:effectLst/>
        </p:spPr>
        <p:txBody>
          <a:bodyPr wrap="none">
            <a:prstTxWarp prst="textNoShape">
              <a:avLst/>
            </a:prstTxWarp>
            <a:spAutoFit/>
          </a:bodyPr>
          <a:lstStyle/>
          <a:p>
            <a:pPr algn="ctr"/>
            <a:r>
              <a:rPr lang="en-US" sz="2400"/>
              <a:t>Learning a Decision Tree: standard greedy approach</a:t>
            </a:r>
          </a:p>
          <a:p>
            <a:pPr algn="ctr"/>
            <a:r>
              <a:rPr lang="en-US" sz="2400"/>
              <a:t>(Top-Down Induction of Decision Trees)</a:t>
            </a:r>
          </a:p>
        </p:txBody>
      </p:sp>
      <p:sp>
        <p:nvSpPr>
          <p:cNvPr id="65539" name="Text Box 3"/>
          <p:cNvSpPr txBox="1">
            <a:spLocks noChangeArrowheads="1"/>
          </p:cNvSpPr>
          <p:nvPr/>
        </p:nvSpPr>
        <p:spPr bwMode="auto">
          <a:xfrm>
            <a:off x="304800" y="1295400"/>
            <a:ext cx="8686800" cy="3970318"/>
          </a:xfrm>
          <a:prstGeom prst="rect">
            <a:avLst/>
          </a:prstGeom>
          <a:noFill/>
          <a:ln w="9525">
            <a:noFill/>
            <a:miter lim="800000"/>
            <a:headEnd/>
            <a:tailEnd/>
          </a:ln>
          <a:effectLst/>
        </p:spPr>
        <p:txBody>
          <a:bodyPr wrap="square">
            <a:prstTxWarp prst="textNoShape">
              <a:avLst/>
            </a:prstTxWarp>
            <a:spAutoFit/>
          </a:bodyPr>
          <a:lstStyle/>
          <a:p>
            <a:r>
              <a:rPr lang="en-US" sz="1800"/>
              <a:t>Node  TDIDT (</a:t>
            </a:r>
            <a:r>
              <a:rPr lang="en-US" sz="1600"/>
              <a:t>Set </a:t>
            </a:r>
            <a:r>
              <a:rPr lang="en-US" sz="1600" b="1"/>
              <a:t>Data</a:t>
            </a:r>
            <a:r>
              <a:rPr lang="en-US" sz="1600"/>
              <a:t>, int (* </a:t>
            </a:r>
            <a:r>
              <a:rPr lang="en-US" sz="1600" b="1"/>
              <a:t>TerminateFn</a:t>
            </a:r>
            <a:r>
              <a:rPr lang="en-US" sz="1600"/>
              <a:t>) (Set, Set, Set), Variable (* </a:t>
            </a:r>
            <a:r>
              <a:rPr lang="en-US" sz="1600" b="1"/>
              <a:t>SelectFn</a:t>
            </a:r>
            <a:r>
              <a:rPr lang="en-US" sz="1600"/>
              <a:t>) (Set, Set, Set)</a:t>
            </a:r>
            <a:r>
              <a:rPr lang="en-US" sz="1800"/>
              <a:t>) </a:t>
            </a:r>
          </a:p>
          <a:p>
            <a:r>
              <a:rPr lang="en-US" sz="1800"/>
              <a:t>{ </a:t>
            </a:r>
          </a:p>
          <a:p>
            <a:r>
              <a:rPr lang="en-US" sz="1800"/>
              <a:t>         if ((* TerminateFn) (Data)) return ClassNode(Data);</a:t>
            </a:r>
          </a:p>
          <a:p>
            <a:endParaRPr lang="en-US" sz="1800"/>
          </a:p>
          <a:p>
            <a:r>
              <a:rPr lang="en-US" sz="1800"/>
              <a:t>         BestVariable = (* SelectFn)(Data); </a:t>
            </a:r>
          </a:p>
          <a:p>
            <a:endParaRPr lang="en-US" sz="1800"/>
          </a:p>
          <a:p>
            <a:r>
              <a:rPr lang="en-US" sz="1800"/>
              <a:t>         return                 (           TestNode(BestVariable)          )</a:t>
            </a:r>
          </a:p>
          <a:p>
            <a:endParaRPr lang="en-US" sz="1800"/>
          </a:p>
          <a:p>
            <a:endParaRPr lang="en-US" sz="1800"/>
          </a:p>
          <a:p>
            <a:endParaRPr lang="en-US" sz="1800"/>
          </a:p>
          <a:p>
            <a:r>
              <a:rPr lang="en-US" sz="1800"/>
              <a:t>      TDIDT({d | d in Data and                         TDIDT({d | d in Data and </a:t>
            </a:r>
          </a:p>
          <a:p>
            <a:r>
              <a:rPr lang="en-US" sz="1800"/>
              <a:t>                          Value(BestAttribute, d)                             Value(BestAttribute, d) </a:t>
            </a:r>
          </a:p>
          <a:p>
            <a:r>
              <a:rPr lang="en-US" sz="1800"/>
              <a:t>                                  = v1})                                                              = v2}) </a:t>
            </a:r>
          </a:p>
          <a:p>
            <a:r>
              <a:rPr lang="en-US" sz="1800"/>
              <a:t>}</a:t>
            </a:r>
          </a:p>
        </p:txBody>
      </p:sp>
      <p:sp>
        <p:nvSpPr>
          <p:cNvPr id="65540" name="Line 4"/>
          <p:cNvSpPr>
            <a:spLocks noChangeShapeType="1"/>
          </p:cNvSpPr>
          <p:nvPr/>
        </p:nvSpPr>
        <p:spPr bwMode="auto">
          <a:xfrm flipH="1">
            <a:off x="2514600" y="3279775"/>
            <a:ext cx="1294299" cy="762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5541" name="Line 5"/>
          <p:cNvSpPr>
            <a:spLocks noChangeShapeType="1"/>
          </p:cNvSpPr>
          <p:nvPr/>
        </p:nvSpPr>
        <p:spPr bwMode="auto">
          <a:xfrm>
            <a:off x="4114800" y="3279775"/>
            <a:ext cx="1370435" cy="762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5542" name="Text Box 6"/>
          <p:cNvSpPr txBox="1">
            <a:spLocks noChangeArrowheads="1"/>
          </p:cNvSpPr>
          <p:nvPr/>
        </p:nvSpPr>
        <p:spPr bwMode="auto">
          <a:xfrm>
            <a:off x="2727325" y="3397250"/>
            <a:ext cx="488535" cy="457200"/>
          </a:xfrm>
          <a:prstGeom prst="rect">
            <a:avLst/>
          </a:prstGeom>
          <a:noFill/>
          <a:ln w="9525">
            <a:noFill/>
            <a:miter lim="800000"/>
            <a:headEnd/>
            <a:tailEnd/>
          </a:ln>
          <a:effectLst/>
        </p:spPr>
        <p:txBody>
          <a:bodyPr wrap="square">
            <a:prstTxWarp prst="textNoShape">
              <a:avLst/>
            </a:prstTxWarp>
            <a:spAutoFit/>
          </a:bodyPr>
          <a:lstStyle/>
          <a:p>
            <a:r>
              <a:rPr lang="en-US" sz="2400"/>
              <a:t>v1</a:t>
            </a:r>
          </a:p>
        </p:txBody>
      </p:sp>
      <p:sp>
        <p:nvSpPr>
          <p:cNvPr id="65543" name="Text Box 7"/>
          <p:cNvSpPr txBox="1">
            <a:spLocks noChangeArrowheads="1"/>
          </p:cNvSpPr>
          <p:nvPr/>
        </p:nvSpPr>
        <p:spPr bwMode="auto">
          <a:xfrm>
            <a:off x="4800600" y="3432175"/>
            <a:ext cx="488535" cy="457200"/>
          </a:xfrm>
          <a:prstGeom prst="rect">
            <a:avLst/>
          </a:prstGeom>
          <a:noFill/>
          <a:ln w="9525">
            <a:noFill/>
            <a:miter lim="800000"/>
            <a:headEnd/>
            <a:tailEnd/>
          </a:ln>
          <a:effectLst/>
        </p:spPr>
        <p:txBody>
          <a:bodyPr wrap="square">
            <a:prstTxWarp prst="textNoShape">
              <a:avLst/>
            </a:prstTxWarp>
            <a:spAutoFit/>
          </a:bodyPr>
          <a:lstStyle/>
          <a:p>
            <a:r>
              <a:rPr lang="en-US" sz="2400"/>
              <a:t>v2</a:t>
            </a:r>
          </a:p>
        </p:txBody>
      </p:sp>
      <p:sp>
        <p:nvSpPr>
          <p:cNvPr id="65544" name="Text Box 8"/>
          <p:cNvSpPr txBox="1">
            <a:spLocks noChangeArrowheads="1"/>
          </p:cNvSpPr>
          <p:nvPr/>
        </p:nvSpPr>
        <p:spPr bwMode="auto">
          <a:xfrm>
            <a:off x="2286000" y="6248400"/>
            <a:ext cx="5489575" cy="396875"/>
          </a:xfrm>
          <a:prstGeom prst="rect">
            <a:avLst/>
          </a:prstGeom>
          <a:noFill/>
          <a:ln w="9525">
            <a:noFill/>
            <a:miter lim="800000"/>
            <a:headEnd/>
            <a:tailEnd/>
          </a:ln>
          <a:effectLst/>
        </p:spPr>
        <p:txBody>
          <a:bodyPr wrap="none">
            <a:prstTxWarp prst="textNoShape">
              <a:avLst/>
            </a:prstTxWarp>
            <a:spAutoFit/>
          </a:bodyPr>
          <a:lstStyle/>
          <a:p>
            <a:r>
              <a:rPr lang="en-US" b="1">
                <a:solidFill>
                  <a:srgbClr val="FF0000"/>
                </a:solidFill>
              </a:rPr>
              <a:t>This is not the only way to learn a decision tree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Doug Fisher</a:t>
            </a:r>
          </a:p>
        </p:txBody>
      </p:sp>
      <p:sp>
        <p:nvSpPr>
          <p:cNvPr id="3" name="Slide Number Placeholder 2"/>
          <p:cNvSpPr>
            <a:spLocks noGrp="1"/>
          </p:cNvSpPr>
          <p:nvPr>
            <p:ph type="sldNum" sz="quarter" idx="12"/>
          </p:nvPr>
        </p:nvSpPr>
        <p:spPr/>
        <p:txBody>
          <a:bodyPr/>
          <a:lstStyle/>
          <a:p>
            <a:fld id="{415EF1A9-6B87-024B-81C4-7DDD4A6B2C8E}" type="slidenum">
              <a:rPr lang="en-US"/>
              <a:pPr/>
              <a:t>7</a:t>
            </a:fld>
            <a:endParaRPr lang="en-US"/>
          </a:p>
        </p:txBody>
      </p:sp>
      <p:sp>
        <p:nvSpPr>
          <p:cNvPr id="17" name="Text Box 15"/>
          <p:cNvSpPr txBox="1">
            <a:spLocks noChangeArrowheads="1"/>
          </p:cNvSpPr>
          <p:nvPr/>
        </p:nvSpPr>
        <p:spPr bwMode="auto">
          <a:xfrm>
            <a:off x="304800" y="1371600"/>
            <a:ext cx="8839200" cy="2554545"/>
          </a:xfrm>
          <a:prstGeom prst="rect">
            <a:avLst/>
          </a:prstGeom>
          <a:noFill/>
          <a:ln w="9525">
            <a:noFill/>
            <a:miter lim="800000"/>
            <a:headEnd/>
            <a:tailEnd/>
          </a:ln>
          <a:effectLst/>
        </p:spPr>
        <p:txBody>
          <a:bodyPr wrap="square">
            <a:prstTxWarp prst="textNoShape">
              <a:avLst/>
            </a:prstTxWarp>
            <a:spAutoFit/>
          </a:bodyPr>
          <a:lstStyle/>
          <a:p>
            <a:r>
              <a:rPr lang="en-US" b="1">
                <a:solidFill>
                  <a:srgbClr val="0000FF"/>
                </a:solidFill>
              </a:rPr>
              <a:t>The big picture on attribute selection:</a:t>
            </a:r>
          </a:p>
          <a:p>
            <a:endParaRPr lang="en-US" b="1">
              <a:solidFill>
                <a:srgbClr val="0000FF"/>
              </a:solidFill>
            </a:endParaRPr>
          </a:p>
          <a:p>
            <a:pPr>
              <a:buFontTx/>
              <a:buChar char="•"/>
            </a:pPr>
            <a:r>
              <a:rPr lang="en-US" b="1">
                <a:solidFill>
                  <a:srgbClr val="0000FF"/>
                </a:solidFill>
              </a:rPr>
              <a:t>     if Vi and C are independent, value Vi least (“minimally”) informative</a:t>
            </a:r>
          </a:p>
          <a:p>
            <a:endParaRPr lang="en-US" b="1">
              <a:solidFill>
                <a:srgbClr val="0000FF"/>
              </a:solidFill>
            </a:endParaRPr>
          </a:p>
          <a:p>
            <a:pPr>
              <a:buFontTx/>
              <a:buChar char="•"/>
            </a:pPr>
            <a:r>
              <a:rPr lang="en-US" b="1">
                <a:solidFill>
                  <a:srgbClr val="0000FF"/>
                </a:solidFill>
              </a:rPr>
              <a:t>     if each value of Vi associated with exactly one C, </a:t>
            </a:r>
          </a:p>
          <a:p>
            <a:r>
              <a:rPr lang="en-US" b="1">
                <a:solidFill>
                  <a:srgbClr val="0000FF"/>
                </a:solidFill>
              </a:rPr>
              <a:t>      value Vi most (“maximally”) informative</a:t>
            </a:r>
          </a:p>
          <a:p>
            <a:endParaRPr lang="en-US" b="1">
              <a:solidFill>
                <a:srgbClr val="0000FF"/>
              </a:solidFill>
            </a:endParaRPr>
          </a:p>
          <a:p>
            <a:pPr>
              <a:buFontTx/>
              <a:buChar char="•"/>
            </a:pPr>
            <a:r>
              <a:rPr lang="en-US" b="1">
                <a:solidFill>
                  <a:srgbClr val="0000FF"/>
                </a:solidFill>
              </a:rPr>
              <a:t>     most cases somewhere in between</a:t>
            </a:r>
          </a:p>
        </p:txBody>
      </p:sp>
      <p:sp>
        <p:nvSpPr>
          <p:cNvPr id="18" name="Rectangle 17"/>
          <p:cNvSpPr/>
          <p:nvPr/>
        </p:nvSpPr>
        <p:spPr>
          <a:xfrm>
            <a:off x="2286000" y="381000"/>
            <a:ext cx="4383532" cy="830997"/>
          </a:xfrm>
          <a:prstGeom prst="rect">
            <a:avLst/>
          </a:prstGeom>
        </p:spPr>
        <p:txBody>
          <a:bodyPr wrap="none">
            <a:spAutoFit/>
          </a:bodyPr>
          <a:lstStyle/>
          <a:p>
            <a:pPr algn="ctr"/>
            <a:r>
              <a:rPr lang="en-US" sz="2400"/>
              <a:t>Attribute Selection</a:t>
            </a:r>
          </a:p>
          <a:p>
            <a:pPr algn="ctr"/>
            <a:r>
              <a:rPr lang="en-US" sz="2400"/>
              <a:t>BestVariable = (* SelectFn)(Data)</a:t>
            </a:r>
          </a:p>
        </p:txBody>
      </p:sp>
      <p:sp>
        <p:nvSpPr>
          <p:cNvPr id="19" name="Rectangle 18"/>
          <p:cNvSpPr/>
          <p:nvPr/>
        </p:nvSpPr>
        <p:spPr>
          <a:xfrm>
            <a:off x="990600" y="4343400"/>
            <a:ext cx="1676400" cy="1295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0000"/>
              </a:solidFill>
            </a:endParaRPr>
          </a:p>
        </p:txBody>
      </p:sp>
      <p:sp>
        <p:nvSpPr>
          <p:cNvPr id="20" name="TextBox 19"/>
          <p:cNvSpPr txBox="1"/>
          <p:nvPr/>
        </p:nvSpPr>
        <p:spPr>
          <a:xfrm>
            <a:off x="533400" y="4495800"/>
            <a:ext cx="2133600" cy="1015663"/>
          </a:xfrm>
          <a:prstGeom prst="rect">
            <a:avLst/>
          </a:prstGeom>
          <a:noFill/>
        </p:spPr>
        <p:txBody>
          <a:bodyPr wrap="square" rtlCol="0">
            <a:spAutoFit/>
          </a:bodyPr>
          <a:lstStyle/>
          <a:p>
            <a:r>
              <a:rPr lang="en-US">
                <a:solidFill>
                  <a:srgbClr val="FF0000"/>
                </a:solidFill>
              </a:rPr>
              <a:t>v</a:t>
            </a:r>
            <a:r>
              <a:rPr lang="en-US" baseline="-25000">
                <a:solidFill>
                  <a:srgbClr val="FF0000"/>
                </a:solidFill>
              </a:rPr>
              <a:t>11</a:t>
            </a:r>
            <a:r>
              <a:rPr lang="en-US">
                <a:solidFill>
                  <a:srgbClr val="FF0000"/>
                </a:solidFill>
              </a:rPr>
              <a:t>               </a:t>
            </a:r>
          </a:p>
          <a:p>
            <a:endParaRPr lang="en-US">
              <a:solidFill>
                <a:srgbClr val="FF0000"/>
              </a:solidFill>
            </a:endParaRPr>
          </a:p>
          <a:p>
            <a:r>
              <a:rPr lang="en-US">
                <a:solidFill>
                  <a:srgbClr val="FF0000"/>
                </a:solidFill>
              </a:rPr>
              <a:t>v</a:t>
            </a:r>
            <a:r>
              <a:rPr lang="en-US" baseline="-25000">
                <a:solidFill>
                  <a:srgbClr val="FF0000"/>
                </a:solidFill>
              </a:rPr>
              <a:t>12</a:t>
            </a:r>
          </a:p>
        </p:txBody>
      </p:sp>
      <p:cxnSp>
        <p:nvCxnSpPr>
          <p:cNvPr id="22" name="Straight Connector 21"/>
          <p:cNvCxnSpPr/>
          <p:nvPr/>
        </p:nvCxnSpPr>
        <p:spPr>
          <a:xfrm>
            <a:off x="990600" y="4953000"/>
            <a:ext cx="1676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990600" y="5638800"/>
            <a:ext cx="1676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828800" y="4343400"/>
            <a:ext cx="0" cy="1295400"/>
          </a:xfrm>
          <a:prstGeom prst="line">
            <a:avLst/>
          </a:prstGeom>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1219200" y="3962400"/>
            <a:ext cx="1146634" cy="400110"/>
          </a:xfrm>
          <a:prstGeom prst="rect">
            <a:avLst/>
          </a:prstGeom>
          <a:noFill/>
        </p:spPr>
        <p:txBody>
          <a:bodyPr wrap="none" rtlCol="0">
            <a:spAutoFit/>
          </a:bodyPr>
          <a:lstStyle/>
          <a:p>
            <a:r>
              <a:rPr lang="en-US">
                <a:solidFill>
                  <a:srgbClr val="FF0000"/>
                </a:solidFill>
              </a:rPr>
              <a:t>C</a:t>
            </a:r>
            <a:r>
              <a:rPr lang="en-US" baseline="-25000">
                <a:solidFill>
                  <a:srgbClr val="FF0000"/>
                </a:solidFill>
              </a:rPr>
              <a:t>1</a:t>
            </a:r>
            <a:r>
              <a:rPr lang="en-US">
                <a:solidFill>
                  <a:srgbClr val="FF0000"/>
                </a:solidFill>
              </a:rPr>
              <a:t>       C</a:t>
            </a:r>
            <a:r>
              <a:rPr lang="en-US" baseline="-25000">
                <a:solidFill>
                  <a:srgbClr val="FF0000"/>
                </a:solidFill>
              </a:rPr>
              <a:t>2</a:t>
            </a:r>
          </a:p>
        </p:txBody>
      </p:sp>
      <p:sp>
        <p:nvSpPr>
          <p:cNvPr id="32" name="TextBox 31"/>
          <p:cNvSpPr txBox="1"/>
          <p:nvPr/>
        </p:nvSpPr>
        <p:spPr>
          <a:xfrm>
            <a:off x="457200" y="4038600"/>
            <a:ext cx="468205" cy="400110"/>
          </a:xfrm>
          <a:prstGeom prst="rect">
            <a:avLst/>
          </a:prstGeom>
          <a:noFill/>
        </p:spPr>
        <p:txBody>
          <a:bodyPr wrap="none" rtlCol="0">
            <a:spAutoFit/>
          </a:bodyPr>
          <a:lstStyle/>
          <a:p>
            <a:r>
              <a:rPr lang="en-US">
                <a:solidFill>
                  <a:srgbClr val="FF0000"/>
                </a:solidFill>
              </a:rPr>
              <a:t>V</a:t>
            </a:r>
            <a:r>
              <a:rPr lang="en-US" baseline="-25000">
                <a:solidFill>
                  <a:srgbClr val="FF0000"/>
                </a:solidFill>
              </a:rPr>
              <a:t>1</a:t>
            </a:r>
            <a:r>
              <a:rPr lang="en-US">
                <a:solidFill>
                  <a:srgbClr val="FF0000"/>
                </a:solidFill>
              </a:rPr>
              <a:t> </a:t>
            </a:r>
            <a:endParaRPr lang="en-US" baseline="-25000">
              <a:solidFill>
                <a:srgbClr val="FF0000"/>
              </a:solidFill>
            </a:endParaRPr>
          </a:p>
        </p:txBody>
      </p:sp>
      <p:sp>
        <p:nvSpPr>
          <p:cNvPr id="34" name="TextBox 33"/>
          <p:cNvSpPr txBox="1"/>
          <p:nvPr/>
        </p:nvSpPr>
        <p:spPr>
          <a:xfrm>
            <a:off x="1219200" y="4495800"/>
            <a:ext cx="2044149" cy="1631216"/>
          </a:xfrm>
          <a:prstGeom prst="rect">
            <a:avLst/>
          </a:prstGeom>
          <a:noFill/>
        </p:spPr>
        <p:txBody>
          <a:bodyPr wrap="none" rtlCol="0">
            <a:spAutoFit/>
          </a:bodyPr>
          <a:lstStyle/>
          <a:p>
            <a:r>
              <a:rPr lang="en-US">
                <a:solidFill>
                  <a:srgbClr val="FF0000"/>
                </a:solidFill>
              </a:rPr>
              <a:t>50        50      100</a:t>
            </a:r>
          </a:p>
          <a:p>
            <a:endParaRPr lang="en-US">
              <a:solidFill>
                <a:srgbClr val="FF0000"/>
              </a:solidFill>
            </a:endParaRPr>
          </a:p>
          <a:p>
            <a:r>
              <a:rPr lang="en-US">
                <a:solidFill>
                  <a:srgbClr val="FF0000"/>
                </a:solidFill>
              </a:rPr>
              <a:t>20        20        40</a:t>
            </a:r>
          </a:p>
          <a:p>
            <a:endParaRPr lang="en-US">
              <a:solidFill>
                <a:srgbClr val="FF0000"/>
              </a:solidFill>
            </a:endParaRPr>
          </a:p>
          <a:p>
            <a:r>
              <a:rPr lang="en-US">
                <a:solidFill>
                  <a:srgbClr val="FF0000"/>
                </a:solidFill>
              </a:rPr>
              <a:t>70        70      140</a:t>
            </a:r>
          </a:p>
        </p:txBody>
      </p:sp>
      <p:sp>
        <p:nvSpPr>
          <p:cNvPr id="35" name="Rectangle 34"/>
          <p:cNvSpPr/>
          <p:nvPr/>
        </p:nvSpPr>
        <p:spPr>
          <a:xfrm>
            <a:off x="3810000" y="4343400"/>
            <a:ext cx="1676400" cy="1295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000FF"/>
              </a:solidFill>
            </a:endParaRPr>
          </a:p>
        </p:txBody>
      </p:sp>
      <p:sp>
        <p:nvSpPr>
          <p:cNvPr id="36" name="TextBox 35"/>
          <p:cNvSpPr txBox="1"/>
          <p:nvPr/>
        </p:nvSpPr>
        <p:spPr>
          <a:xfrm>
            <a:off x="3352800" y="4495800"/>
            <a:ext cx="2133600" cy="1015663"/>
          </a:xfrm>
          <a:prstGeom prst="rect">
            <a:avLst/>
          </a:prstGeom>
          <a:noFill/>
        </p:spPr>
        <p:txBody>
          <a:bodyPr wrap="square" rtlCol="0">
            <a:spAutoFit/>
          </a:bodyPr>
          <a:lstStyle/>
          <a:p>
            <a:r>
              <a:rPr lang="en-US">
                <a:solidFill>
                  <a:srgbClr val="0000FF"/>
                </a:solidFill>
              </a:rPr>
              <a:t>v</a:t>
            </a:r>
            <a:r>
              <a:rPr lang="en-US" baseline="-25000">
                <a:solidFill>
                  <a:srgbClr val="0000FF"/>
                </a:solidFill>
              </a:rPr>
              <a:t>21</a:t>
            </a:r>
            <a:r>
              <a:rPr lang="en-US">
                <a:solidFill>
                  <a:srgbClr val="0000FF"/>
                </a:solidFill>
              </a:rPr>
              <a:t>               </a:t>
            </a:r>
          </a:p>
          <a:p>
            <a:endParaRPr lang="en-US">
              <a:solidFill>
                <a:srgbClr val="0000FF"/>
              </a:solidFill>
            </a:endParaRPr>
          </a:p>
          <a:p>
            <a:r>
              <a:rPr lang="en-US">
                <a:solidFill>
                  <a:srgbClr val="0000FF"/>
                </a:solidFill>
              </a:rPr>
              <a:t>v</a:t>
            </a:r>
            <a:r>
              <a:rPr lang="en-US" baseline="-25000">
                <a:solidFill>
                  <a:srgbClr val="0000FF"/>
                </a:solidFill>
              </a:rPr>
              <a:t>22</a:t>
            </a:r>
          </a:p>
        </p:txBody>
      </p:sp>
      <p:cxnSp>
        <p:nvCxnSpPr>
          <p:cNvPr id="37" name="Straight Connector 36"/>
          <p:cNvCxnSpPr/>
          <p:nvPr/>
        </p:nvCxnSpPr>
        <p:spPr>
          <a:xfrm>
            <a:off x="3810000" y="4953000"/>
            <a:ext cx="1676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3810000" y="5638800"/>
            <a:ext cx="1676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4648200" y="4343400"/>
            <a:ext cx="0" cy="1295400"/>
          </a:xfrm>
          <a:prstGeom prst="line">
            <a:avLst/>
          </a:prstGeom>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4038600" y="3962400"/>
            <a:ext cx="1146634" cy="400110"/>
          </a:xfrm>
          <a:prstGeom prst="rect">
            <a:avLst/>
          </a:prstGeom>
          <a:noFill/>
        </p:spPr>
        <p:txBody>
          <a:bodyPr wrap="none" rtlCol="0">
            <a:spAutoFit/>
          </a:bodyPr>
          <a:lstStyle/>
          <a:p>
            <a:r>
              <a:rPr lang="en-US">
                <a:solidFill>
                  <a:srgbClr val="0000FF"/>
                </a:solidFill>
              </a:rPr>
              <a:t>C</a:t>
            </a:r>
            <a:r>
              <a:rPr lang="en-US" baseline="-25000">
                <a:solidFill>
                  <a:srgbClr val="0000FF"/>
                </a:solidFill>
              </a:rPr>
              <a:t>1</a:t>
            </a:r>
            <a:r>
              <a:rPr lang="en-US">
                <a:solidFill>
                  <a:srgbClr val="0000FF"/>
                </a:solidFill>
              </a:rPr>
              <a:t>       C</a:t>
            </a:r>
            <a:r>
              <a:rPr lang="en-US" baseline="-25000">
                <a:solidFill>
                  <a:srgbClr val="0000FF"/>
                </a:solidFill>
              </a:rPr>
              <a:t>2</a:t>
            </a:r>
          </a:p>
        </p:txBody>
      </p:sp>
      <p:sp>
        <p:nvSpPr>
          <p:cNvPr id="41" name="TextBox 40"/>
          <p:cNvSpPr txBox="1"/>
          <p:nvPr/>
        </p:nvSpPr>
        <p:spPr>
          <a:xfrm>
            <a:off x="3276600" y="4114800"/>
            <a:ext cx="468205" cy="400110"/>
          </a:xfrm>
          <a:prstGeom prst="rect">
            <a:avLst/>
          </a:prstGeom>
          <a:noFill/>
        </p:spPr>
        <p:txBody>
          <a:bodyPr wrap="none" rtlCol="0">
            <a:spAutoFit/>
          </a:bodyPr>
          <a:lstStyle/>
          <a:p>
            <a:r>
              <a:rPr lang="en-US">
                <a:solidFill>
                  <a:srgbClr val="0000FF"/>
                </a:solidFill>
              </a:rPr>
              <a:t>V</a:t>
            </a:r>
            <a:r>
              <a:rPr lang="en-US" baseline="-25000">
                <a:solidFill>
                  <a:srgbClr val="0000FF"/>
                </a:solidFill>
              </a:rPr>
              <a:t>2</a:t>
            </a:r>
            <a:r>
              <a:rPr lang="en-US">
                <a:solidFill>
                  <a:srgbClr val="0000FF"/>
                </a:solidFill>
              </a:rPr>
              <a:t> </a:t>
            </a:r>
            <a:endParaRPr lang="en-US" baseline="-25000">
              <a:solidFill>
                <a:srgbClr val="0000FF"/>
              </a:solidFill>
            </a:endParaRPr>
          </a:p>
        </p:txBody>
      </p:sp>
      <p:sp>
        <p:nvSpPr>
          <p:cNvPr id="42" name="TextBox 41"/>
          <p:cNvSpPr txBox="1"/>
          <p:nvPr/>
        </p:nvSpPr>
        <p:spPr>
          <a:xfrm>
            <a:off x="3962400" y="4495800"/>
            <a:ext cx="2044149" cy="1631216"/>
          </a:xfrm>
          <a:prstGeom prst="rect">
            <a:avLst/>
          </a:prstGeom>
          <a:noFill/>
        </p:spPr>
        <p:txBody>
          <a:bodyPr wrap="none" rtlCol="0">
            <a:spAutoFit/>
          </a:bodyPr>
          <a:lstStyle/>
          <a:p>
            <a:r>
              <a:rPr lang="en-US">
                <a:solidFill>
                  <a:srgbClr val="0000FF"/>
                </a:solidFill>
              </a:rPr>
              <a:t> 70         0        70</a:t>
            </a:r>
          </a:p>
          <a:p>
            <a:endParaRPr lang="en-US">
              <a:solidFill>
                <a:srgbClr val="0000FF"/>
              </a:solidFill>
            </a:endParaRPr>
          </a:p>
          <a:p>
            <a:r>
              <a:rPr lang="en-US">
                <a:solidFill>
                  <a:srgbClr val="0000FF"/>
                </a:solidFill>
              </a:rPr>
              <a:t>  0        70        70</a:t>
            </a:r>
          </a:p>
          <a:p>
            <a:endParaRPr lang="en-US">
              <a:solidFill>
                <a:srgbClr val="0000FF"/>
              </a:solidFill>
            </a:endParaRPr>
          </a:p>
          <a:p>
            <a:r>
              <a:rPr lang="en-US">
                <a:solidFill>
                  <a:srgbClr val="0000FF"/>
                </a:solidFill>
              </a:rPr>
              <a:t>70        70       140</a:t>
            </a:r>
          </a:p>
        </p:txBody>
      </p:sp>
      <p:sp>
        <p:nvSpPr>
          <p:cNvPr id="43" name="Rectangle 42"/>
          <p:cNvSpPr/>
          <p:nvPr/>
        </p:nvSpPr>
        <p:spPr>
          <a:xfrm>
            <a:off x="6629400" y="4343400"/>
            <a:ext cx="1676400" cy="1295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44" name="TextBox 43"/>
          <p:cNvSpPr txBox="1"/>
          <p:nvPr/>
        </p:nvSpPr>
        <p:spPr>
          <a:xfrm>
            <a:off x="6172200" y="4495800"/>
            <a:ext cx="2133600" cy="1015663"/>
          </a:xfrm>
          <a:prstGeom prst="rect">
            <a:avLst/>
          </a:prstGeom>
          <a:noFill/>
        </p:spPr>
        <p:txBody>
          <a:bodyPr wrap="square" rtlCol="0">
            <a:spAutoFit/>
          </a:bodyPr>
          <a:lstStyle/>
          <a:p>
            <a:r>
              <a:rPr lang="en-US"/>
              <a:t>v</a:t>
            </a:r>
            <a:r>
              <a:rPr lang="en-US" baseline="-25000"/>
              <a:t>31</a:t>
            </a:r>
            <a:r>
              <a:rPr lang="en-US"/>
              <a:t>               </a:t>
            </a:r>
          </a:p>
          <a:p>
            <a:endParaRPr lang="en-US"/>
          </a:p>
          <a:p>
            <a:r>
              <a:rPr lang="en-US"/>
              <a:t>v</a:t>
            </a:r>
            <a:r>
              <a:rPr lang="en-US" baseline="-25000"/>
              <a:t>32</a:t>
            </a:r>
          </a:p>
        </p:txBody>
      </p:sp>
      <p:cxnSp>
        <p:nvCxnSpPr>
          <p:cNvPr id="45" name="Straight Connector 44"/>
          <p:cNvCxnSpPr/>
          <p:nvPr/>
        </p:nvCxnSpPr>
        <p:spPr>
          <a:xfrm>
            <a:off x="6629400" y="4953000"/>
            <a:ext cx="1676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6629400" y="5638800"/>
            <a:ext cx="1676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7467600" y="4343400"/>
            <a:ext cx="0" cy="1295400"/>
          </a:xfrm>
          <a:prstGeom prst="line">
            <a:avLst/>
          </a:prstGeom>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6858000" y="3962400"/>
            <a:ext cx="1146634" cy="400110"/>
          </a:xfrm>
          <a:prstGeom prst="rect">
            <a:avLst/>
          </a:prstGeom>
          <a:noFill/>
        </p:spPr>
        <p:txBody>
          <a:bodyPr wrap="none" rtlCol="0">
            <a:spAutoFit/>
          </a:bodyPr>
          <a:lstStyle/>
          <a:p>
            <a:r>
              <a:rPr lang="en-US"/>
              <a:t>C</a:t>
            </a:r>
            <a:r>
              <a:rPr lang="en-US" baseline="-25000"/>
              <a:t>1</a:t>
            </a:r>
            <a:r>
              <a:rPr lang="en-US"/>
              <a:t>       C</a:t>
            </a:r>
            <a:r>
              <a:rPr lang="en-US" baseline="-25000"/>
              <a:t>2</a:t>
            </a:r>
          </a:p>
        </p:txBody>
      </p:sp>
      <p:sp>
        <p:nvSpPr>
          <p:cNvPr id="49" name="TextBox 48"/>
          <p:cNvSpPr txBox="1"/>
          <p:nvPr/>
        </p:nvSpPr>
        <p:spPr>
          <a:xfrm>
            <a:off x="6096000" y="4114800"/>
            <a:ext cx="468205" cy="400110"/>
          </a:xfrm>
          <a:prstGeom prst="rect">
            <a:avLst/>
          </a:prstGeom>
          <a:noFill/>
        </p:spPr>
        <p:txBody>
          <a:bodyPr wrap="none" rtlCol="0">
            <a:spAutoFit/>
          </a:bodyPr>
          <a:lstStyle/>
          <a:p>
            <a:r>
              <a:rPr lang="en-US"/>
              <a:t>V</a:t>
            </a:r>
            <a:r>
              <a:rPr lang="en-US" baseline="-25000"/>
              <a:t>3</a:t>
            </a:r>
            <a:r>
              <a:rPr lang="en-US"/>
              <a:t> </a:t>
            </a:r>
            <a:endParaRPr lang="en-US" baseline="-25000"/>
          </a:p>
        </p:txBody>
      </p:sp>
      <p:sp>
        <p:nvSpPr>
          <p:cNvPr id="50" name="TextBox 49"/>
          <p:cNvSpPr txBox="1"/>
          <p:nvPr/>
        </p:nvSpPr>
        <p:spPr>
          <a:xfrm>
            <a:off x="6781800" y="4495800"/>
            <a:ext cx="2108269" cy="1631216"/>
          </a:xfrm>
          <a:prstGeom prst="rect">
            <a:avLst/>
          </a:prstGeom>
          <a:noFill/>
        </p:spPr>
        <p:txBody>
          <a:bodyPr wrap="none" rtlCol="0">
            <a:spAutoFit/>
          </a:bodyPr>
          <a:lstStyle/>
          <a:p>
            <a:r>
              <a:rPr lang="en-US"/>
              <a:t> 50        60      110</a:t>
            </a:r>
          </a:p>
          <a:p>
            <a:endParaRPr lang="en-US"/>
          </a:p>
          <a:p>
            <a:r>
              <a:rPr lang="en-US"/>
              <a:t> 20        10       30</a:t>
            </a:r>
          </a:p>
          <a:p>
            <a:endParaRPr lang="en-US"/>
          </a:p>
          <a:p>
            <a:r>
              <a:rPr lang="en-US"/>
              <a:t>70        70       140</a:t>
            </a:r>
          </a:p>
        </p:txBody>
      </p:sp>
    </p:spTree>
    <p:extLst>
      <p:ext uri="{BB962C8B-B14F-4D97-AF65-F5344CB8AC3E}">
        <p14:creationId xmlns:p14="http://schemas.microsoft.com/office/powerpoint/2010/main" val="3020423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Date Placeholder 1"/>
          <p:cNvSpPr>
            <a:spLocks noGrp="1"/>
          </p:cNvSpPr>
          <p:nvPr>
            <p:ph type="dt" sz="half" idx="10"/>
          </p:nvPr>
        </p:nvSpPr>
        <p:spPr/>
        <p:txBody>
          <a:bodyPr/>
          <a:lstStyle/>
          <a:p>
            <a:r>
              <a:rPr lang="en-US"/>
              <a:t>Doug Fisher</a:t>
            </a:r>
          </a:p>
        </p:txBody>
      </p:sp>
      <p:sp>
        <p:nvSpPr>
          <p:cNvPr id="23" name="Slide Number Placeholder 3"/>
          <p:cNvSpPr>
            <a:spLocks noGrp="1"/>
          </p:cNvSpPr>
          <p:nvPr>
            <p:ph type="sldNum" sz="quarter" idx="12"/>
          </p:nvPr>
        </p:nvSpPr>
        <p:spPr/>
        <p:txBody>
          <a:bodyPr/>
          <a:lstStyle/>
          <a:p>
            <a:fld id="{86C0E2ED-6246-1A46-922B-E8C71AD1DD17}" type="slidenum">
              <a:rPr lang="en-US"/>
              <a:pPr/>
              <a:t>8</a:t>
            </a:fld>
            <a:endParaRPr lang="en-US"/>
          </a:p>
        </p:txBody>
      </p:sp>
      <p:sp>
        <p:nvSpPr>
          <p:cNvPr id="74754" name="Text Box 2"/>
          <p:cNvSpPr txBox="1">
            <a:spLocks noChangeArrowheads="1"/>
          </p:cNvSpPr>
          <p:nvPr/>
        </p:nvSpPr>
        <p:spPr bwMode="auto">
          <a:xfrm>
            <a:off x="517525" y="727075"/>
            <a:ext cx="5956300" cy="1917700"/>
          </a:xfrm>
          <a:prstGeom prst="rect">
            <a:avLst/>
          </a:prstGeom>
          <a:noFill/>
          <a:ln w="9525">
            <a:noFill/>
            <a:miter lim="800000"/>
            <a:headEnd/>
            <a:tailEnd/>
          </a:ln>
          <a:effectLst/>
        </p:spPr>
        <p:txBody>
          <a:bodyPr wrap="none">
            <a:prstTxWarp prst="textNoShape">
              <a:avLst/>
            </a:prstTxWarp>
            <a:spAutoFit/>
          </a:bodyPr>
          <a:lstStyle/>
          <a:p>
            <a:r>
              <a:rPr lang="en-US" sz="2400"/>
              <a:t>Selecting the best divisive attribute (SelectFN):</a:t>
            </a:r>
          </a:p>
          <a:p>
            <a:endParaRPr lang="en-US" sz="2400"/>
          </a:p>
          <a:p>
            <a:r>
              <a:rPr lang="en-US" sz="2400"/>
              <a:t>Attribute Vi that minimizes:</a:t>
            </a:r>
          </a:p>
          <a:p>
            <a:endParaRPr lang="en-US" sz="2400"/>
          </a:p>
          <a:p>
            <a:r>
              <a:rPr lang="en-US" sz="2400"/>
              <a:t>     </a:t>
            </a:r>
          </a:p>
        </p:txBody>
      </p:sp>
      <p:sp>
        <p:nvSpPr>
          <p:cNvPr id="74755" name="Line 3"/>
          <p:cNvSpPr>
            <a:spLocks noChangeShapeType="1"/>
          </p:cNvSpPr>
          <p:nvPr/>
        </p:nvSpPr>
        <p:spPr bwMode="auto">
          <a:xfrm flipH="1">
            <a:off x="1600200" y="2438400"/>
            <a:ext cx="304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74756" name="Line 4"/>
          <p:cNvSpPr>
            <a:spLocks noChangeShapeType="1"/>
          </p:cNvSpPr>
          <p:nvPr/>
        </p:nvSpPr>
        <p:spPr bwMode="auto">
          <a:xfrm>
            <a:off x="1600200" y="2438400"/>
            <a:ext cx="152400" cy="2286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74757" name="Line 5"/>
          <p:cNvSpPr>
            <a:spLocks noChangeShapeType="1"/>
          </p:cNvSpPr>
          <p:nvPr/>
        </p:nvSpPr>
        <p:spPr bwMode="auto">
          <a:xfrm flipH="1">
            <a:off x="1600200" y="2667000"/>
            <a:ext cx="152400" cy="2286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74758" name="Line 6"/>
          <p:cNvSpPr>
            <a:spLocks noChangeShapeType="1"/>
          </p:cNvSpPr>
          <p:nvPr/>
        </p:nvSpPr>
        <p:spPr bwMode="auto">
          <a:xfrm>
            <a:off x="1600200" y="2895600"/>
            <a:ext cx="304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74759" name="Line 7"/>
          <p:cNvSpPr>
            <a:spLocks noChangeShapeType="1"/>
          </p:cNvSpPr>
          <p:nvPr/>
        </p:nvSpPr>
        <p:spPr bwMode="auto">
          <a:xfrm flipH="1">
            <a:off x="3276600" y="2438400"/>
            <a:ext cx="304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74760" name="Line 8"/>
          <p:cNvSpPr>
            <a:spLocks noChangeShapeType="1"/>
          </p:cNvSpPr>
          <p:nvPr/>
        </p:nvSpPr>
        <p:spPr bwMode="auto">
          <a:xfrm>
            <a:off x="3276600" y="2438400"/>
            <a:ext cx="152400" cy="2286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74761" name="Line 9"/>
          <p:cNvSpPr>
            <a:spLocks noChangeShapeType="1"/>
          </p:cNvSpPr>
          <p:nvPr/>
        </p:nvSpPr>
        <p:spPr bwMode="auto">
          <a:xfrm flipH="1">
            <a:off x="3276600" y="2667000"/>
            <a:ext cx="152400" cy="2286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74762" name="Line 10"/>
          <p:cNvSpPr>
            <a:spLocks noChangeShapeType="1"/>
          </p:cNvSpPr>
          <p:nvPr/>
        </p:nvSpPr>
        <p:spPr bwMode="auto">
          <a:xfrm>
            <a:off x="3276600" y="2895600"/>
            <a:ext cx="304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74763" name="Text Box 11"/>
          <p:cNvSpPr txBox="1">
            <a:spLocks noChangeArrowheads="1"/>
          </p:cNvSpPr>
          <p:nvPr/>
        </p:nvSpPr>
        <p:spPr bwMode="auto">
          <a:xfrm>
            <a:off x="1828800" y="2438400"/>
            <a:ext cx="1506538" cy="457200"/>
          </a:xfrm>
          <a:prstGeom prst="rect">
            <a:avLst/>
          </a:prstGeom>
          <a:noFill/>
          <a:ln w="9525">
            <a:noFill/>
            <a:miter lim="800000"/>
            <a:headEnd/>
            <a:tailEnd/>
          </a:ln>
          <a:effectLst/>
        </p:spPr>
        <p:txBody>
          <a:bodyPr wrap="none">
            <a:prstTxWarp prst="textNoShape">
              <a:avLst/>
            </a:prstTxWarp>
            <a:spAutoFit/>
          </a:bodyPr>
          <a:lstStyle/>
          <a:p>
            <a:r>
              <a:rPr lang="en-US" sz="2400"/>
              <a:t>P(Vi = vij)</a:t>
            </a:r>
          </a:p>
        </p:txBody>
      </p:sp>
      <p:sp>
        <p:nvSpPr>
          <p:cNvPr id="74764" name="Text Box 12"/>
          <p:cNvSpPr txBox="1">
            <a:spLocks noChangeArrowheads="1"/>
          </p:cNvSpPr>
          <p:nvPr/>
        </p:nvSpPr>
        <p:spPr bwMode="auto">
          <a:xfrm>
            <a:off x="3641725" y="2403475"/>
            <a:ext cx="4868863" cy="457200"/>
          </a:xfrm>
          <a:prstGeom prst="rect">
            <a:avLst/>
          </a:prstGeom>
          <a:noFill/>
          <a:ln w="9525">
            <a:noFill/>
            <a:miter lim="800000"/>
            <a:headEnd/>
            <a:tailEnd/>
          </a:ln>
          <a:effectLst/>
        </p:spPr>
        <p:txBody>
          <a:bodyPr wrap="none">
            <a:prstTxWarp prst="textNoShape">
              <a:avLst/>
            </a:prstTxWarp>
            <a:spAutoFit/>
          </a:bodyPr>
          <a:lstStyle/>
          <a:p>
            <a:r>
              <a:rPr lang="en-US" sz="2400"/>
              <a:t>P(Ck | Vi = vij)  </a:t>
            </a:r>
            <a:r>
              <a:rPr lang="en-US" sz="2400" b="1">
                <a:solidFill>
                  <a:srgbClr val="9933FF"/>
                </a:solidFill>
              </a:rPr>
              <a:t>|</a:t>
            </a:r>
            <a:r>
              <a:rPr lang="en-US" sz="2400"/>
              <a:t> log P(Ck | Vi = vij) </a:t>
            </a:r>
            <a:r>
              <a:rPr lang="en-US" sz="2400" b="1">
                <a:solidFill>
                  <a:srgbClr val="9933FF"/>
                </a:solidFill>
              </a:rPr>
              <a:t>|</a:t>
            </a:r>
          </a:p>
        </p:txBody>
      </p:sp>
      <p:sp>
        <p:nvSpPr>
          <p:cNvPr id="74765" name="Text Box 13"/>
          <p:cNvSpPr txBox="1">
            <a:spLocks noChangeArrowheads="1"/>
          </p:cNvSpPr>
          <p:nvPr/>
        </p:nvSpPr>
        <p:spPr bwMode="auto">
          <a:xfrm>
            <a:off x="1660525" y="2860675"/>
            <a:ext cx="268288" cy="457200"/>
          </a:xfrm>
          <a:prstGeom prst="rect">
            <a:avLst/>
          </a:prstGeom>
          <a:noFill/>
          <a:ln w="9525">
            <a:noFill/>
            <a:miter lim="800000"/>
            <a:headEnd/>
            <a:tailEnd/>
          </a:ln>
          <a:effectLst/>
        </p:spPr>
        <p:txBody>
          <a:bodyPr wrap="none">
            <a:prstTxWarp prst="textNoShape">
              <a:avLst/>
            </a:prstTxWarp>
            <a:spAutoFit/>
          </a:bodyPr>
          <a:lstStyle/>
          <a:p>
            <a:r>
              <a:rPr lang="en-US" sz="2400"/>
              <a:t>j</a:t>
            </a:r>
          </a:p>
        </p:txBody>
      </p:sp>
      <p:sp>
        <p:nvSpPr>
          <p:cNvPr id="74766" name="Text Box 14"/>
          <p:cNvSpPr txBox="1">
            <a:spLocks noChangeArrowheads="1"/>
          </p:cNvSpPr>
          <p:nvPr/>
        </p:nvSpPr>
        <p:spPr bwMode="auto">
          <a:xfrm>
            <a:off x="3260725" y="2860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k</a:t>
            </a:r>
          </a:p>
        </p:txBody>
      </p:sp>
      <p:sp>
        <p:nvSpPr>
          <p:cNvPr id="74767" name="Text Box 15"/>
          <p:cNvSpPr txBox="1">
            <a:spLocks noChangeArrowheads="1"/>
          </p:cNvSpPr>
          <p:nvPr/>
        </p:nvSpPr>
        <p:spPr bwMode="auto">
          <a:xfrm>
            <a:off x="5791200" y="3200400"/>
            <a:ext cx="2292350" cy="915988"/>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#bits necessary to</a:t>
            </a:r>
          </a:p>
          <a:p>
            <a:r>
              <a:rPr lang="en-US" sz="1800">
                <a:solidFill>
                  <a:schemeClr val="accent2"/>
                </a:solidFill>
              </a:rPr>
              <a:t>encode Ck conditioned</a:t>
            </a:r>
          </a:p>
          <a:p>
            <a:r>
              <a:rPr lang="en-US" sz="1800">
                <a:solidFill>
                  <a:schemeClr val="accent2"/>
                </a:solidFill>
              </a:rPr>
              <a:t>on Vi = vij</a:t>
            </a:r>
          </a:p>
        </p:txBody>
      </p:sp>
      <p:sp>
        <p:nvSpPr>
          <p:cNvPr id="74768" name="AutoShape 16"/>
          <p:cNvSpPr>
            <a:spLocks/>
          </p:cNvSpPr>
          <p:nvPr/>
        </p:nvSpPr>
        <p:spPr bwMode="auto">
          <a:xfrm rot="5400000">
            <a:off x="6934200" y="1752600"/>
            <a:ext cx="228600" cy="2667000"/>
          </a:xfrm>
          <a:prstGeom prst="rightBrace">
            <a:avLst>
              <a:gd name="adj1" fmla="val 97222"/>
              <a:gd name="adj2" fmla="val 50000"/>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74769" name="Text Box 17"/>
          <p:cNvSpPr txBox="1">
            <a:spLocks noChangeArrowheads="1"/>
          </p:cNvSpPr>
          <p:nvPr/>
        </p:nvSpPr>
        <p:spPr bwMode="auto">
          <a:xfrm>
            <a:off x="3505200" y="4343400"/>
            <a:ext cx="3663950" cy="915988"/>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Expected number of bits necessary to </a:t>
            </a:r>
          </a:p>
          <a:p>
            <a:r>
              <a:rPr lang="en-US" sz="1800">
                <a:solidFill>
                  <a:schemeClr val="accent2"/>
                </a:solidFill>
              </a:rPr>
              <a:t>encode C membership conditioned on</a:t>
            </a:r>
          </a:p>
          <a:p>
            <a:r>
              <a:rPr lang="en-US" sz="1800">
                <a:solidFill>
                  <a:schemeClr val="accent2"/>
                </a:solidFill>
              </a:rPr>
              <a:t>Vi = vij</a:t>
            </a:r>
          </a:p>
        </p:txBody>
      </p:sp>
      <p:sp>
        <p:nvSpPr>
          <p:cNvPr id="74770" name="AutoShape 18"/>
          <p:cNvSpPr>
            <a:spLocks/>
          </p:cNvSpPr>
          <p:nvPr/>
        </p:nvSpPr>
        <p:spPr bwMode="auto">
          <a:xfrm rot="5400000">
            <a:off x="5524500" y="1790700"/>
            <a:ext cx="228600" cy="5029200"/>
          </a:xfrm>
          <a:prstGeom prst="rightBrace">
            <a:avLst>
              <a:gd name="adj1" fmla="val 183333"/>
              <a:gd name="adj2" fmla="val 50000"/>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74771" name="Text Box 19"/>
          <p:cNvSpPr txBox="1">
            <a:spLocks noChangeArrowheads="1"/>
          </p:cNvSpPr>
          <p:nvPr/>
        </p:nvSpPr>
        <p:spPr bwMode="auto">
          <a:xfrm>
            <a:off x="1828800" y="5791200"/>
            <a:ext cx="5943600" cy="641350"/>
          </a:xfrm>
          <a:prstGeom prst="rect">
            <a:avLst/>
          </a:prstGeom>
          <a:noFill/>
          <a:ln w="9525">
            <a:noFill/>
            <a:miter lim="800000"/>
            <a:headEnd/>
            <a:tailEnd/>
          </a:ln>
          <a:effectLst/>
        </p:spPr>
        <p:txBody>
          <a:bodyPr wrap="none">
            <a:prstTxWarp prst="textNoShape">
              <a:avLst/>
            </a:prstTxWarp>
            <a:spAutoFit/>
          </a:bodyPr>
          <a:lstStyle/>
          <a:p>
            <a:r>
              <a:rPr lang="en-US" sz="1800">
                <a:solidFill>
                  <a:schemeClr val="accent2"/>
                </a:solidFill>
              </a:rPr>
              <a:t>Expected number of bits necessary to encode C conditioned on</a:t>
            </a:r>
          </a:p>
          <a:p>
            <a:r>
              <a:rPr lang="en-US" sz="1800">
                <a:solidFill>
                  <a:schemeClr val="accent2"/>
                </a:solidFill>
              </a:rPr>
              <a:t>knowledge of Vi value</a:t>
            </a:r>
          </a:p>
        </p:txBody>
      </p:sp>
      <p:sp>
        <p:nvSpPr>
          <p:cNvPr id="74772" name="AutoShape 20"/>
          <p:cNvSpPr>
            <a:spLocks/>
          </p:cNvSpPr>
          <p:nvPr/>
        </p:nvSpPr>
        <p:spPr bwMode="auto">
          <a:xfrm rot="5400000">
            <a:off x="4686300" y="2324100"/>
            <a:ext cx="152400" cy="6629400"/>
          </a:xfrm>
          <a:prstGeom prst="rightBrace">
            <a:avLst>
              <a:gd name="adj1" fmla="val 362500"/>
              <a:gd name="adj2" fmla="val 50000"/>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74773" name="Text Box 21"/>
          <p:cNvSpPr txBox="1">
            <a:spLocks noChangeArrowheads="1"/>
          </p:cNvSpPr>
          <p:nvPr/>
        </p:nvSpPr>
        <p:spPr bwMode="auto">
          <a:xfrm>
            <a:off x="5029200" y="1447800"/>
            <a:ext cx="3382963" cy="581025"/>
          </a:xfrm>
          <a:prstGeom prst="rect">
            <a:avLst/>
          </a:prstGeom>
          <a:noFill/>
          <a:ln w="9525">
            <a:noFill/>
            <a:miter lim="800000"/>
            <a:headEnd/>
            <a:tailEnd/>
          </a:ln>
          <a:effectLst/>
        </p:spPr>
        <p:txBody>
          <a:bodyPr wrap="none">
            <a:prstTxWarp prst="textNoShape">
              <a:avLst/>
            </a:prstTxWarp>
            <a:spAutoFit/>
          </a:bodyPr>
          <a:lstStyle/>
          <a:p>
            <a:r>
              <a:rPr lang="en-US" sz="1600">
                <a:solidFill>
                  <a:schemeClr val="accent2"/>
                </a:solidFill>
              </a:rPr>
              <a:t>treat 0 * log 0 as 0, else a runtime error</a:t>
            </a:r>
          </a:p>
          <a:p>
            <a:r>
              <a:rPr lang="en-US" sz="1600">
                <a:solidFill>
                  <a:schemeClr val="accent2"/>
                </a:solidFill>
              </a:rPr>
              <a:t>will be generated (log 0 is undefined)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Doug Fisher</a:t>
            </a:r>
          </a:p>
        </p:txBody>
      </p:sp>
      <p:sp>
        <p:nvSpPr>
          <p:cNvPr id="3" name="Slide Number Placeholder 2"/>
          <p:cNvSpPr>
            <a:spLocks noGrp="1"/>
          </p:cNvSpPr>
          <p:nvPr>
            <p:ph type="sldNum" sz="quarter" idx="12"/>
          </p:nvPr>
        </p:nvSpPr>
        <p:spPr/>
        <p:txBody>
          <a:bodyPr/>
          <a:lstStyle/>
          <a:p>
            <a:fld id="{415EF1A9-6B87-024B-81C4-7DDD4A6B2C8E}" type="slidenum">
              <a:rPr lang="en-US"/>
              <a:pPr/>
              <a:t>9</a:t>
            </a:fld>
            <a:endParaRPr lang="en-US"/>
          </a:p>
        </p:txBody>
      </p:sp>
      <p:sp>
        <p:nvSpPr>
          <p:cNvPr id="4" name="Text Box 2"/>
          <p:cNvSpPr txBox="1">
            <a:spLocks noChangeArrowheads="1"/>
          </p:cNvSpPr>
          <p:nvPr/>
        </p:nvSpPr>
        <p:spPr bwMode="auto">
          <a:xfrm>
            <a:off x="517525" y="727075"/>
            <a:ext cx="5868988" cy="1917700"/>
          </a:xfrm>
          <a:prstGeom prst="rect">
            <a:avLst/>
          </a:prstGeom>
          <a:noFill/>
          <a:ln w="9525">
            <a:noFill/>
            <a:miter lim="800000"/>
            <a:headEnd/>
            <a:tailEnd/>
          </a:ln>
          <a:effectLst/>
        </p:spPr>
        <p:txBody>
          <a:bodyPr wrap="none">
            <a:prstTxWarp prst="textNoShape">
              <a:avLst/>
            </a:prstTxWarp>
            <a:spAutoFit/>
          </a:bodyPr>
          <a:lstStyle/>
          <a:p>
            <a:r>
              <a:rPr lang="en-US" sz="2400"/>
              <a:t>Selecting the best divisive attribute (alternate):</a:t>
            </a:r>
          </a:p>
          <a:p>
            <a:endParaRPr lang="en-US" sz="2400"/>
          </a:p>
          <a:p>
            <a:r>
              <a:rPr lang="en-US" sz="2400"/>
              <a:t>Attribute that maximizes:</a:t>
            </a:r>
          </a:p>
          <a:p>
            <a:endParaRPr lang="en-US" sz="2400"/>
          </a:p>
          <a:p>
            <a:r>
              <a:rPr lang="en-US" sz="2400"/>
              <a:t>     </a:t>
            </a:r>
          </a:p>
        </p:txBody>
      </p:sp>
      <p:sp>
        <p:nvSpPr>
          <p:cNvPr id="5" name="Line 3"/>
          <p:cNvSpPr>
            <a:spLocks noChangeShapeType="1"/>
          </p:cNvSpPr>
          <p:nvPr/>
        </p:nvSpPr>
        <p:spPr bwMode="auto">
          <a:xfrm flipH="1">
            <a:off x="1600200" y="2438400"/>
            <a:ext cx="304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6" name="Line 4"/>
          <p:cNvSpPr>
            <a:spLocks noChangeShapeType="1"/>
          </p:cNvSpPr>
          <p:nvPr/>
        </p:nvSpPr>
        <p:spPr bwMode="auto">
          <a:xfrm>
            <a:off x="1600200" y="2438400"/>
            <a:ext cx="152400" cy="2286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7" name="Line 5"/>
          <p:cNvSpPr>
            <a:spLocks noChangeShapeType="1"/>
          </p:cNvSpPr>
          <p:nvPr/>
        </p:nvSpPr>
        <p:spPr bwMode="auto">
          <a:xfrm flipH="1">
            <a:off x="1600200" y="2667000"/>
            <a:ext cx="152400" cy="2286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8" name="Line 6"/>
          <p:cNvSpPr>
            <a:spLocks noChangeShapeType="1"/>
          </p:cNvSpPr>
          <p:nvPr/>
        </p:nvSpPr>
        <p:spPr bwMode="auto">
          <a:xfrm>
            <a:off x="1600200" y="2895600"/>
            <a:ext cx="304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9" name="Line 7"/>
          <p:cNvSpPr>
            <a:spLocks noChangeShapeType="1"/>
          </p:cNvSpPr>
          <p:nvPr/>
        </p:nvSpPr>
        <p:spPr bwMode="auto">
          <a:xfrm flipH="1">
            <a:off x="3276600" y="2438400"/>
            <a:ext cx="304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0" name="Line 8"/>
          <p:cNvSpPr>
            <a:spLocks noChangeShapeType="1"/>
          </p:cNvSpPr>
          <p:nvPr/>
        </p:nvSpPr>
        <p:spPr bwMode="auto">
          <a:xfrm>
            <a:off x="3276600" y="2438400"/>
            <a:ext cx="152400" cy="2286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1" name="Line 9"/>
          <p:cNvSpPr>
            <a:spLocks noChangeShapeType="1"/>
          </p:cNvSpPr>
          <p:nvPr/>
        </p:nvSpPr>
        <p:spPr bwMode="auto">
          <a:xfrm flipH="1">
            <a:off x="3276600" y="2667000"/>
            <a:ext cx="152400" cy="2286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2" name="Line 10"/>
          <p:cNvSpPr>
            <a:spLocks noChangeShapeType="1"/>
          </p:cNvSpPr>
          <p:nvPr/>
        </p:nvSpPr>
        <p:spPr bwMode="auto">
          <a:xfrm>
            <a:off x="3276600" y="2895600"/>
            <a:ext cx="304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3" name="Text Box 11"/>
          <p:cNvSpPr txBox="1">
            <a:spLocks noChangeArrowheads="1"/>
          </p:cNvSpPr>
          <p:nvPr/>
        </p:nvSpPr>
        <p:spPr bwMode="auto">
          <a:xfrm>
            <a:off x="1828800" y="2438400"/>
            <a:ext cx="1506538" cy="457200"/>
          </a:xfrm>
          <a:prstGeom prst="rect">
            <a:avLst/>
          </a:prstGeom>
          <a:noFill/>
          <a:ln w="9525">
            <a:noFill/>
            <a:miter lim="800000"/>
            <a:headEnd/>
            <a:tailEnd/>
          </a:ln>
          <a:effectLst/>
        </p:spPr>
        <p:txBody>
          <a:bodyPr wrap="none">
            <a:prstTxWarp prst="textNoShape">
              <a:avLst/>
            </a:prstTxWarp>
            <a:spAutoFit/>
          </a:bodyPr>
          <a:lstStyle/>
          <a:p>
            <a:r>
              <a:rPr lang="en-US" sz="2400"/>
              <a:t>P(Vi = vij)</a:t>
            </a:r>
          </a:p>
        </p:txBody>
      </p:sp>
      <p:sp>
        <p:nvSpPr>
          <p:cNvPr id="14" name="Text Box 12"/>
          <p:cNvSpPr txBox="1">
            <a:spLocks noChangeArrowheads="1"/>
          </p:cNvSpPr>
          <p:nvPr/>
        </p:nvSpPr>
        <p:spPr bwMode="auto">
          <a:xfrm>
            <a:off x="3641725" y="2403475"/>
            <a:ext cx="2370138" cy="457200"/>
          </a:xfrm>
          <a:prstGeom prst="rect">
            <a:avLst/>
          </a:prstGeom>
          <a:noFill/>
          <a:ln w="9525">
            <a:noFill/>
            <a:miter lim="800000"/>
            <a:headEnd/>
            <a:tailEnd/>
          </a:ln>
          <a:effectLst/>
        </p:spPr>
        <p:txBody>
          <a:bodyPr wrap="none">
            <a:prstTxWarp prst="textNoShape">
              <a:avLst/>
            </a:prstTxWarp>
            <a:spAutoFit/>
          </a:bodyPr>
          <a:lstStyle/>
          <a:p>
            <a:r>
              <a:rPr lang="en-US" sz="2400"/>
              <a:t>P(Ck | Vi = vij)^2</a:t>
            </a:r>
          </a:p>
        </p:txBody>
      </p:sp>
      <p:sp>
        <p:nvSpPr>
          <p:cNvPr id="15" name="Text Box 13"/>
          <p:cNvSpPr txBox="1">
            <a:spLocks noChangeArrowheads="1"/>
          </p:cNvSpPr>
          <p:nvPr/>
        </p:nvSpPr>
        <p:spPr bwMode="auto">
          <a:xfrm>
            <a:off x="1660525" y="2860675"/>
            <a:ext cx="268288" cy="457200"/>
          </a:xfrm>
          <a:prstGeom prst="rect">
            <a:avLst/>
          </a:prstGeom>
          <a:noFill/>
          <a:ln w="9525">
            <a:noFill/>
            <a:miter lim="800000"/>
            <a:headEnd/>
            <a:tailEnd/>
          </a:ln>
          <a:effectLst/>
        </p:spPr>
        <p:txBody>
          <a:bodyPr wrap="none">
            <a:prstTxWarp prst="textNoShape">
              <a:avLst/>
            </a:prstTxWarp>
            <a:spAutoFit/>
          </a:bodyPr>
          <a:lstStyle/>
          <a:p>
            <a:r>
              <a:rPr lang="en-US" sz="2400"/>
              <a:t>j</a:t>
            </a:r>
          </a:p>
        </p:txBody>
      </p:sp>
      <p:sp>
        <p:nvSpPr>
          <p:cNvPr id="16" name="Text Box 14"/>
          <p:cNvSpPr txBox="1">
            <a:spLocks noChangeArrowheads="1"/>
          </p:cNvSpPr>
          <p:nvPr/>
        </p:nvSpPr>
        <p:spPr bwMode="auto">
          <a:xfrm>
            <a:off x="3260725" y="2860675"/>
            <a:ext cx="336550" cy="457200"/>
          </a:xfrm>
          <a:prstGeom prst="rect">
            <a:avLst/>
          </a:prstGeom>
          <a:noFill/>
          <a:ln w="9525">
            <a:noFill/>
            <a:miter lim="800000"/>
            <a:headEnd/>
            <a:tailEnd/>
          </a:ln>
          <a:effectLst/>
        </p:spPr>
        <p:txBody>
          <a:bodyPr wrap="none">
            <a:prstTxWarp prst="textNoShape">
              <a:avLst/>
            </a:prstTxWarp>
            <a:spAutoFit/>
          </a:bodyPr>
          <a:lstStyle/>
          <a:p>
            <a:r>
              <a:rPr lang="en-US" sz="2400"/>
              <a:t>k</a:t>
            </a:r>
          </a:p>
        </p:txBody>
      </p:sp>
    </p:spTree>
    <p:extLst>
      <p:ext uri="{BB962C8B-B14F-4D97-AF65-F5344CB8AC3E}">
        <p14:creationId xmlns:p14="http://schemas.microsoft.com/office/powerpoint/2010/main" val="3486985261"/>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4919</TotalTime>
  <Words>7614</Words>
  <Application>Microsoft Macintosh PowerPoint</Application>
  <PresentationFormat>On-screen Show (4:3)</PresentationFormat>
  <Paragraphs>1273</Paragraphs>
  <Slides>58</Slides>
  <Notes>0</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VU Computer Science Department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dfisher</dc:creator>
  <cp:keywords/>
  <dc:description/>
  <cp:lastModifiedBy>Douglas Fisher</cp:lastModifiedBy>
  <cp:revision>77</cp:revision>
  <dcterms:created xsi:type="dcterms:W3CDTF">2012-05-21T21:00:31Z</dcterms:created>
  <dcterms:modified xsi:type="dcterms:W3CDTF">2016-09-02T12:19:33Z</dcterms:modified>
  <cp:category/>
</cp:coreProperties>
</file>