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" name="Shape 11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/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2" name="Body Level One…"/>
          <p:cNvSpPr txBox="1"/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Rectangle 3"/>
          <p:cNvSpPr txBox="1"/>
          <p:nvPr/>
        </p:nvSpPr>
        <p:spPr>
          <a:xfrm>
            <a:off x="552994" y="1371600"/>
            <a:ext cx="8153401" cy="50571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85750" indent="-285750">
              <a:buSzPct val="100000"/>
              <a:buFont typeface="Arial"/>
              <a:buChar char="•"/>
              <a:defRPr sz="2000"/>
            </a:pPr>
            <a:r>
              <a:t>Always carry a presentation with you (not just in checked suitcase)</a:t>
            </a:r>
          </a:p>
          <a:p>
            <a:pPr marL="285750" indent="-285750">
              <a:buSzPct val="100000"/>
              <a:buFont typeface="Arial"/>
              <a:buChar char="•"/>
              <a:defRPr sz="2000"/>
            </a:pPr>
          </a:p>
          <a:p>
            <a:pPr marL="285750" indent="-285750">
              <a:buSzPct val="100000"/>
              <a:buFont typeface="Arial"/>
              <a:buChar char="•"/>
              <a:defRPr sz="2000"/>
            </a:pPr>
            <a:r>
              <a:t>Understand setting, audience, time, other speakers, sequence</a:t>
            </a:r>
          </a:p>
          <a:p>
            <a:pPr>
              <a:defRPr sz="2000"/>
            </a:pPr>
          </a:p>
          <a:p>
            <a:pPr marL="285750" indent="-285750">
              <a:buSzPct val="100000"/>
              <a:buFont typeface="Arial"/>
              <a:buChar char="•"/>
              <a:defRPr sz="2000"/>
            </a:pPr>
            <a:r>
              <a:t>Consider environment: large or small room, dark or light, hot/cold</a:t>
            </a:r>
          </a:p>
          <a:p>
            <a:pPr marL="285750" indent="-285750">
              <a:buSzPct val="100000"/>
              <a:buFont typeface="Arial"/>
              <a:buChar char="•"/>
              <a:defRPr sz="2000"/>
            </a:pPr>
          </a:p>
          <a:p>
            <a:pPr marL="285750" indent="-285750">
              <a:buSzPct val="100000"/>
              <a:buFont typeface="Arial"/>
              <a:buChar char="•"/>
              <a:defRPr sz="2000"/>
            </a:pPr>
            <a:r>
              <a:t>Room, seats, acoustics</a:t>
            </a:r>
          </a:p>
          <a:p>
            <a:pPr marL="285750" indent="-285750">
              <a:buSzPct val="100000"/>
              <a:buFont typeface="Arial"/>
              <a:buChar char="•"/>
              <a:defRPr sz="2000"/>
            </a:pPr>
          </a:p>
          <a:p>
            <a:pPr marL="285750" indent="-285750">
              <a:buSzPct val="100000"/>
              <a:buFont typeface="Arial"/>
              <a:buChar char="•"/>
              <a:defRPr sz="2000"/>
            </a:pPr>
            <a:r>
              <a:t>Practice and time talk (embarrassing to rush through your last slides) </a:t>
            </a:r>
          </a:p>
          <a:p>
            <a:pPr marL="285750" indent="-285750">
              <a:buSzPct val="100000"/>
              <a:buFont typeface="Arial"/>
              <a:buChar char="•"/>
              <a:defRPr sz="2000"/>
            </a:pPr>
          </a:p>
          <a:p>
            <a:pPr marL="285750" indent="-285750">
              <a:buSzPct val="100000"/>
              <a:buFont typeface="Arial"/>
              <a:buChar char="•"/>
              <a:defRPr sz="2000"/>
            </a:pPr>
            <a:r>
              <a:t>Dress according to the audience and setting</a:t>
            </a:r>
          </a:p>
          <a:p>
            <a:pPr marL="285750" indent="-285750">
              <a:buSzPct val="100000"/>
              <a:buFont typeface="Arial"/>
              <a:buChar char="•"/>
              <a:defRPr sz="2000"/>
            </a:pPr>
          </a:p>
          <a:p>
            <a:pPr marL="285750" indent="-285750">
              <a:buSzPct val="100000"/>
              <a:buFont typeface="Arial"/>
              <a:buChar char="•"/>
              <a:defRPr sz="2000"/>
            </a:pPr>
            <a:r>
              <a:t>Note the location of podium, slide changer, microphone, lighting controls,</a:t>
            </a:r>
          </a:p>
          <a:p>
            <a:pPr>
              <a:defRPr sz="2000"/>
            </a:pPr>
            <a:r>
              <a:t>computer connections (try beforehand if possible), AV personnel</a:t>
            </a:r>
          </a:p>
        </p:txBody>
      </p:sp>
      <p:sp>
        <p:nvSpPr>
          <p:cNvPr id="113" name="Title 1"/>
          <p:cNvSpPr txBox="1"/>
          <p:nvPr/>
        </p:nvSpPr>
        <p:spPr>
          <a:xfrm>
            <a:off x="457200" y="274638"/>
            <a:ext cx="8229600" cy="944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>
            <a:lvl1pPr algn="ctr">
              <a:defRPr sz="4400"/>
            </a:lvl1pPr>
          </a:lstStyle>
          <a:p>
            <a:pPr/>
            <a:r>
              <a:t>Preparation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itle 1"/>
          <p:cNvSpPr txBox="1"/>
          <p:nvPr>
            <p:ph type="title"/>
          </p:nvPr>
        </p:nvSpPr>
        <p:spPr>
          <a:xfrm>
            <a:off x="457200" y="274637"/>
            <a:ext cx="8229600" cy="5135564"/>
          </a:xfrm>
          <a:prstGeom prst="rect">
            <a:avLst/>
          </a:prstGeom>
        </p:spPr>
        <p:txBody>
          <a:bodyPr/>
          <a:lstStyle/>
          <a:p>
            <a:pPr/>
            <a:r>
              <a:t>During the presentation</a:t>
            </a:r>
            <a:br/>
            <a:br/>
            <a:br/>
            <a:r>
              <a:t>?? </a:t>
            </a:r>
            <a:r>
              <a:rPr sz="2800"/>
              <a:t>Lessons from Carmen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900"/>
            </a:pPr>
            <a:r>
              <a:t>During the presentation</a:t>
            </a:r>
            <a:br/>
            <a:r>
              <a:rPr sz="2500"/>
              <a:t>Lessons from Carmen</a:t>
            </a:r>
          </a:p>
        </p:txBody>
      </p:sp>
      <p:sp>
        <p:nvSpPr>
          <p:cNvPr id="118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60032" indent="-260032" defTabSz="832104">
              <a:spcBef>
                <a:spcPts val="600"/>
              </a:spcBef>
              <a:defRPr sz="2639"/>
            </a:pPr>
            <a:r>
              <a:t>Dress at least as formally as audience</a:t>
            </a:r>
          </a:p>
          <a:p>
            <a:pPr marL="260032" indent="-260032" defTabSz="832104">
              <a:spcBef>
                <a:spcPts val="600"/>
              </a:spcBef>
              <a:defRPr sz="2639"/>
            </a:pPr>
            <a:r>
              <a:t>Speak with confidence</a:t>
            </a:r>
          </a:p>
          <a:p>
            <a:pPr marL="260032" indent="-260032" defTabSz="832104">
              <a:spcBef>
                <a:spcPts val="600"/>
              </a:spcBef>
              <a:defRPr sz="2639"/>
            </a:pPr>
            <a:r>
              <a:t>Try to tell a story</a:t>
            </a:r>
          </a:p>
          <a:p>
            <a:pPr marL="260032" indent="-260032" defTabSz="832104">
              <a:spcBef>
                <a:spcPts val="600"/>
              </a:spcBef>
              <a:defRPr sz="2639"/>
            </a:pPr>
            <a:r>
              <a:t>Minimal use of notes &amp; slides</a:t>
            </a:r>
          </a:p>
          <a:p>
            <a:pPr marL="260032" indent="-260032" defTabSz="832104">
              <a:spcBef>
                <a:spcPts val="600"/>
              </a:spcBef>
              <a:defRPr sz="2639"/>
            </a:pPr>
            <a:r>
              <a:t>Engage the audience interactively</a:t>
            </a:r>
          </a:p>
          <a:p>
            <a:pPr marL="260032" indent="-260032" defTabSz="832104">
              <a:spcBef>
                <a:spcPts val="600"/>
              </a:spcBef>
              <a:defRPr sz="2639"/>
            </a:pPr>
            <a:r>
              <a:t>Use gimmicks to draw in audience (within limits)</a:t>
            </a:r>
          </a:p>
          <a:p>
            <a:pPr marL="260032" indent="-260032" defTabSz="832104">
              <a:spcBef>
                <a:spcPts val="600"/>
              </a:spcBef>
              <a:defRPr sz="2639"/>
            </a:pPr>
            <a:r>
              <a:t>Avoid monotone voice</a:t>
            </a:r>
          </a:p>
          <a:p>
            <a:pPr marL="260032" indent="-260032" defTabSz="832104">
              <a:spcBef>
                <a:spcPts val="600"/>
              </a:spcBef>
              <a:defRPr sz="2639"/>
            </a:pPr>
            <a:r>
              <a:t>Vary presentation: volume, intensity, facial expressions, background, content, position on stage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During the presentation</a:t>
            </a:r>
          </a:p>
        </p:txBody>
      </p:sp>
      <p:sp>
        <p:nvSpPr>
          <p:cNvPr id="121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85750" indent="-285750">
              <a:lnSpc>
                <a:spcPct val="80000"/>
              </a:lnSpc>
              <a:spcBef>
                <a:spcPts val="600"/>
              </a:spcBef>
              <a:defRPr sz="2900"/>
            </a:pPr>
            <a:r>
              <a:t>Observe previous speakers if any in session</a:t>
            </a:r>
          </a:p>
          <a:p>
            <a:pPr marL="285750" indent="-285750">
              <a:lnSpc>
                <a:spcPct val="80000"/>
              </a:lnSpc>
              <a:spcBef>
                <a:spcPts val="600"/>
              </a:spcBef>
              <a:defRPr sz="2900"/>
            </a:pPr>
            <a:r>
              <a:t>Avoid being nervous: tissue in pocket; water in bottle/glass, lozenges</a:t>
            </a:r>
          </a:p>
          <a:p>
            <a:pPr marL="285750" indent="-285750">
              <a:lnSpc>
                <a:spcPct val="80000"/>
              </a:lnSpc>
              <a:spcBef>
                <a:spcPts val="600"/>
              </a:spcBef>
              <a:defRPr sz="2900"/>
            </a:pPr>
            <a:r>
              <a:t>Did someone introduce you? Practice how to continue after the introduction </a:t>
            </a:r>
          </a:p>
          <a:p>
            <a:pPr marL="285750" indent="-285750">
              <a:lnSpc>
                <a:spcPct val="80000"/>
              </a:lnSpc>
              <a:spcBef>
                <a:spcPts val="600"/>
              </a:spcBef>
              <a:defRPr sz="2900"/>
            </a:pPr>
            <a:r>
              <a:t>Thank introducer and conference sponsor </a:t>
            </a:r>
          </a:p>
          <a:p>
            <a:pPr marL="285750" indent="-285750">
              <a:lnSpc>
                <a:spcPct val="80000"/>
              </a:lnSpc>
              <a:spcBef>
                <a:spcPts val="600"/>
              </a:spcBef>
              <a:defRPr sz="2900"/>
            </a:pPr>
            <a:r>
              <a:t>Microphone issues </a:t>
            </a:r>
            <a:r>
              <a:t>–</a:t>
            </a:r>
            <a:r>
              <a:t> can they hear me now?</a:t>
            </a:r>
          </a:p>
          <a:p>
            <a:pPr marL="285750" indent="-285750">
              <a:lnSpc>
                <a:spcPct val="80000"/>
              </a:lnSpc>
              <a:spcBef>
                <a:spcPts val="600"/>
              </a:spcBef>
              <a:defRPr sz="2900"/>
            </a:pPr>
            <a:r>
              <a:t>Explain if questions can interrupt (or not)</a:t>
            </a:r>
          </a:p>
          <a:p>
            <a:pPr marL="285750" indent="-285750">
              <a:lnSpc>
                <a:spcPct val="80000"/>
              </a:lnSpc>
              <a:spcBef>
                <a:spcPts val="600"/>
              </a:spcBef>
              <a:defRPr sz="2900"/>
            </a:pPr>
            <a:r>
              <a:t>Standing &amp; moving around (where to go and where not to go)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During the presentation</a:t>
            </a:r>
          </a:p>
        </p:txBody>
      </p:sp>
      <p:sp>
        <p:nvSpPr>
          <p:cNvPr id="124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85750" indent="-285750">
              <a:lnSpc>
                <a:spcPct val="90000"/>
              </a:lnSpc>
              <a:spcBef>
                <a:spcPts val="600"/>
              </a:spcBef>
              <a:defRPr sz="2900"/>
            </a:pPr>
            <a:r>
              <a:t>Speak slowly enough to be understood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defRPr sz="2900"/>
            </a:pPr>
            <a:r>
              <a:t>Powerpoint slides, boards, illustrations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defRPr sz="2900"/>
            </a:pPr>
            <a:r>
              <a:t>Use of Pointers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defRPr sz="2900"/>
            </a:pPr>
            <a:r>
              <a:t>Noise in audience; use speaker silence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defRPr sz="2900"/>
            </a:pPr>
            <a:r>
              <a:t>Jokes can be powerful, use rarely and avoid offending someone in the audience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defRPr sz="2900"/>
            </a:pPr>
            <a:r>
              <a:t>Don’t make fun of people, unless yourself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defRPr sz="2900"/>
            </a:pPr>
            <a:r>
              <a:t>Language </a:t>
            </a:r>
            <a:r>
              <a:t>–</a:t>
            </a:r>
            <a:r>
              <a:t> formal, polite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defRPr sz="2900"/>
            </a:pPr>
            <a:r>
              <a:t>Watch/plan for questions from audience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During the presentation</a:t>
            </a:r>
          </a:p>
        </p:txBody>
      </p:sp>
      <p:sp>
        <p:nvSpPr>
          <p:cNvPr id="127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Answering questions - repeat each question</a:t>
            </a:r>
          </a:p>
          <a:p>
            <a:pPr marL="0" indent="0">
              <a:buSzTx/>
              <a:buNone/>
            </a:pPr>
            <a:r>
              <a:t> </a:t>
            </a:r>
          </a:p>
          <a:p>
            <a:pPr marL="0" indent="0">
              <a:buSzTx/>
              <a:buNone/>
            </a:pPr>
            <a:r>
              <a:t>	(a) so all can understand what was asked </a:t>
            </a:r>
          </a:p>
          <a:p>
            <a:pPr marL="0" indent="0">
              <a:buSzTx/>
              <a:buNone/>
            </a:pPr>
            <a:r>
              <a:t>	(b) so you understand the question correctly </a:t>
            </a:r>
          </a:p>
          <a:p>
            <a:pPr marL="0" indent="0">
              <a:buSzTx/>
              <a:buNone/>
            </a:pPr>
            <a:r>
              <a:t>	(c) so you have time to reflect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Notes</a:t>
            </a:r>
          </a:p>
        </p:txBody>
      </p:sp>
      <p:sp>
        <p:nvSpPr>
          <p:cNvPr id="130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Likelihood that everything works perfect is small; prepare mentally</a:t>
            </a:r>
          </a:p>
          <a:p>
            <a:pPr/>
            <a:r>
              <a:t>Backup (email, FTP site, USB drive, printouts, overhead pages)</a:t>
            </a:r>
          </a:p>
          <a:p>
            <a:pPr/>
            <a:r>
              <a:t>If small group provide a handout (something to take away)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Slides Basics</a:t>
            </a:r>
          </a:p>
        </p:txBody>
      </p:sp>
      <p:sp>
        <p:nvSpPr>
          <p:cNvPr id="133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29184" indent="-329184" defTabSz="877823">
              <a:lnSpc>
                <a:spcPct val="90000"/>
              </a:lnSpc>
              <a:spcBef>
                <a:spcPts val="600"/>
              </a:spcBef>
              <a:defRPr sz="2592"/>
            </a:pPr>
            <a:r>
              <a:t>Template: pick a simple one</a:t>
            </a:r>
          </a:p>
          <a:p>
            <a:pPr marL="329184" indent="-329184" defTabSz="877823">
              <a:lnSpc>
                <a:spcPct val="90000"/>
              </a:lnSpc>
              <a:spcBef>
                <a:spcPts val="600"/>
              </a:spcBef>
              <a:defRPr sz="2592"/>
            </a:pPr>
            <a:r>
              <a:t>Font: choose one</a:t>
            </a:r>
          </a:p>
          <a:p>
            <a:pPr marL="329184" indent="-329184" defTabSz="877823">
              <a:lnSpc>
                <a:spcPct val="90000"/>
              </a:lnSpc>
              <a:spcBef>
                <a:spcPts val="600"/>
              </a:spcBef>
              <a:defRPr sz="2592"/>
            </a:pPr>
            <a:r>
              <a:t>Color: limit to few</a:t>
            </a:r>
          </a:p>
          <a:p>
            <a:pPr marL="329184" indent="-329184" defTabSz="877823">
              <a:lnSpc>
                <a:spcPct val="90000"/>
              </a:lnSpc>
              <a:spcBef>
                <a:spcPts val="600"/>
              </a:spcBef>
              <a:defRPr sz="2592"/>
            </a:pPr>
            <a:r>
              <a:t>Emphasizing: use sparsely and limit to 1-2 (bold, italic, or underline); don’t combine if not necessary</a:t>
            </a:r>
          </a:p>
          <a:p>
            <a:pPr marL="329184" indent="-329184" defTabSz="877823">
              <a:lnSpc>
                <a:spcPct val="90000"/>
              </a:lnSpc>
              <a:spcBef>
                <a:spcPts val="600"/>
              </a:spcBef>
              <a:defRPr sz="2592"/>
            </a:pPr>
            <a:r>
              <a:t>Video / audio: effective, make sure it works and the audio can be heard</a:t>
            </a:r>
          </a:p>
          <a:p>
            <a:pPr marL="329184" indent="-329184" defTabSz="877823">
              <a:lnSpc>
                <a:spcPct val="90000"/>
              </a:lnSpc>
              <a:spcBef>
                <a:spcPts val="600"/>
              </a:spcBef>
              <a:defRPr sz="2592"/>
            </a:pPr>
            <a:r>
              <a:t>Animation: use sparsely </a:t>
            </a:r>
          </a:p>
          <a:p>
            <a:pPr marL="329184" indent="-329184" defTabSz="877823">
              <a:lnSpc>
                <a:spcPct val="90000"/>
              </a:lnSpc>
              <a:spcBef>
                <a:spcPts val="600"/>
              </a:spcBef>
              <a:defRPr sz="2592"/>
            </a:pPr>
            <a:r>
              <a:t>Demonstration: have a backup plan (e.g. screenshots)</a:t>
            </a:r>
          </a:p>
          <a:p>
            <a:pPr marL="329184" indent="-329184" defTabSz="877823">
              <a:lnSpc>
                <a:spcPct val="90000"/>
              </a:lnSpc>
              <a:spcBef>
                <a:spcPts val="600"/>
              </a:spcBef>
              <a:defRPr sz="2592"/>
            </a:pPr>
            <a:r>
              <a:t>Graphical information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